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7F42B-E500-4FF9-B8BE-6CF48EB3A9FB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3F982-EA8D-464C-909D-19063CA9B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968A3C-92EF-4686-9CE2-B5B6CE64315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83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05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38250"/>
            <a:ext cx="4040188" cy="2468880"/>
          </a:xfrm>
        </p:spPr>
        <p:txBody>
          <a:bodyPr/>
          <a:lstStyle>
            <a:lvl1pPr marL="0" indent="0">
              <a:buNone/>
              <a:defRPr sz="2000" b="1"/>
            </a:lvl1pPr>
            <a:lvl2pPr marL="342900" indent="-342900">
              <a:buFont typeface="Arial"/>
              <a:buChar char="•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First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38250"/>
            <a:ext cx="4041775" cy="246888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900" indent="-342900">
              <a:buFont typeface="Arial"/>
              <a:buChar char="•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3836975"/>
            <a:ext cx="4040188" cy="2468880"/>
          </a:xfrm>
        </p:spPr>
        <p:txBody>
          <a:bodyPr/>
          <a:lstStyle>
            <a:lvl1pPr marL="0" indent="0">
              <a:buNone/>
              <a:defRPr sz="2000" b="1"/>
            </a:lvl1pPr>
            <a:lvl2pPr marL="342900" indent="-342900">
              <a:buFont typeface="Arial"/>
              <a:buChar char="•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First level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4645025" y="3829037"/>
            <a:ext cx="4041775" cy="2468880"/>
          </a:xfrm>
        </p:spPr>
        <p:txBody>
          <a:bodyPr/>
          <a:lstStyle>
            <a:lvl1pPr marL="0" indent="0">
              <a:buNone/>
              <a:defRPr sz="2000" b="1"/>
            </a:lvl1pPr>
            <a:lvl2pPr marL="342900" indent="-342900">
              <a:buFont typeface="Arial"/>
              <a:buChar char="•"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First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0170B-D856-4CAF-9749-A32B144D7575}" type="datetime1">
              <a:rPr lang="en-US" altLang="en-US"/>
              <a:pPr>
                <a:defRPr/>
              </a:pPr>
              <a:t>9/21/2017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86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545EB2C-DC20-4ED5-A9BE-61C5389BE0FE}" type="datetime1">
              <a:rPr lang="en-US" altLang="en-US"/>
              <a:pPr>
                <a:defRPr/>
              </a:pPr>
              <a:t>9/21/2017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Contributors to the AmeriFlux Network                         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D54DED7-A231-45DF-93D5-B57822353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85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25488" y="174625"/>
            <a:ext cx="8229600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200" b="1" dirty="0" smtClean="0">
                <a:solidFill>
                  <a:srgbClr val="008000"/>
                </a:solidFill>
                <a:ea typeface="ＭＳ Ｐゴシック" pitchFamily="34" charset="-128"/>
              </a:rPr>
              <a:t>Influence of landscape heterogeneity on water available</a:t>
            </a:r>
            <a:br>
              <a:rPr lang="en-US" altLang="en-US" sz="2200" b="1" dirty="0" smtClean="0">
                <a:solidFill>
                  <a:srgbClr val="008000"/>
                </a:solidFill>
                <a:ea typeface="ＭＳ Ｐゴシック" pitchFamily="34" charset="-128"/>
              </a:rPr>
            </a:br>
            <a:r>
              <a:rPr lang="en-US" altLang="en-US" sz="2200" b="1" dirty="0" smtClean="0">
                <a:solidFill>
                  <a:srgbClr val="008000"/>
                </a:solidFill>
                <a:ea typeface="ＭＳ Ｐゴシック" pitchFamily="34" charset="-128"/>
              </a:rPr>
              <a:t>to tropical forests in an Amazonian catchment</a:t>
            </a:r>
            <a:r>
              <a:rPr lang="en-US" altLang="en-US" sz="2200" dirty="0" smtClean="0">
                <a:ea typeface="ＭＳ Ｐゴシック" pitchFamily="34" charset="-128"/>
              </a:rPr>
              <a:t/>
            </a:r>
            <a:br>
              <a:rPr lang="en-US" altLang="en-US" sz="2200" dirty="0" smtClean="0">
                <a:ea typeface="ＭＳ Ｐゴシック" pitchFamily="34" charset="-128"/>
              </a:rPr>
            </a:br>
            <a:r>
              <a:rPr lang="en-US" altLang="en-US" sz="2200" b="1" dirty="0" smtClean="0">
                <a:solidFill>
                  <a:srgbClr val="008000"/>
                </a:solidFill>
                <a:ea typeface="ＭＳ Ｐゴシック" pitchFamily="34" charset="-128"/>
              </a:rPr>
              <a:t>and implications for modeling drought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138238"/>
            <a:ext cx="4041775" cy="2286000"/>
          </a:xfr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rgbClr val="008000"/>
                </a:solidFill>
                <a:ea typeface="+mn-ea"/>
                <a:cs typeface="+mn-cs"/>
              </a:rPr>
              <a:t>Scientific Achievement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b="0" dirty="0" smtClean="0">
                <a:ea typeface="+mn-ea"/>
                <a:cs typeface="+mn-cs"/>
              </a:rPr>
              <a:t>Systematically compared models of different complexities to isolate factors that influence water available to plants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Showed that landscape heterogeneity and lateral moisture transport </a:t>
            </a:r>
            <a:r>
              <a:rPr lang="en-US" sz="1600" b="0" dirty="0">
                <a:ea typeface="+mn-ea"/>
                <a:cs typeface="+mn-cs"/>
              </a:rPr>
              <a:t>heavily influence soil hydrology in an Amazonian catchment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3424238"/>
            <a:ext cx="4041775" cy="2665412"/>
          </a:xfr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rgbClr val="008000"/>
                </a:solidFill>
                <a:ea typeface="+mn-ea"/>
                <a:cs typeface="+mn-cs"/>
              </a:rPr>
              <a:t>Research</a:t>
            </a:r>
          </a:p>
          <a:p>
            <a:pPr marL="285750" indent="-28575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0" dirty="0">
                <a:ea typeface="ＭＳ Ｐゴシック" pitchFamily="34" charset="-128"/>
              </a:rPr>
              <a:t>Compared simulations by the </a:t>
            </a:r>
            <a:r>
              <a:rPr lang="en-US" sz="1700" b="0" dirty="0">
                <a:ea typeface="+mn-ea"/>
                <a:cs typeface="+mn-cs"/>
              </a:rPr>
              <a:t>one-dimensional DOE Accelerated Climate Modeling for Energy (ACME) Land Model (ALM) and the three-dimensional </a:t>
            </a:r>
            <a:r>
              <a:rPr lang="en-US" sz="1700" b="0" dirty="0" err="1">
                <a:ea typeface="+mn-ea"/>
                <a:cs typeface="+mn-cs"/>
              </a:rPr>
              <a:t>ParFlow</a:t>
            </a:r>
            <a:r>
              <a:rPr lang="en-US" sz="1700" b="0" dirty="0">
                <a:ea typeface="+mn-ea"/>
                <a:cs typeface="+mn-cs"/>
              </a:rPr>
              <a:t> hydrology model with varying soil properties to determine </a:t>
            </a:r>
            <a:r>
              <a:rPr lang="en-US" sz="1700" b="0" dirty="0">
                <a:ea typeface="ＭＳ Ｐゴシック" pitchFamily="34" charset="-128"/>
              </a:rPr>
              <a:t>key processes that control the </a:t>
            </a:r>
            <a:r>
              <a:rPr lang="en-US" sz="1700" b="0" dirty="0" smtClean="0">
                <a:ea typeface="ＭＳ Ｐゴシック" pitchFamily="34" charset="-128"/>
              </a:rPr>
              <a:t>hydrological response of the </a:t>
            </a:r>
            <a:r>
              <a:rPr lang="en-US" sz="1700" b="0" dirty="0" err="1" smtClean="0">
                <a:ea typeface="ＭＳ Ｐゴシック" pitchFamily="34" charset="-128"/>
              </a:rPr>
              <a:t>Asu</a:t>
            </a:r>
            <a:r>
              <a:rPr lang="en-US" sz="1700" b="0" dirty="0" smtClean="0">
                <a:ea typeface="ＭＳ Ｐゴシック" pitchFamily="34" charset="-128"/>
              </a:rPr>
              <a:t> catchment in central Amazonia</a:t>
            </a:r>
            <a:endParaRPr lang="en-US" sz="1700" b="0" dirty="0">
              <a:ea typeface="ＭＳ Ｐゴシック" pitchFamily="34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747140" y="4591050"/>
            <a:ext cx="4041775" cy="14986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rgbClr val="008000"/>
                </a:solidFill>
                <a:ea typeface="ＭＳ Ｐゴシック" pitchFamily="34" charset="-128"/>
              </a:rPr>
              <a:t>Impact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ea typeface="ＭＳ Ｐゴシック" pitchFamily="34" charset="-128"/>
              </a:rPr>
              <a:t>Identified the need to represent lateral processes and plant hydraulics in Earth system models to improve simulations of tropical forest drought response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89650"/>
            <a:ext cx="8323263" cy="64611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de-DE" altLang="en-US" sz="1200" dirty="0" smtClean="0">
                <a:solidFill>
                  <a:srgbClr val="000000"/>
                </a:solidFill>
              </a:rPr>
              <a:t>Fang Y, LR Leung, Z Duan, </a:t>
            </a:r>
            <a:r>
              <a:rPr lang="en-US" altLang="en-US" sz="1200" dirty="0" smtClean="0">
                <a:solidFill>
                  <a:srgbClr val="000000"/>
                </a:solidFill>
              </a:rPr>
              <a:t>MS </a:t>
            </a:r>
            <a:r>
              <a:rPr lang="en-US" altLang="en-US" sz="1200" dirty="0" err="1" smtClean="0">
                <a:solidFill>
                  <a:srgbClr val="000000"/>
                </a:solidFill>
              </a:rPr>
              <a:t>Wigmosta</a:t>
            </a:r>
            <a:r>
              <a:rPr lang="en-US" altLang="en-US" sz="1200" dirty="0" smtClean="0">
                <a:solidFill>
                  <a:srgbClr val="000000"/>
                </a:solidFill>
              </a:rPr>
              <a:t>, RM Maxwell, JQ Chambers, and J </a:t>
            </a:r>
            <a:r>
              <a:rPr lang="en-US" altLang="en-US" sz="1200" dirty="0" err="1" smtClean="0">
                <a:solidFill>
                  <a:srgbClr val="000000"/>
                </a:solidFill>
              </a:rPr>
              <a:t>Tomasella</a:t>
            </a:r>
            <a:r>
              <a:rPr lang="en-US" altLang="en-US" sz="1200" dirty="0" smtClean="0">
                <a:solidFill>
                  <a:srgbClr val="000000"/>
                </a:solidFill>
              </a:rPr>
              <a:t>. 2017. “Influence of Landscape </a:t>
            </a:r>
            <a:r>
              <a:rPr lang="en-US" altLang="en-US" sz="1200" dirty="0">
                <a:solidFill>
                  <a:srgbClr val="000000"/>
                </a:solidFill>
              </a:rPr>
              <a:t>H</a:t>
            </a:r>
            <a:r>
              <a:rPr lang="en-US" altLang="en-US" sz="1200" dirty="0" smtClean="0">
                <a:solidFill>
                  <a:srgbClr val="000000"/>
                </a:solidFill>
              </a:rPr>
              <a:t>eterogeneity on Water </a:t>
            </a:r>
            <a:r>
              <a:rPr lang="en-US" altLang="en-US" sz="1200" dirty="0">
                <a:solidFill>
                  <a:srgbClr val="000000"/>
                </a:solidFill>
              </a:rPr>
              <a:t>A</a:t>
            </a:r>
            <a:r>
              <a:rPr lang="en-US" altLang="en-US" sz="1200" dirty="0" smtClean="0">
                <a:solidFill>
                  <a:srgbClr val="000000"/>
                </a:solidFill>
              </a:rPr>
              <a:t>vailable to Tropical </a:t>
            </a:r>
            <a:r>
              <a:rPr lang="en-US" altLang="en-US" sz="1200" dirty="0">
                <a:solidFill>
                  <a:srgbClr val="000000"/>
                </a:solidFill>
              </a:rPr>
              <a:t>F</a:t>
            </a:r>
            <a:r>
              <a:rPr lang="en-US" altLang="en-US" sz="1200" dirty="0" smtClean="0">
                <a:solidFill>
                  <a:srgbClr val="000000"/>
                </a:solidFill>
              </a:rPr>
              <a:t>orests in an Amazonian Catchment and Implications for Modeling </a:t>
            </a:r>
            <a:r>
              <a:rPr lang="en-US" altLang="en-US" sz="1200" dirty="0">
                <a:solidFill>
                  <a:srgbClr val="000000"/>
                </a:solidFill>
              </a:rPr>
              <a:t>D</a:t>
            </a:r>
            <a:r>
              <a:rPr lang="en-US" altLang="en-US" sz="1200" dirty="0" smtClean="0">
                <a:solidFill>
                  <a:srgbClr val="000000"/>
                </a:solidFill>
              </a:rPr>
              <a:t>rought Response.” </a:t>
            </a:r>
            <a:r>
              <a:rPr lang="en-US" altLang="en-US" sz="1200" i="1" dirty="0" smtClean="0">
                <a:solidFill>
                  <a:srgbClr val="000000"/>
                </a:solidFill>
              </a:rPr>
              <a:t>Journal of Geophysical Research: Atmospheres</a:t>
            </a:r>
            <a:r>
              <a:rPr lang="en-US" altLang="en-US" sz="1200" dirty="0" smtClean="0">
                <a:solidFill>
                  <a:srgbClr val="000000"/>
                </a:solidFill>
              </a:rPr>
              <a:t>,</a:t>
            </a:r>
            <a:r>
              <a:rPr lang="en-US" altLang="en-US" sz="12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1200" dirty="0" smtClean="0">
                <a:solidFill>
                  <a:srgbClr val="000000"/>
                </a:solidFill>
              </a:rPr>
              <a:t>early online. DOI: 10.1002/2017JD027066</a:t>
            </a:r>
            <a:endParaRPr lang="en-US" altLang="en-US" sz="1200" i="1" dirty="0" smtClean="0">
              <a:solidFill>
                <a:srgbClr val="000000"/>
              </a:solidFill>
            </a:endParaRPr>
          </a:p>
        </p:txBody>
      </p:sp>
      <p:pic>
        <p:nvPicPr>
          <p:cNvPr id="6151" name="Picture 1" descr="Official NGEE Tropic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0"/>
            <a:ext cx="10525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1763" y="1155700"/>
            <a:ext cx="3112530" cy="2641913"/>
          </a:xfrm>
        </p:spPr>
      </p:pic>
      <p:sp>
        <p:nvSpPr>
          <p:cNvPr id="6153" name="TextBox 7"/>
          <p:cNvSpPr txBox="1">
            <a:spLocks noChangeArrowheads="1"/>
          </p:cNvSpPr>
          <p:nvPr/>
        </p:nvSpPr>
        <p:spPr bwMode="auto">
          <a:xfrm>
            <a:off x="4722605" y="3826712"/>
            <a:ext cx="41817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The graph shows a large </a:t>
            </a:r>
            <a:r>
              <a:rPr lang="en-US" altLang="en-US" sz="1200" dirty="0"/>
              <a:t>difference in water table depth (in meters) simulated by ALM and </a:t>
            </a:r>
            <a:r>
              <a:rPr lang="en-US" altLang="en-US" sz="1200" dirty="0" err="1"/>
              <a:t>ParFlow</a:t>
            </a:r>
            <a:r>
              <a:rPr lang="en-US" altLang="en-US" sz="1200" dirty="0"/>
              <a:t>. </a:t>
            </a:r>
            <a:r>
              <a:rPr lang="en-US" altLang="en-US" sz="1200" dirty="0" smtClean="0"/>
              <a:t>Topography </a:t>
            </a:r>
            <a:r>
              <a:rPr lang="en-US" altLang="en-US" sz="1200" dirty="0"/>
              <a:t>and lateral flow have major control on water available to plants.</a:t>
            </a:r>
          </a:p>
        </p:txBody>
      </p:sp>
    </p:spTree>
    <p:extLst>
      <p:ext uri="{BB962C8B-B14F-4D97-AF65-F5344CB8AC3E}">
        <p14:creationId xmlns:p14="http://schemas.microsoft.com/office/powerpoint/2010/main" val="65549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Fang-Leung-etal-AmazonDroughtResponse-JGRAtmos-September2017-f</Presentation>
    <Funding xmlns="98b00cf3-a6ce-40de-8923-f140beb786e9">NGEE</Funding>
  </documentManagement>
</p:properties>
</file>

<file path=customXml/itemProps1.xml><?xml version="1.0" encoding="utf-8"?>
<ds:datastoreItem xmlns:ds="http://schemas.openxmlformats.org/officeDocument/2006/customXml" ds:itemID="{137F80DD-9571-4C45-A48F-7C167C2E8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BF6271-383F-4CB9-A5DD-00520686E8F9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8b00cf3-a6ce-40de-8923-f140beb786e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202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Influence of landscape heterogeneity on water available to tropical forests in an Amazonian catchment and implications for modeling drought response</vt:lpstr>
    </vt:vector>
  </TitlesOfParts>
  <Company>Lawrence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Fang-Leung-etal-AmazonDroughtResponse-JGRAtmos-September2017f</dc:title>
  <dc:creator>Marilyn Saarni</dc:creator>
  <dc:description>Influence of landscape heterogeneity on water available_x000d_to tropical forests in an Amazonian catchment_x000d_and implications for modeling drought response</dc:description>
  <cp:lastModifiedBy>d3j986</cp:lastModifiedBy>
  <cp:revision>43</cp:revision>
  <dcterms:created xsi:type="dcterms:W3CDTF">2014-05-21T00:24:41Z</dcterms:created>
  <dcterms:modified xsi:type="dcterms:W3CDTF">2017-09-21T22:02:27Z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NGEE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Fang-Leung-etal-AmazonDroughtResponse-JGRAtmos-September2017f</vt:lpwstr>
  </property>
  <property fmtid="{D5CDD505-2E9C-101B-9397-08002B2CF9AE}" pid="8" name="SlideDescription">
    <vt:lpwstr>Influence of landscape heterogeneity on water available_x000d_to tropical forests in an Amazonian catchment_x000d_and implications for modeling drought response</vt:lpwstr>
  </property>
</Properties>
</file>