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8" r:id="rId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6"/>
  </p:normalViewPr>
  <p:slideViewPr>
    <p:cSldViewPr snapToGrid="0" snapToObjects="1">
      <p:cViewPr>
        <p:scale>
          <a:sx n="100" d="100"/>
          <a:sy n="100" d="100"/>
        </p:scale>
        <p:origin x="-3420" y="-27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1270000" y="1638300"/>
            <a:ext cx="10464800" cy="3302000"/>
          </a:xfrm>
          <a:prstGeom prst="rect">
            <a:avLst/>
          </a:prstGeom>
        </p:spPr>
        <p:txBody>
          <a:bodyPr anchor="b"/>
          <a:lstStyle/>
          <a:p>
            <a:r>
              <a:t>Title Text</a:t>
            </a:r>
          </a:p>
        </p:txBody>
      </p:sp>
      <p:sp>
        <p:nvSpPr>
          <p:cNvPr id="12" name="Shape 12"/>
          <p:cNvSpPr>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vl1pPr>
          </a:lstStyle>
          <a:p>
            <a:r>
              <a:t>–Johnny Appleseed</a:t>
            </a:r>
          </a:p>
        </p:txBody>
      </p:sp>
      <p:sp>
        <p:nvSpPr>
          <p:cNvPr id="94" name="Shape 94"/>
          <p:cNvSpPr>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“Type a quote here.” </a:t>
            </a:r>
          </a:p>
        </p:txBody>
      </p:sp>
      <p:sp>
        <p:nvSpPr>
          <p:cNvPr id="95" name="Shape 9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hape 10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Shape 20"/>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1" name="Shape 21"/>
          <p:cNvSpPr>
            <a:spLocks noGrp="1"/>
          </p:cNvSpPr>
          <p:nvPr>
            <p:ph type="title"/>
          </p:nvPr>
        </p:nvSpPr>
        <p:spPr>
          <a:xfrm>
            <a:off x="1270000" y="6718300"/>
            <a:ext cx="10464800" cy="1422400"/>
          </a:xfrm>
          <a:prstGeom prst="rect">
            <a:avLst/>
          </a:prstGeom>
        </p:spPr>
        <p:txBody>
          <a:bodyPr anchor="b"/>
          <a:lstStyle/>
          <a:p>
            <a:r>
              <a:t>Title Text</a:t>
            </a:r>
          </a:p>
        </p:txBody>
      </p:sp>
      <p:sp>
        <p:nvSpPr>
          <p:cNvPr id="22" name="Shape 22"/>
          <p:cNvSpPr>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xfrm>
            <a:off x="6311798" y="9245600"/>
            <a:ext cx="368504" cy="381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Shape 30"/>
          <p:cNvSpPr>
            <a:spLocks noGrp="1"/>
          </p:cNvSpPr>
          <p:nvPr>
            <p:ph type="title"/>
          </p:nvPr>
        </p:nvSpPr>
        <p:spPr>
          <a:xfrm>
            <a:off x="1270000" y="3225800"/>
            <a:ext cx="10464800" cy="3302000"/>
          </a:xfrm>
          <a:prstGeom prst="rect">
            <a:avLst/>
          </a:prstGeom>
        </p:spPr>
        <p:txBody>
          <a:bodyPr/>
          <a:lstStyle/>
          <a:p>
            <a:r>
              <a:t>Title Text</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9" name="Shape 39"/>
          <p:cNvSpPr>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Shape 40"/>
          <p:cNvSpPr>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Body Level One</a:t>
            </a:r>
          </a:p>
          <a:p>
            <a:pPr lvl="1"/>
            <a:r>
              <a:t>Body Level Two</a:t>
            </a:r>
          </a:p>
          <a:p>
            <a:pPr lvl="2"/>
            <a:r>
              <a:t>Body Level Three</a:t>
            </a:r>
          </a:p>
          <a:p>
            <a:pPr lvl="3"/>
            <a:r>
              <a:t>Body Level Four</a:t>
            </a:r>
          </a:p>
          <a:p>
            <a:pPr lvl="4"/>
            <a:r>
              <a:t>Body Level Five</a:t>
            </a:r>
          </a:p>
        </p:txBody>
      </p:sp>
      <p:sp>
        <p:nvSpPr>
          <p:cNvPr id="41" name="Shape 4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Title Text</a:t>
            </a:r>
          </a:p>
        </p:txBody>
      </p:sp>
      <p:sp>
        <p:nvSpPr>
          <p:cNvPr id="49" name="Shape 4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6" name="Shape 66"/>
          <p:cNvSpPr>
            <a:spLocks noGrp="1"/>
          </p:cNvSpPr>
          <p:nvPr>
            <p:ph type="title"/>
          </p:nvPr>
        </p:nvSpPr>
        <p:spPr>
          <a:prstGeom prst="rect">
            <a:avLst/>
          </a:prstGeom>
        </p:spPr>
        <p:txBody>
          <a:bodyPr/>
          <a:lstStyle/>
          <a:p>
            <a:r>
              <a:t>Title Text</a:t>
            </a:r>
          </a:p>
        </p:txBody>
      </p:sp>
      <p:sp>
        <p:nvSpPr>
          <p:cNvPr id="67" name="Shape 67"/>
          <p:cNvSpPr>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hape 6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Shape 75"/>
          <p:cNvSpPr>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hape 7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Shape 84"/>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endParaRPr/>
          </a:p>
        </p:txBody>
      </p:sp>
      <p:sp>
        <p:nvSpPr>
          <p:cNvPr id="85" name="Shape 85"/>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hape 8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Shape 3"/>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doi.org/10.1086/697168"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149896" y="6322324"/>
            <a:ext cx="5373147" cy="405643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defTabSz="457200">
              <a:spcBef>
                <a:spcPts val="1200"/>
              </a:spcBef>
              <a:defRPr sz="2000" b="1">
                <a:latin typeface="Helvetica"/>
                <a:ea typeface="Helvetica"/>
                <a:cs typeface="Helvetica"/>
                <a:sym typeface="Helvetica"/>
              </a:defRPr>
            </a:pPr>
            <a:r>
              <a:rPr dirty="0"/>
              <a:t>Impact</a:t>
            </a:r>
          </a:p>
          <a:p>
            <a:pPr algn="l" defTabSz="457200">
              <a:buSzPct val="75000"/>
              <a:defRPr sz="2000">
                <a:latin typeface="Helvetica"/>
                <a:ea typeface="Helvetica"/>
                <a:cs typeface="Helvetica"/>
                <a:sym typeface="Helvetica"/>
              </a:defRPr>
            </a:pPr>
            <a:endParaRPr lang="en-US" sz="1493" dirty="0">
              <a:latin typeface="KIILA B+ Adv O T 863180fb"/>
            </a:endParaRPr>
          </a:p>
          <a:p>
            <a:pPr algn="l" defTabSz="457200">
              <a:buSzPct val="75000"/>
              <a:defRPr sz="2000">
                <a:latin typeface="Helvetica"/>
                <a:ea typeface="Helvetica"/>
                <a:cs typeface="Helvetica"/>
                <a:sym typeface="Helvetica"/>
              </a:defRPr>
            </a:pPr>
            <a:r>
              <a:rPr lang="en-US" sz="1800" dirty="0">
                <a:latin typeface="Calibri" panose="020F0502020204030204" pitchFamily="34" charset="0"/>
              </a:rPr>
              <a:t>With projected changes in climate, we find that population shares in the Northeast region, West region and California gain at the expense of the South and Midwest regions. However, actual migration is dampened by the wage rate response to changes in the labor pool—e.g., regions experiencing out-migration will face upward pressure on wages which will induce population to stay in the region or to move into the region from other regions</a:t>
            </a:r>
            <a:r>
              <a:rPr sz="1800" dirty="0">
                <a:latin typeface="Calibri" panose="020F0502020204030204" pitchFamily="34" charset="0"/>
              </a:rPr>
              <a:t>.</a:t>
            </a:r>
          </a:p>
          <a:p>
            <a:pPr marL="234597" indent="-234597" algn="l" defTabSz="457200">
              <a:spcBef>
                <a:spcPts val="1200"/>
              </a:spcBef>
              <a:buSzPct val="75000"/>
              <a:buChar char="•"/>
              <a:defRPr sz="2000">
                <a:latin typeface="Helvetica"/>
                <a:ea typeface="Helvetica"/>
                <a:cs typeface="Helvetica"/>
                <a:sym typeface="Helvetica"/>
              </a:defRPr>
            </a:pPr>
            <a:endParaRPr dirty="0"/>
          </a:p>
          <a:p>
            <a:pPr algn="l" defTabSz="457200">
              <a:spcBef>
                <a:spcPts val="1200"/>
              </a:spcBef>
              <a:defRPr sz="2000">
                <a:latin typeface="Times"/>
                <a:ea typeface="Times"/>
                <a:cs typeface="Times"/>
                <a:sym typeface="Times"/>
              </a:defRPr>
            </a:pPr>
            <a:endParaRPr dirty="0"/>
          </a:p>
        </p:txBody>
      </p:sp>
      <p:sp>
        <p:nvSpPr>
          <p:cNvPr id="121" name="Shape 121"/>
          <p:cNvSpPr/>
          <p:nvPr/>
        </p:nvSpPr>
        <p:spPr>
          <a:xfrm>
            <a:off x="366318" y="335183"/>
            <a:ext cx="11720265" cy="933589"/>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spAutoFit/>
          </a:bodyPr>
          <a:lstStyle>
            <a:lvl1pPr algn="l" defTabSz="457200">
              <a:defRPr sz="2700" b="1">
                <a:latin typeface="Helvetica"/>
                <a:ea typeface="Helvetica"/>
                <a:cs typeface="Helvetica"/>
                <a:sym typeface="Helvetica"/>
              </a:defRPr>
            </a:lvl1pPr>
          </a:lstStyle>
          <a:p>
            <a:r>
              <a:rPr lang="en-US" dirty="0"/>
              <a:t>Climate Change, Migration, and Regional Economic Impacts in the U.S.</a:t>
            </a:r>
          </a:p>
          <a:p>
            <a:r>
              <a:rPr lang="en-US" dirty="0"/>
              <a:t> </a:t>
            </a:r>
            <a:endParaRPr dirty="0"/>
          </a:p>
        </p:txBody>
      </p:sp>
      <p:sp>
        <p:nvSpPr>
          <p:cNvPr id="122" name="Shape 122"/>
          <p:cNvSpPr/>
          <p:nvPr/>
        </p:nvSpPr>
        <p:spPr>
          <a:xfrm>
            <a:off x="196232" y="1292045"/>
            <a:ext cx="5373148" cy="290489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defTabSz="457200">
              <a:defRPr sz="2000" b="1">
                <a:latin typeface="Helvetica"/>
                <a:ea typeface="Helvetica"/>
                <a:cs typeface="Helvetica"/>
                <a:sym typeface="Helvetica"/>
              </a:defRPr>
            </a:pPr>
            <a:r>
              <a:rPr dirty="0"/>
              <a:t>Objective</a:t>
            </a:r>
          </a:p>
          <a:p>
            <a:pPr algn="l">
              <a:lnSpc>
                <a:spcPct val="115000"/>
              </a:lnSpc>
            </a:pPr>
            <a:endParaRPr lang="en-US" sz="1400" dirty="0">
              <a:latin typeface="Arial" panose="020B0604020202020204" pitchFamily="34" charset="0"/>
              <a:ea typeface="MS Mincho" panose="02020609040205080304" pitchFamily="49" charset="-128"/>
              <a:cs typeface="Times New Roman" panose="02020603050405020304" pitchFamily="18" charset="0"/>
            </a:endParaRPr>
          </a:p>
          <a:p>
            <a:pPr algn="l"/>
            <a:r>
              <a:rPr lang="en-US" sz="1800" dirty="0">
                <a:latin typeface="Calibri" panose="020F0502020204030204" pitchFamily="34" charset="0"/>
                <a:ea typeface="MS Mincho" panose="02020609040205080304" pitchFamily="49" charset="-128"/>
                <a:cs typeface="Times New Roman" panose="02020603050405020304" pitchFamily="18" charset="0"/>
              </a:rPr>
              <a:t>Recent studies predict that climate change will lead to a redistribution of population across the United States, as people choose to locate in regions less susceptible to extreme climate. However, these studies ignore the fact that migration will </a:t>
            </a:r>
            <a:r>
              <a:rPr lang="en-US" sz="1800" dirty="0">
                <a:latin typeface="Calibri" panose="020F0502020204030204" pitchFamily="34" charset="0"/>
                <a:ea typeface="MS Mincho" panose="02020609040205080304" pitchFamily="49" charset="-128"/>
              </a:rPr>
              <a:t>be dampened by changes in wage rates and housing prices as a result of migration.  In this paper, we capture these wage and housing feedbacks.</a:t>
            </a:r>
            <a:endParaRPr lang="en-US" sz="1800" dirty="0">
              <a:latin typeface="Calibri" panose="020F0502020204030204" pitchFamily="34" charset="0"/>
            </a:endParaRPr>
          </a:p>
          <a:p>
            <a:pPr algn="l" defTabSz="457200">
              <a:defRPr sz="2000">
                <a:latin typeface="Helvetica"/>
                <a:ea typeface="Helvetica"/>
                <a:cs typeface="Helvetica"/>
                <a:sym typeface="Helvetica"/>
              </a:defRPr>
            </a:pPr>
            <a:endParaRPr dirty="0"/>
          </a:p>
        </p:txBody>
      </p:sp>
      <p:sp>
        <p:nvSpPr>
          <p:cNvPr id="123" name="Shape 123"/>
          <p:cNvSpPr/>
          <p:nvPr/>
        </p:nvSpPr>
        <p:spPr>
          <a:xfrm>
            <a:off x="199707" y="4000105"/>
            <a:ext cx="5222976" cy="238013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p>
            <a:pPr defTabSz="457200">
              <a:defRPr sz="2000" b="1">
                <a:latin typeface="Helvetica"/>
                <a:ea typeface="Helvetica"/>
                <a:cs typeface="Helvetica"/>
                <a:sym typeface="Helvetica"/>
              </a:defRPr>
            </a:pPr>
            <a:r>
              <a:rPr dirty="0"/>
              <a:t>Approach</a:t>
            </a:r>
            <a:endParaRPr lang="en-US" dirty="0"/>
          </a:p>
          <a:p>
            <a:pPr defTabSz="457200">
              <a:defRPr sz="2000" b="1">
                <a:latin typeface="Helvetica"/>
                <a:ea typeface="Helvetica"/>
                <a:cs typeface="Helvetica"/>
                <a:sym typeface="Helvetica"/>
              </a:defRPr>
            </a:pPr>
            <a:endParaRPr dirty="0"/>
          </a:p>
          <a:p>
            <a:pPr lvl="0" algn="l"/>
            <a:r>
              <a:rPr lang="en-US" sz="1800" dirty="0">
                <a:latin typeface="Calibri" panose="020F0502020204030204" pitchFamily="34" charset="0"/>
                <a:ea typeface="MS Mincho" panose="02020609040205080304" pitchFamily="49" charset="-128"/>
                <a:cs typeface="Times New Roman" panose="02020603050405020304" pitchFamily="18" charset="0"/>
              </a:rPr>
              <a:t>In this study, we apply a novel approach of linking a residential sorting model to an interregional computable general equilibrium model of the United States to capture wage and housing price feedbacks to assess the economic impacts of climate-change-induced migration.</a:t>
            </a:r>
          </a:p>
        </p:txBody>
      </p:sp>
      <p:sp>
        <p:nvSpPr>
          <p:cNvPr id="124" name="Shape 124"/>
          <p:cNvSpPr/>
          <p:nvPr/>
        </p:nvSpPr>
        <p:spPr>
          <a:xfrm>
            <a:off x="5867400" y="8350539"/>
            <a:ext cx="6286500" cy="656590"/>
          </a:xfrm>
          <a:prstGeom prst="rect">
            <a:avLst/>
          </a:prstGeom>
          <a:ln w="25400">
            <a:solidFill>
              <a:srgbClr val="000000"/>
            </a:solidFill>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a:defRPr sz="1800">
                <a:latin typeface="Helvetica"/>
                <a:ea typeface="Helvetica"/>
                <a:cs typeface="Helvetica"/>
                <a:sym typeface="Helvetica"/>
              </a:defRPr>
            </a:lvl1pPr>
          </a:lstStyle>
          <a:p>
            <a:r>
              <a:rPr lang="en-US" sz="1200" dirty="0"/>
              <a:t>Fan, Q., Fisher-Vanden, K. , and </a:t>
            </a:r>
            <a:r>
              <a:rPr lang="en-US" sz="1200" dirty="0" err="1"/>
              <a:t>Klaiber</a:t>
            </a:r>
            <a:r>
              <a:rPr lang="en-US" sz="1200" dirty="0"/>
              <a:t>, H. A. (2018). Climate Change, Migration, and Regional Economic Impacts in the United States. Journal of the Association of Environmental and Resource Economists, 5(3), 643-671. </a:t>
            </a:r>
            <a:r>
              <a:rPr lang="en-US" sz="1200" dirty="0">
                <a:hlinkClick r:id="rId2"/>
              </a:rPr>
              <a:t>https://doi.org/10.1086/697168</a:t>
            </a:r>
            <a:endParaRPr lang="en-US" sz="1200" dirty="0"/>
          </a:p>
        </p:txBody>
      </p:sp>
      <p:grpSp>
        <p:nvGrpSpPr>
          <p:cNvPr id="9" name="Canvas 13"/>
          <p:cNvGrpSpPr/>
          <p:nvPr/>
        </p:nvGrpSpPr>
        <p:grpSpPr>
          <a:xfrm>
            <a:off x="6538906" y="1201794"/>
            <a:ext cx="5713984" cy="3175339"/>
            <a:chOff x="0" y="0"/>
            <a:chExt cx="5356860" cy="2976880"/>
          </a:xfrm>
        </p:grpSpPr>
        <p:sp>
          <p:nvSpPr>
            <p:cNvPr id="10" name="Rectangle 9"/>
            <p:cNvSpPr/>
            <p:nvPr/>
          </p:nvSpPr>
          <p:spPr>
            <a:xfrm>
              <a:off x="0" y="0"/>
              <a:ext cx="5356860" cy="2976880"/>
            </a:xfrm>
            <a:prstGeom prst="rect">
              <a:avLst/>
            </a:prstGeom>
            <a:noFill/>
            <a:ln>
              <a:noFill/>
            </a:ln>
          </p:spPr>
        </p:sp>
        <p:sp>
          <p:nvSpPr>
            <p:cNvPr id="11" name="_s34846"/>
            <p:cNvSpPr>
              <a:spLocks noChangeArrowheads="1"/>
            </p:cNvSpPr>
            <p:nvPr/>
          </p:nvSpPr>
          <p:spPr bwMode="auto">
            <a:xfrm>
              <a:off x="483870" y="1189990"/>
              <a:ext cx="1002665" cy="734060"/>
            </a:xfrm>
            <a:prstGeom prst="rect">
              <a:avLst/>
            </a:prstGeom>
            <a:noFill/>
            <a:ln w="9525">
              <a:solidFill>
                <a:srgbClr val="003366"/>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ctr" anchorCtr="0" upright="1">
              <a:noAutofit/>
            </a:bodyPr>
            <a:lstStyle/>
            <a:p>
              <a:r>
                <a:rPr lang="en-US" sz="1173" b="1">
                  <a:solidFill>
                    <a:srgbClr val="003366"/>
                  </a:solidFill>
                  <a:latin typeface="Arial" panose="020B0604020202020204" pitchFamily="34" charset="0"/>
                  <a:ea typeface="SimSun" panose="02010600030101010101" pitchFamily="2" charset="-122"/>
                </a:rPr>
                <a:t> </a:t>
              </a:r>
              <a:endParaRPr lang="en-US" sz="1280">
                <a:latin typeface="Times New Roman" panose="02020603050405020304" pitchFamily="18" charset="0"/>
                <a:ea typeface="SimSun" panose="02010600030101010101" pitchFamily="2" charset="-122"/>
              </a:endParaRPr>
            </a:p>
            <a:p>
              <a:r>
                <a:rPr lang="en-US" sz="1173">
                  <a:latin typeface="Times New Roman" panose="02020603050405020304" pitchFamily="18" charset="0"/>
                  <a:ea typeface="SimSun" panose="02010600030101010101" pitchFamily="2" charset="-122"/>
                </a:rPr>
                <a:t>Empirical RUM</a:t>
              </a:r>
              <a:endParaRPr lang="en-US" sz="1280">
                <a:latin typeface="Times New Roman" panose="02020603050405020304" pitchFamily="18" charset="0"/>
                <a:ea typeface="SimSun" panose="02010600030101010101" pitchFamily="2" charset="-122"/>
              </a:endParaRPr>
            </a:p>
            <a:p>
              <a:r>
                <a:rPr lang="en-US" sz="1173">
                  <a:latin typeface="Times New Roman" panose="02020603050405020304" pitchFamily="18" charset="0"/>
                  <a:ea typeface="SimSun" panose="02010600030101010101" pitchFamily="2" charset="-122"/>
                </a:rPr>
                <a:t>(MSA level) </a:t>
              </a:r>
              <a:endParaRPr lang="en-US" sz="1280">
                <a:latin typeface="Times New Roman" panose="02020603050405020304" pitchFamily="18" charset="0"/>
                <a:ea typeface="SimSun" panose="02010600030101010101" pitchFamily="2" charset="-122"/>
              </a:endParaRPr>
            </a:p>
            <a:p>
              <a:r>
                <a:rPr lang="en-US" sz="1173">
                  <a:latin typeface="Arial" panose="020B0604020202020204" pitchFamily="34" charset="0"/>
                  <a:ea typeface="SimSun" panose="02010600030101010101" pitchFamily="2" charset="-122"/>
                </a:rPr>
                <a:t>                                                          </a:t>
              </a:r>
              <a:endParaRPr lang="en-US" sz="1280">
                <a:latin typeface="Times New Roman" panose="02020603050405020304" pitchFamily="18" charset="0"/>
                <a:ea typeface="SimSun" panose="02010600030101010101" pitchFamily="2" charset="-122"/>
              </a:endParaRPr>
            </a:p>
          </p:txBody>
        </p:sp>
        <p:sp>
          <p:nvSpPr>
            <p:cNvPr id="12" name="AutoShape 11"/>
            <p:cNvSpPr>
              <a:spLocks noChangeArrowheads="1"/>
            </p:cNvSpPr>
            <p:nvPr/>
          </p:nvSpPr>
          <p:spPr bwMode="auto">
            <a:xfrm>
              <a:off x="3347085" y="1504950"/>
              <a:ext cx="337820" cy="146050"/>
            </a:xfrm>
            <a:prstGeom prst="rightArrow">
              <a:avLst>
                <a:gd name="adj1" fmla="val 50000"/>
                <a:gd name="adj2" fmla="val 57826"/>
              </a:avLst>
            </a:prstGeom>
            <a:solidFill>
              <a:srgbClr val="FFFFFF"/>
            </a:solidFill>
            <a:ln w="9525">
              <a:solidFill>
                <a:srgbClr val="000000"/>
              </a:solidFill>
              <a:miter lim="800000"/>
              <a:headEnd/>
              <a:tailEnd/>
            </a:ln>
          </p:spPr>
          <p:txBody>
            <a:bodyPr rot="0" vert="horz" wrap="square" lIns="97536" tIns="48768" rIns="97536" bIns="48768" anchor="t" anchorCtr="0" upright="1">
              <a:noAutofit/>
            </a:bodyPr>
            <a:lstStyle/>
            <a:p>
              <a:endParaRPr lang="en-US" sz="3840"/>
            </a:p>
          </p:txBody>
        </p:sp>
        <p:sp>
          <p:nvSpPr>
            <p:cNvPr id="13" name="Text Box 12"/>
            <p:cNvSpPr txBox="1">
              <a:spLocks noChangeArrowheads="1"/>
            </p:cNvSpPr>
            <p:nvPr/>
          </p:nvSpPr>
          <p:spPr bwMode="auto">
            <a:xfrm>
              <a:off x="3684905" y="1233805"/>
              <a:ext cx="1504315" cy="791845"/>
            </a:xfrm>
            <a:prstGeom prst="rect">
              <a:avLst/>
            </a:prstGeom>
            <a:solidFill>
              <a:srgbClr val="FFFFFF"/>
            </a:solidFill>
            <a:ln w="9525">
              <a:solidFill>
                <a:srgbClr val="000000"/>
              </a:solidFill>
              <a:miter lim="800000"/>
              <a:headEnd/>
              <a:tailEnd/>
            </a:ln>
          </p:spPr>
          <p:txBody>
            <a:bodyPr rot="0" vert="horz" wrap="square" lIns="97536" tIns="48768" rIns="97536" bIns="48768" anchor="t" anchorCtr="0" upright="1">
              <a:noAutofit/>
            </a:bodyPr>
            <a:lstStyle/>
            <a:p>
              <a:r>
                <a:rPr lang="en-US" sz="1173">
                  <a:latin typeface="Times New Roman" panose="02020603050405020304" pitchFamily="18" charset="0"/>
                  <a:ea typeface="SimSun" panose="02010600030101010101" pitchFamily="2" charset="-122"/>
                </a:rPr>
                <a:t>Regional economic impacts from climate-induced migration</a:t>
              </a:r>
              <a:endParaRPr lang="en-US" sz="1280">
                <a:latin typeface="Times New Roman" panose="02020603050405020304" pitchFamily="18" charset="0"/>
                <a:ea typeface="SimSun" panose="02010600030101010101" pitchFamily="2" charset="-122"/>
              </a:endParaRPr>
            </a:p>
            <a:p>
              <a:r>
                <a:rPr lang="en-US" sz="1173">
                  <a:latin typeface="Times New Roman" panose="02020603050405020304" pitchFamily="18" charset="0"/>
                  <a:ea typeface="SimSun" panose="02010600030101010101" pitchFamily="2" charset="-122"/>
                </a:rPr>
                <a:t> </a:t>
              </a:r>
              <a:endParaRPr lang="en-US" sz="1280">
                <a:latin typeface="Times New Roman" panose="02020603050405020304" pitchFamily="18" charset="0"/>
                <a:ea typeface="SimSun" panose="02010600030101010101" pitchFamily="2" charset="-122"/>
              </a:endParaRPr>
            </a:p>
          </p:txBody>
        </p:sp>
        <p:sp>
          <p:nvSpPr>
            <p:cNvPr id="14" name="Text Box 34"/>
            <p:cNvSpPr txBox="1">
              <a:spLocks noChangeArrowheads="1"/>
            </p:cNvSpPr>
            <p:nvPr/>
          </p:nvSpPr>
          <p:spPr bwMode="auto">
            <a:xfrm>
              <a:off x="1159218" y="61838"/>
              <a:ext cx="1986280" cy="1074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7536" tIns="48768" rIns="97536" bIns="48768" anchor="t" anchorCtr="0" upright="1">
              <a:noAutofit/>
            </a:bodyPr>
            <a:lstStyle/>
            <a:p>
              <a:r>
                <a:rPr lang="en-US" sz="1173">
                  <a:latin typeface="Times New Roman" panose="02020603050405020304" pitchFamily="18" charset="0"/>
                  <a:ea typeface="SimSun" panose="02010600030101010101" pitchFamily="2" charset="-122"/>
                </a:rPr>
                <a:t> </a:t>
              </a:r>
              <a:endParaRPr lang="en-US" sz="1280">
                <a:latin typeface="Times New Roman" panose="02020603050405020304" pitchFamily="18" charset="0"/>
                <a:ea typeface="SimSun" panose="02010600030101010101" pitchFamily="2" charset="-122"/>
              </a:endParaRPr>
            </a:p>
            <a:p>
              <a:r>
                <a:rPr lang="en-US" sz="1173">
                  <a:latin typeface="Times New Roman" panose="02020603050405020304" pitchFamily="18" charset="0"/>
                  <a:ea typeface="SimSun" panose="02010600030101010101" pitchFamily="2" charset="-122"/>
                </a:rPr>
                <a:t>      Population shares</a:t>
              </a:r>
              <a:endParaRPr lang="en-US" sz="1280">
                <a:latin typeface="Times New Roman" panose="02020603050405020304" pitchFamily="18" charset="0"/>
                <a:ea typeface="SimSun" panose="02010600030101010101" pitchFamily="2" charset="-122"/>
              </a:endParaRPr>
            </a:p>
            <a:p>
              <a:r>
                <a:rPr lang="en-US" sz="1173">
                  <a:latin typeface="Times New Roman" panose="02020603050405020304" pitchFamily="18" charset="0"/>
                  <a:ea typeface="SimSun" panose="02010600030101010101" pitchFamily="2" charset="-122"/>
                </a:rPr>
                <a:t>(Working-age population)</a:t>
              </a:r>
              <a:endParaRPr lang="en-US" sz="1280">
                <a:latin typeface="Times New Roman" panose="02020603050405020304" pitchFamily="18" charset="0"/>
                <a:ea typeface="SimSun" panose="02010600030101010101" pitchFamily="2" charset="-122"/>
              </a:endParaRPr>
            </a:p>
            <a:p>
              <a:r>
                <a:rPr lang="en-US" sz="853" b="1">
                  <a:latin typeface="Arial" panose="020B0604020202020204" pitchFamily="34" charset="0"/>
                  <a:ea typeface="SimSun" panose="02010600030101010101" pitchFamily="2" charset="-122"/>
                </a:rPr>
                <a:t> </a:t>
              </a:r>
              <a:endParaRPr lang="en-US" sz="1280">
                <a:latin typeface="Times New Roman" panose="02020603050405020304" pitchFamily="18" charset="0"/>
                <a:ea typeface="SimSun" panose="02010600030101010101" pitchFamily="2" charset="-122"/>
              </a:endParaRPr>
            </a:p>
          </p:txBody>
        </p:sp>
        <p:sp>
          <p:nvSpPr>
            <p:cNvPr id="15" name="_s34842"/>
            <p:cNvSpPr>
              <a:spLocks noChangeArrowheads="1"/>
            </p:cNvSpPr>
            <p:nvPr/>
          </p:nvSpPr>
          <p:spPr bwMode="auto">
            <a:xfrm>
              <a:off x="2261870" y="1233805"/>
              <a:ext cx="1085215" cy="677545"/>
            </a:xfrm>
            <a:prstGeom prst="rect">
              <a:avLst/>
            </a:prstGeom>
            <a:noFill/>
            <a:ln w="9525">
              <a:solidFill>
                <a:srgbClr val="003366"/>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ctr" anchorCtr="0" upright="1">
              <a:noAutofit/>
            </a:bodyPr>
            <a:lstStyle/>
            <a:p>
              <a:r>
                <a:rPr lang="en-US" sz="1173">
                  <a:solidFill>
                    <a:srgbClr val="003366"/>
                  </a:solidFill>
                  <a:latin typeface="Arial" panose="020B0604020202020204" pitchFamily="34" charset="0"/>
                  <a:ea typeface="SimSun" panose="02010600030101010101" pitchFamily="2" charset="-122"/>
                </a:rPr>
                <a:t> </a:t>
              </a:r>
              <a:endParaRPr lang="en-US" sz="1280">
                <a:latin typeface="Times New Roman" panose="02020603050405020304" pitchFamily="18" charset="0"/>
                <a:ea typeface="SimSun" panose="02010600030101010101" pitchFamily="2" charset="-122"/>
              </a:endParaRPr>
            </a:p>
            <a:p>
              <a:r>
                <a:rPr lang="en-US" sz="1173">
                  <a:solidFill>
                    <a:srgbClr val="003366"/>
                  </a:solidFill>
                  <a:latin typeface="Arial" panose="020B0604020202020204" pitchFamily="34" charset="0"/>
                  <a:ea typeface="SimSun" panose="02010600030101010101" pitchFamily="2" charset="-122"/>
                </a:rPr>
                <a:t>   </a:t>
              </a:r>
              <a:r>
                <a:rPr lang="en-US" sz="1173">
                  <a:latin typeface="Times New Roman" panose="02020603050405020304" pitchFamily="18" charset="0"/>
                  <a:ea typeface="SimSun" panose="02010600030101010101" pitchFamily="2" charset="-122"/>
                </a:rPr>
                <a:t>CGE Model</a:t>
              </a:r>
              <a:endParaRPr lang="en-US" sz="1280">
                <a:latin typeface="Times New Roman" panose="02020603050405020304" pitchFamily="18" charset="0"/>
                <a:ea typeface="SimSun" panose="02010600030101010101" pitchFamily="2" charset="-122"/>
              </a:endParaRPr>
            </a:p>
            <a:p>
              <a:r>
                <a:rPr lang="en-US" sz="1173">
                  <a:latin typeface="Times New Roman" panose="02020603050405020304" pitchFamily="18" charset="0"/>
                  <a:ea typeface="SimSun" panose="02010600030101010101" pitchFamily="2" charset="-122"/>
                </a:rPr>
                <a:t>(Regional level)</a:t>
              </a:r>
              <a:endParaRPr lang="en-US" sz="1280">
                <a:latin typeface="Times New Roman" panose="02020603050405020304" pitchFamily="18" charset="0"/>
                <a:ea typeface="SimSun" panose="02010600030101010101" pitchFamily="2" charset="-122"/>
              </a:endParaRPr>
            </a:p>
            <a:p>
              <a:r>
                <a:rPr lang="en-US" sz="1173">
                  <a:solidFill>
                    <a:srgbClr val="003366"/>
                  </a:solidFill>
                  <a:latin typeface="Times New Roman" panose="02020603050405020304" pitchFamily="18" charset="0"/>
                  <a:ea typeface="SimSun" panose="02010600030101010101" pitchFamily="2" charset="-122"/>
                </a:rPr>
                <a:t> </a:t>
              </a:r>
              <a:endParaRPr lang="en-US" sz="1280">
                <a:latin typeface="Times New Roman" panose="02020603050405020304" pitchFamily="18" charset="0"/>
                <a:ea typeface="SimSun" panose="02010600030101010101" pitchFamily="2" charset="-122"/>
              </a:endParaRPr>
            </a:p>
          </p:txBody>
        </p:sp>
        <p:sp>
          <p:nvSpPr>
            <p:cNvPr id="16" name="U-Turn Arrow 15"/>
            <p:cNvSpPr/>
            <p:nvPr/>
          </p:nvSpPr>
          <p:spPr>
            <a:xfrm>
              <a:off x="1146518" y="654148"/>
              <a:ext cx="1645920" cy="506436"/>
            </a:xfrm>
            <a:prstGeom prst="uturnArrow">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7536" tIns="48768" rIns="97536" bIns="48768" numCol="1" spcCol="0" rtlCol="0" fromWordArt="0" anchor="ctr" anchorCtr="0" forceAA="0" compatLnSpc="1">
              <a:prstTxWarp prst="textNoShape">
                <a:avLst/>
              </a:prstTxWarp>
              <a:noAutofit/>
            </a:bodyPr>
            <a:lstStyle/>
            <a:p>
              <a:endParaRPr lang="en-US" sz="3840"/>
            </a:p>
          </p:txBody>
        </p:sp>
        <p:sp>
          <p:nvSpPr>
            <p:cNvPr id="17" name="U-Turn Arrow 16"/>
            <p:cNvSpPr/>
            <p:nvPr/>
          </p:nvSpPr>
          <p:spPr>
            <a:xfrm flipH="1" flipV="1">
              <a:off x="1146518" y="1934307"/>
              <a:ext cx="1667022" cy="559191"/>
            </a:xfrm>
            <a:prstGeom prst="uturnArrow">
              <a:avLst/>
            </a:prstGeom>
            <a:ln w="317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7536" tIns="48768" rIns="97536" bIns="48768" numCol="1" spcCol="0" rtlCol="0" fromWordArt="0" anchor="ctr" anchorCtr="0" forceAA="0" compatLnSpc="1">
              <a:prstTxWarp prst="textNoShape">
                <a:avLst/>
              </a:prstTxWarp>
              <a:noAutofit/>
            </a:bodyPr>
            <a:lstStyle/>
            <a:p>
              <a:endParaRPr lang="en-US" sz="3840"/>
            </a:p>
          </p:txBody>
        </p:sp>
        <p:sp>
          <p:nvSpPr>
            <p:cNvPr id="18" name="Text Box 35"/>
            <p:cNvSpPr txBox="1">
              <a:spLocks noChangeArrowheads="1"/>
            </p:cNvSpPr>
            <p:nvPr/>
          </p:nvSpPr>
          <p:spPr bwMode="auto">
            <a:xfrm>
              <a:off x="1303950" y="1981200"/>
              <a:ext cx="1341755" cy="995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7536" tIns="48768" rIns="97536" bIns="48768" anchor="t" anchorCtr="0" upright="1">
              <a:noAutofit/>
            </a:bodyPr>
            <a:lstStyle/>
            <a:p>
              <a:r>
                <a:rPr lang="en-US" sz="1067" b="1">
                  <a:latin typeface="Arial" panose="020B0604020202020204" pitchFamily="34" charset="0"/>
                  <a:ea typeface="SimSun" panose="02010600030101010101" pitchFamily="2" charset="-122"/>
                </a:rPr>
                <a:t> </a:t>
              </a:r>
              <a:endParaRPr lang="en-US" sz="1280">
                <a:latin typeface="Times New Roman" panose="02020603050405020304" pitchFamily="18" charset="0"/>
                <a:ea typeface="Times New Roman" panose="02020603050405020304" pitchFamily="18" charset="0"/>
              </a:endParaRPr>
            </a:p>
            <a:p>
              <a:r>
                <a:rPr lang="en-US" sz="1173">
                  <a:latin typeface="Times New Roman" panose="02020603050405020304" pitchFamily="18" charset="0"/>
                  <a:ea typeface="SimSun" panose="02010600030101010101" pitchFamily="2" charset="-122"/>
                </a:rPr>
                <a:t> </a:t>
              </a:r>
              <a:endParaRPr lang="en-US" sz="1280">
                <a:latin typeface="Times New Roman" panose="02020603050405020304" pitchFamily="18" charset="0"/>
                <a:ea typeface="Times New Roman" panose="02020603050405020304" pitchFamily="18" charset="0"/>
              </a:endParaRPr>
            </a:p>
            <a:p>
              <a:r>
                <a:rPr lang="en-US" sz="1173">
                  <a:latin typeface="Times New Roman" panose="02020603050405020304" pitchFamily="18" charset="0"/>
                  <a:ea typeface="SimSun" panose="02010600030101010101" pitchFamily="2" charset="-122"/>
                </a:rPr>
                <a:t> </a:t>
              </a:r>
              <a:endParaRPr lang="en-US" sz="1280">
                <a:latin typeface="Times New Roman" panose="02020603050405020304" pitchFamily="18" charset="0"/>
                <a:ea typeface="Times New Roman" panose="02020603050405020304" pitchFamily="18" charset="0"/>
              </a:endParaRPr>
            </a:p>
            <a:p>
              <a:r>
                <a:rPr lang="en-US" sz="1173">
                  <a:latin typeface="Times New Roman" panose="02020603050405020304" pitchFamily="18" charset="0"/>
                  <a:ea typeface="SimSun" panose="02010600030101010101" pitchFamily="2" charset="-122"/>
                </a:rPr>
                <a:t>    Service wages</a:t>
              </a:r>
              <a:endParaRPr lang="en-US" sz="1280">
                <a:latin typeface="Times New Roman" panose="02020603050405020304" pitchFamily="18" charset="0"/>
                <a:ea typeface="Times New Roman" panose="02020603050405020304" pitchFamily="18" charset="0"/>
              </a:endParaRPr>
            </a:p>
            <a:p>
              <a:r>
                <a:rPr lang="en-US" sz="1173">
                  <a:latin typeface="Times New Roman" panose="02020603050405020304" pitchFamily="18" charset="0"/>
                  <a:ea typeface="SimSun" panose="02010600030101010101" pitchFamily="2" charset="-122"/>
                </a:rPr>
                <a:t>Housing price index</a:t>
              </a:r>
              <a:endParaRPr lang="en-US" sz="1280">
                <a:latin typeface="Times New Roman" panose="02020603050405020304" pitchFamily="18" charset="0"/>
                <a:ea typeface="Times New Roman" panose="02020603050405020304" pitchFamily="18" charset="0"/>
              </a:endParaRPr>
            </a:p>
            <a:p>
              <a:r>
                <a:rPr lang="en-US" sz="1067" b="1">
                  <a:latin typeface="Arial" panose="020B0604020202020204" pitchFamily="34" charset="0"/>
                  <a:ea typeface="SimSun" panose="02010600030101010101" pitchFamily="2" charset="-122"/>
                </a:rPr>
                <a:t> </a:t>
              </a:r>
              <a:endParaRPr lang="en-US" sz="1280">
                <a:latin typeface="Times New Roman" panose="02020603050405020304" pitchFamily="18" charset="0"/>
                <a:ea typeface="Times New Roman" panose="02020603050405020304" pitchFamily="18" charset="0"/>
              </a:endParaRPr>
            </a:p>
          </p:txBody>
        </p:sp>
      </p:grpSp>
      <p:graphicFrame>
        <p:nvGraphicFramePr>
          <p:cNvPr id="19" name="Table 18"/>
          <p:cNvGraphicFramePr>
            <a:graphicFrameLocks noGrp="1"/>
          </p:cNvGraphicFramePr>
          <p:nvPr>
            <p:extLst>
              <p:ext uri="{D42A27DB-BD31-4B8C-83A1-F6EECF244321}">
                <p14:modId xmlns:p14="http://schemas.microsoft.com/office/powerpoint/2010/main" val="3557417104"/>
              </p:ext>
            </p:extLst>
          </p:nvPr>
        </p:nvGraphicFramePr>
        <p:xfrm>
          <a:off x="5531921" y="5091201"/>
          <a:ext cx="7404951" cy="2850852"/>
        </p:xfrm>
        <a:graphic>
          <a:graphicData uri="http://schemas.openxmlformats.org/drawingml/2006/table">
            <a:tbl>
              <a:tblPr firstRow="1" firstCol="1" bandRow="1"/>
              <a:tblGrid>
                <a:gridCol w="2106607">
                  <a:extLst>
                    <a:ext uri="{9D8B030D-6E8A-4147-A177-3AD203B41FA5}">
                      <a16:colId xmlns:a16="http://schemas.microsoft.com/office/drawing/2014/main" val="4068114223"/>
                    </a:ext>
                  </a:extLst>
                </a:gridCol>
                <a:gridCol w="898173">
                  <a:extLst>
                    <a:ext uri="{9D8B030D-6E8A-4147-A177-3AD203B41FA5}">
                      <a16:colId xmlns:a16="http://schemas.microsoft.com/office/drawing/2014/main" val="509075326"/>
                    </a:ext>
                  </a:extLst>
                </a:gridCol>
                <a:gridCol w="859191">
                  <a:extLst>
                    <a:ext uri="{9D8B030D-6E8A-4147-A177-3AD203B41FA5}">
                      <a16:colId xmlns:a16="http://schemas.microsoft.com/office/drawing/2014/main" val="3693512436"/>
                    </a:ext>
                  </a:extLst>
                </a:gridCol>
                <a:gridCol w="859191">
                  <a:extLst>
                    <a:ext uri="{9D8B030D-6E8A-4147-A177-3AD203B41FA5}">
                      <a16:colId xmlns:a16="http://schemas.microsoft.com/office/drawing/2014/main" val="1043569969"/>
                    </a:ext>
                  </a:extLst>
                </a:gridCol>
                <a:gridCol w="871124">
                  <a:extLst>
                    <a:ext uri="{9D8B030D-6E8A-4147-A177-3AD203B41FA5}">
                      <a16:colId xmlns:a16="http://schemas.microsoft.com/office/drawing/2014/main" val="1621881048"/>
                    </a:ext>
                  </a:extLst>
                </a:gridCol>
                <a:gridCol w="843280">
                  <a:extLst>
                    <a:ext uri="{9D8B030D-6E8A-4147-A177-3AD203B41FA5}">
                      <a16:colId xmlns:a16="http://schemas.microsoft.com/office/drawing/2014/main" val="4096308583"/>
                    </a:ext>
                  </a:extLst>
                </a:gridCol>
                <a:gridCol w="967385">
                  <a:extLst>
                    <a:ext uri="{9D8B030D-6E8A-4147-A177-3AD203B41FA5}">
                      <a16:colId xmlns:a16="http://schemas.microsoft.com/office/drawing/2014/main" val="2886285982"/>
                    </a:ext>
                  </a:extLst>
                </a:gridCol>
              </a:tblGrid>
              <a:tr h="211196">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Regions</a:t>
                      </a:r>
                      <a:endParaRPr lang="en-US" sz="1200">
                        <a:effectLst/>
                        <a:latin typeface="Times New Roman" panose="02020603050405020304" pitchFamily="18" charset="0"/>
                        <a:ea typeface="SimSun" panose="02010600030101010101" pitchFamily="2" charset="-122"/>
                      </a:endParaRPr>
                    </a:p>
                  </a:txBody>
                  <a:tcPr marL="68366" marR="683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Census 2010</a:t>
                      </a:r>
                      <a:endParaRPr lang="en-US" sz="1200">
                        <a:effectLst/>
                        <a:latin typeface="Times New Roman" panose="02020603050405020304" pitchFamily="18" charset="0"/>
                        <a:ea typeface="SimSun" panose="02010600030101010101" pitchFamily="2" charset="-122"/>
                      </a:endParaRPr>
                    </a:p>
                  </a:txBody>
                  <a:tcPr marL="68366" marR="683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000">
                          <a:solidFill>
                            <a:srgbClr val="000000"/>
                          </a:solidFill>
                          <a:effectLst/>
                          <a:latin typeface="Roman"/>
                          <a:ea typeface="Times New Roman" panose="02020603050405020304" pitchFamily="18" charset="0"/>
                        </a:rPr>
                        <a:t>Scenario 1</a:t>
                      </a:r>
                      <a:endParaRPr lang="en-US" sz="1200">
                        <a:effectLst/>
                        <a:latin typeface="Times New Roman" panose="02020603050405020304" pitchFamily="18" charset="0"/>
                        <a:ea typeface="SimSun" panose="02010600030101010101" pitchFamily="2" charset="-122"/>
                      </a:endParaRPr>
                    </a:p>
                  </a:txBody>
                  <a:tcPr marL="68366" marR="683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000">
                          <a:solidFill>
                            <a:srgbClr val="000000"/>
                          </a:solidFill>
                          <a:effectLst/>
                          <a:latin typeface="Roman"/>
                          <a:ea typeface="Times New Roman" panose="02020603050405020304" pitchFamily="18" charset="0"/>
                        </a:rPr>
                        <a:t>Scenario 2</a:t>
                      </a:r>
                      <a:endParaRPr lang="en-US" sz="1200">
                        <a:effectLst/>
                        <a:latin typeface="Times New Roman" panose="02020603050405020304" pitchFamily="18" charset="0"/>
                        <a:ea typeface="SimSun" panose="02010600030101010101" pitchFamily="2" charset="-122"/>
                      </a:endParaRPr>
                    </a:p>
                  </a:txBody>
                  <a:tcPr marL="68366" marR="683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Scenario 3</a:t>
                      </a:r>
                      <a:endParaRPr lang="en-US" sz="1200">
                        <a:effectLst/>
                        <a:latin typeface="Times New Roman" panose="02020603050405020304" pitchFamily="18" charset="0"/>
                        <a:ea typeface="SimSun" panose="02010600030101010101" pitchFamily="2" charset="-122"/>
                      </a:endParaRPr>
                    </a:p>
                  </a:txBody>
                  <a:tcPr marL="68366" marR="683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tabLst>
                          <a:tab pos="2274570" algn="l"/>
                        </a:tabLst>
                      </a:pPr>
                      <a:r>
                        <a:rPr lang="en-US" sz="1000">
                          <a:solidFill>
                            <a:srgbClr val="000000"/>
                          </a:solidFill>
                          <a:effectLst/>
                          <a:latin typeface="Roman"/>
                          <a:ea typeface="Times New Roman" panose="02020603050405020304" pitchFamily="18" charset="0"/>
                        </a:rPr>
                        <a:t>Scenario 4</a:t>
                      </a:r>
                      <a:endParaRPr lang="en-US" sz="1200">
                        <a:effectLst/>
                        <a:latin typeface="Times New Roman" panose="02020603050405020304" pitchFamily="18" charset="0"/>
                        <a:ea typeface="SimSun" panose="02010600030101010101" pitchFamily="2" charset="-122"/>
                      </a:endParaRPr>
                    </a:p>
                  </a:txBody>
                  <a:tcPr marL="68366" marR="683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Scenario 5</a:t>
                      </a:r>
                      <a:endParaRPr lang="en-US" sz="1200">
                        <a:effectLst/>
                        <a:latin typeface="Times New Roman" panose="02020603050405020304" pitchFamily="18" charset="0"/>
                        <a:ea typeface="SimSun" panose="02010600030101010101" pitchFamily="2" charset="-122"/>
                      </a:endParaRPr>
                    </a:p>
                  </a:txBody>
                  <a:tcPr marL="68366" marR="68366"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75824873"/>
                  </a:ext>
                </a:extLst>
              </a:tr>
              <a:tr h="211196">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Northeast</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18.70%</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12.48%</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15.68%</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15.05%</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21.37%</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16.42%</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232805853"/>
                  </a:ext>
                </a:extLst>
              </a:tr>
              <a:tr h="203452">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Midwest</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20.77%</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14.10%</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19.70%</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21.33%</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21.51%</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20.35%</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extLst>
                  <a:ext uri="{0D108BD9-81ED-4DB2-BD59-A6C34878D82A}">
                    <a16:rowId xmlns:a16="http://schemas.microsoft.com/office/drawing/2014/main" val="317733747"/>
                  </a:ext>
                </a:extLst>
              </a:tr>
              <a:tr h="203452">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South</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39.13%</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46.23%</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40.36%</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41.53%</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34.64%</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38.18%</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extLst>
                  <a:ext uri="{0D108BD9-81ED-4DB2-BD59-A6C34878D82A}">
                    <a16:rowId xmlns:a16="http://schemas.microsoft.com/office/drawing/2014/main" val="3403742138"/>
                  </a:ext>
                </a:extLst>
              </a:tr>
              <a:tr h="203452">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West</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8.84%</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13.72%</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9.73%</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8.78%</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9.17%</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10.07%</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extLst>
                  <a:ext uri="{0D108BD9-81ED-4DB2-BD59-A6C34878D82A}">
                    <a16:rowId xmlns:a16="http://schemas.microsoft.com/office/drawing/2014/main" val="1420955809"/>
                  </a:ext>
                </a:extLst>
              </a:tr>
              <a:tr h="203452">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California</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12.56%</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13.47%</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000" dirty="0">
                          <a:solidFill>
                            <a:srgbClr val="000000"/>
                          </a:solidFill>
                          <a:effectLst/>
                          <a:latin typeface="Roman"/>
                          <a:ea typeface="Times New Roman" panose="02020603050405020304" pitchFamily="18" charset="0"/>
                        </a:rPr>
                        <a:t>14.52%</a:t>
                      </a:r>
                      <a:endParaRPr lang="en-US" sz="1200" dirty="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13.31%</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13.30%</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14.98%</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56187184"/>
                  </a:ext>
                </a:extLst>
              </a:tr>
              <a:tr h="203452">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Climate-induced migration</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No</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No</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No</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No</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Yes</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Yes</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8265134"/>
                  </a:ext>
                </a:extLst>
              </a:tr>
              <a:tr h="203452">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Endogenous wages</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No</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No</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Yes</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Yes</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No</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Yes</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a:noFill/>
                    </a:lnB>
                    <a:solidFill>
                      <a:srgbClr val="FFFFFF"/>
                    </a:solidFill>
                  </a:tcPr>
                </a:tc>
                <a:extLst>
                  <a:ext uri="{0D108BD9-81ED-4DB2-BD59-A6C34878D82A}">
                    <a16:rowId xmlns:a16="http://schemas.microsoft.com/office/drawing/2014/main" val="2132219989"/>
                  </a:ext>
                </a:extLst>
              </a:tr>
              <a:tr h="203452">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Endogenous housing price</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No</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No</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No</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Yes</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No</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US" sz="1000">
                          <a:solidFill>
                            <a:srgbClr val="000000"/>
                          </a:solidFill>
                          <a:effectLst/>
                          <a:latin typeface="Roman"/>
                          <a:ea typeface="Times New Roman" panose="02020603050405020304" pitchFamily="18" charset="0"/>
                        </a:rPr>
                        <a:t>Yes</a:t>
                      </a:r>
                      <a:endParaRPr lang="en-US" sz="1200">
                        <a:effectLst/>
                        <a:latin typeface="Times New Roman" panose="02020603050405020304" pitchFamily="18" charset="0"/>
                        <a:ea typeface="SimSun" panose="02010600030101010101" pitchFamily="2" charset="-122"/>
                      </a:endParaRPr>
                    </a:p>
                  </a:txBody>
                  <a:tcPr marL="68366" marR="68366"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50513227"/>
                  </a:ext>
                </a:extLst>
              </a:tr>
              <a:tr h="1004296">
                <a:tc gridSpan="7">
                  <a:txBody>
                    <a:bodyPr/>
                    <a:lstStyle/>
                    <a:p>
                      <a:pPr marL="0" marR="0" algn="l">
                        <a:spcBef>
                          <a:spcPts val="0"/>
                        </a:spcBef>
                        <a:spcAft>
                          <a:spcPts val="0"/>
                        </a:spcAft>
                      </a:pPr>
                      <a:r>
                        <a:rPr lang="en-US" sz="900" dirty="0">
                          <a:solidFill>
                            <a:srgbClr val="000000"/>
                          </a:solidFill>
                          <a:effectLst/>
                          <a:latin typeface="Roman"/>
                          <a:ea typeface="Times New Roman" panose="02020603050405020304" pitchFamily="18" charset="0"/>
                        </a:rPr>
                        <a:t>Note: The Census 2010 column shows population shares obtained from the U.S. Census for the base year 2010 that were incorporated into the CGE model.  The Scenario 1 column shows population shares in 2065 from CGE Scenario 1 where population growth is assumed to follow U.S. Census population projections.  The Scenario 2 column shows population shares after iterating between the RUM and CGE model to achieve consistency in regional population shares and regional wage rates. The Scenario 3 column shows results from iterating between the RUM and CGE model to achieve consistency between </a:t>
                      </a:r>
                      <a:r>
                        <a:rPr lang="en-US" sz="900" i="1" dirty="0">
                          <a:solidFill>
                            <a:srgbClr val="000000"/>
                          </a:solidFill>
                          <a:effectLst/>
                          <a:latin typeface="Roman"/>
                          <a:ea typeface="Times New Roman" panose="02020603050405020304" pitchFamily="18" charset="0"/>
                        </a:rPr>
                        <a:t>both</a:t>
                      </a:r>
                      <a:r>
                        <a:rPr lang="en-US" sz="900" dirty="0">
                          <a:solidFill>
                            <a:srgbClr val="000000"/>
                          </a:solidFill>
                          <a:effectLst/>
                          <a:latin typeface="Roman"/>
                          <a:ea typeface="Times New Roman" panose="02020603050405020304" pitchFamily="18" charset="0"/>
                        </a:rPr>
                        <a:t> wage rates and housing prices.  The Scenario 4 column presents baseline climate change scenario results based on equation (11), without </a:t>
                      </a:r>
                      <a:r>
                        <a:rPr lang="en-US" sz="900" dirty="0" err="1">
                          <a:solidFill>
                            <a:srgbClr val="000000"/>
                          </a:solidFill>
                          <a:effectLst/>
                          <a:latin typeface="Roman"/>
                          <a:ea typeface="Times New Roman" panose="02020603050405020304" pitchFamily="18" charset="0"/>
                        </a:rPr>
                        <a:t>endogenizing</a:t>
                      </a:r>
                      <a:r>
                        <a:rPr lang="en-US" sz="900" dirty="0">
                          <a:solidFill>
                            <a:srgbClr val="000000"/>
                          </a:solidFill>
                          <a:effectLst/>
                          <a:latin typeface="Roman"/>
                          <a:ea typeface="Times New Roman" panose="02020603050405020304" pitchFamily="18" charset="0"/>
                        </a:rPr>
                        <a:t> wages and housing prices. The Scenario 5 column shows population shares with endogenous wages and housing prices incorporating climate change-induced migration generated by the RUM.</a:t>
                      </a:r>
                      <a:endParaRPr lang="en-US" sz="1200" dirty="0">
                        <a:effectLst/>
                        <a:latin typeface="Times New Roman" panose="02020603050405020304" pitchFamily="18" charset="0"/>
                        <a:ea typeface="SimSun" panose="02010600030101010101" pitchFamily="2" charset="-122"/>
                      </a:endParaRPr>
                    </a:p>
                  </a:txBody>
                  <a:tcPr marL="68366" marR="68366"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80615205"/>
                  </a:ext>
                </a:extLst>
              </a:tr>
            </a:tbl>
          </a:graphicData>
        </a:graphic>
      </p:graphicFrame>
    </p:spTree>
    <p:extLst>
      <p:ext uri="{BB962C8B-B14F-4D97-AF65-F5344CB8AC3E}">
        <p14:creationId xmlns:p14="http://schemas.microsoft.com/office/powerpoint/2010/main" val="2819576068"/>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224</TotalTime>
  <Words>529</Words>
  <Application>Microsoft Office PowerPoint</Application>
  <PresentationFormat>Custom</PresentationFormat>
  <Paragraphs>96</Paragraphs>
  <Slides>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Arial</vt:lpstr>
      <vt:lpstr>Calibri</vt:lpstr>
      <vt:lpstr>Helvetica</vt:lpstr>
      <vt:lpstr>Helvetica Light</vt:lpstr>
      <vt:lpstr>Helvetica Neue</vt:lpstr>
      <vt:lpstr>KIILA B+ Adv O T 863180fb</vt:lpstr>
      <vt:lpstr>Roman</vt:lpstr>
      <vt:lpstr>Times</vt:lpstr>
      <vt:lpstr>Times New Roman</vt:lpstr>
      <vt:lpstr>White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Fisher-Vanden</dc:creator>
  <cp:lastModifiedBy>Shim, Edward</cp:lastModifiedBy>
  <cp:revision>12</cp:revision>
  <dcterms:modified xsi:type="dcterms:W3CDTF">2019-07-04T18:14:19Z</dcterms:modified>
</cp:coreProperties>
</file>