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88AC2E"/>
    <a:srgbClr val="E86E25"/>
    <a:srgbClr val="1C75BC"/>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1" autoAdjust="0"/>
    <p:restoredTop sz="94471" autoAdjust="0"/>
  </p:normalViewPr>
  <p:slideViewPr>
    <p:cSldViewPr snapToGrid="0" snapToObjects="1">
      <p:cViewPr varScale="1">
        <p:scale>
          <a:sx n="98" d="100"/>
          <a:sy n="98" d="100"/>
        </p:scale>
        <p:origin x="576" y="-88"/>
      </p:cViewPr>
      <p:guideLst>
        <p:guide orient="horz" pos="2160"/>
        <p:guide pos="290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4/19/19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4/19/19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1745" y="-4627"/>
            <a:ext cx="8392886" cy="708660"/>
          </a:xfrm>
          <a:prstGeom prst="rect">
            <a:avLst/>
          </a:prstGeom>
          <a:noFill/>
          <a:ln w="9525">
            <a:noFill/>
            <a:miter lim="800000"/>
            <a:headEnd/>
            <a:tailEnd/>
          </a:ln>
        </p:spPr>
        <p:txBody>
          <a:bodyPr anchor="ctr"/>
          <a:lstStyle>
            <a:lvl1pPr algn="l">
              <a:defRPr b="1" baseline="0">
                <a:solidFill>
                  <a:srgbClr val="008000"/>
                </a:solidFill>
              </a:defRPr>
            </a:lvl1pPr>
          </a:lstStyle>
          <a:p>
            <a:pPr lvl="0"/>
            <a:r>
              <a:rPr lang="en-US" dirty="0"/>
              <a:t>The Effect of Ensemble Weighting</a:t>
            </a:r>
          </a:p>
        </p:txBody>
      </p:sp>
      <p:sp>
        <p:nvSpPr>
          <p:cNvPr id="41" name="Text Placeholder 30"/>
          <p:cNvSpPr>
            <a:spLocks noGrp="1"/>
          </p:cNvSpPr>
          <p:nvPr>
            <p:ph type="body" sz="quarter" idx="26" hasCustomPrompt="1"/>
          </p:nvPr>
        </p:nvSpPr>
        <p:spPr>
          <a:xfrm>
            <a:off x="3434928" y="5745114"/>
            <a:ext cx="5324443" cy="497138"/>
          </a:xfrm>
          <a:prstGeom prst="rect">
            <a:avLst/>
          </a:prstGeom>
        </p:spPr>
        <p:txBody>
          <a:bodyPr>
            <a:noAutofit/>
          </a:bodyPr>
          <a:lstStyle>
            <a:lvl1pPr algn="just">
              <a:lnSpc>
                <a:spcPts val="1000"/>
              </a:lnSpc>
              <a:spcBef>
                <a:spcPts val="0"/>
              </a:spcBef>
              <a:defRPr lang="en-US" sz="1100" b="0" i="0">
                <a:effectLst/>
              </a:defRPr>
            </a:lvl1pPr>
          </a:lstStyle>
          <a:p>
            <a:r>
              <a:rPr lang="en-US" sz="1200" b="0" spc="-20" dirty="0" err="1">
                <a:effectLst/>
                <a:latin typeface="Corbel" panose="020B0503020204020204" pitchFamily="34" charset="0"/>
                <a:ea typeface="Times New Roman" panose="02020603050405020304" pitchFamily="18" charset="0"/>
              </a:rPr>
              <a:t>Bukovsky</a:t>
            </a:r>
            <a:r>
              <a:rPr lang="en-US" sz="1200" b="0" spc="-20" dirty="0">
                <a:effectLst/>
                <a:latin typeface="Corbel" panose="020B0503020204020204" pitchFamily="34" charset="0"/>
                <a:ea typeface="Times New Roman" panose="02020603050405020304" pitchFamily="18" charset="0"/>
              </a:rPr>
              <a:t>, M.S.</a:t>
            </a:r>
            <a:r>
              <a:rPr lang="en-US" sz="1200" spc="-20" dirty="0">
                <a:effectLst/>
                <a:latin typeface="Corbel" panose="020B0503020204020204" pitchFamily="34" charset="0"/>
                <a:ea typeface="Times New Roman" panose="02020603050405020304" pitchFamily="18" charset="0"/>
              </a:rPr>
              <a:t>, J. Thompson, and L.O. Mearns, 2019: The effect of weighting on the NARCCAP ensemble mean.  Does it make a difference? Can it make a difference? </a:t>
            </a:r>
            <a:r>
              <a:rPr lang="en-US" sz="1200" i="1" spc="-20" dirty="0" err="1">
                <a:effectLst/>
                <a:latin typeface="Corbel" panose="020B0503020204020204" pitchFamily="34" charset="0"/>
                <a:ea typeface="Times New Roman" panose="02020603050405020304" pitchFamily="18" charset="0"/>
              </a:rPr>
              <a:t>Clim</a:t>
            </a:r>
            <a:r>
              <a:rPr lang="en-US" sz="1200" i="1" spc="-20" dirty="0">
                <a:effectLst/>
                <a:latin typeface="Corbel" panose="020B0503020204020204" pitchFamily="34" charset="0"/>
                <a:ea typeface="Times New Roman" panose="02020603050405020304" pitchFamily="18" charset="0"/>
              </a:rPr>
              <a:t>. Res.</a:t>
            </a:r>
            <a:r>
              <a:rPr lang="en-US" sz="1200" spc="-20" dirty="0">
                <a:effectLst/>
                <a:latin typeface="Corbel" panose="020B0503020204020204" pitchFamily="34" charset="0"/>
                <a:ea typeface="Times New Roman" panose="02020603050405020304" pitchFamily="18" charset="0"/>
              </a:rPr>
              <a:t>, 77, 23-43, </a:t>
            </a:r>
            <a:r>
              <a:rPr lang="en-US" sz="1200" spc="-20" dirty="0" err="1">
                <a:effectLst/>
                <a:latin typeface="Corbel" panose="020B0503020204020204" pitchFamily="34" charset="0"/>
                <a:ea typeface="Times New Roman" panose="02020603050405020304" pitchFamily="18" charset="0"/>
              </a:rPr>
              <a:t>doi</a:t>
            </a:r>
            <a:r>
              <a:rPr lang="en-US" sz="1200" spc="-20" dirty="0">
                <a:effectLst/>
                <a:latin typeface="Corbel" panose="020B0503020204020204" pitchFamily="34" charset="0"/>
                <a:ea typeface="Times New Roman" panose="02020603050405020304" pitchFamily="18" charset="0"/>
              </a:rPr>
              <a:t>: 10.3354/cr01541. </a:t>
            </a:r>
            <a:endParaRPr lang="en-US" sz="1200" dirty="0">
              <a:effectLst/>
              <a:latin typeface="Times New Roman" panose="02020603050405020304" pitchFamily="18" charset="0"/>
              <a:ea typeface="Times New Roman" panose="02020603050405020304" pitchFamily="18" charset="0"/>
            </a:endParaRPr>
          </a:p>
        </p:txBody>
      </p:sp>
      <p:sp>
        <p:nvSpPr>
          <p:cNvPr id="44" name="Text Placeholder 23"/>
          <p:cNvSpPr>
            <a:spLocks noGrp="1"/>
          </p:cNvSpPr>
          <p:nvPr>
            <p:ph type="body" sz="quarter" idx="30" hasCustomPrompt="1"/>
          </p:nvPr>
        </p:nvSpPr>
        <p:spPr>
          <a:xfrm>
            <a:off x="3387840" y="1112886"/>
            <a:ext cx="5786275" cy="1701319"/>
          </a:xfrm>
          <a:prstGeom prst="rect">
            <a:avLst/>
          </a:prstGeom>
        </p:spPr>
        <p:txBody>
          <a:bodyPr/>
          <a:lstStyle>
            <a:lvl1pPr marL="228600">
              <a:defRPr sz="1100" b="0">
                <a:solidFill>
                  <a:schemeClr val="tx1"/>
                </a:solidFill>
              </a:defRPr>
            </a:lvl1pPr>
          </a:lstStyle>
          <a:p>
            <a:pPr lvl="0"/>
            <a:r>
              <a:rPr lang="en-US" dirty="0"/>
              <a:t>We explored the effect of weighting a regional climate model (RCM) ensemble using metrics developed for RCM performance evaluation.  In most cases, when metrics are used for weights they do not improve ensemble mean bias or change ensemble mean projections.  Additionally, we showed that any weighting scheme would often not be able to significantly change the mean projections regardless of weighting scheme.  We also note that the universally-applicable RCM performance metrics used in the weighting scheme often did not significantly differentiate the models, and that the model differentiation produced by the metrics did not always agree with an in-depth, process-level analysis.</a:t>
            </a:r>
          </a:p>
        </p:txBody>
      </p:sp>
      <p:sp>
        <p:nvSpPr>
          <p:cNvPr id="46" name="Text Placeholder 23"/>
          <p:cNvSpPr>
            <a:spLocks noGrp="1"/>
          </p:cNvSpPr>
          <p:nvPr>
            <p:ph type="body" sz="quarter" idx="34" hasCustomPrompt="1"/>
          </p:nvPr>
        </p:nvSpPr>
        <p:spPr>
          <a:xfrm>
            <a:off x="3387840" y="3229758"/>
            <a:ext cx="5786275" cy="749366"/>
          </a:xfrm>
          <a:prstGeom prst="rect">
            <a:avLst/>
          </a:prstGeom>
        </p:spPr>
        <p:txBody>
          <a:bodyPr/>
          <a:lstStyle>
            <a:lvl1pPr marL="228600">
              <a:defRPr sz="1100" b="0">
                <a:solidFill>
                  <a:schemeClr val="tx1"/>
                </a:solidFill>
              </a:defRPr>
            </a:lvl1pPr>
          </a:lstStyle>
          <a:p>
            <a:pPr lvl="0"/>
            <a:r>
              <a:rPr lang="en-US" dirty="0"/>
              <a:t>The question of whether or not to weight weight a model ensemble often comes up when working with ensembles.  We've proved that one should think twice before weighting, as it may not make a significant difference.  </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pic>
        <p:nvPicPr>
          <p:cNvPr id="3" name="Picture 2">
            <a:extLst>
              <a:ext uri="{FF2B5EF4-FFF2-40B4-BE49-F238E27FC236}">
                <a16:creationId xmlns:a16="http://schemas.microsoft.com/office/drawing/2014/main" id="{B412E1CD-2A6A-1240-84FE-4543714754DA}"/>
              </a:ext>
            </a:extLst>
          </p:cNvPr>
          <p:cNvPicPr>
            <a:picLocks noChangeAspect="1"/>
          </p:cNvPicPr>
          <p:nvPr userDrawn="1"/>
        </p:nvPicPr>
        <p:blipFill rotWithShape="1">
          <a:blip r:embed="rId11"/>
          <a:srcRect t="32008"/>
          <a:stretch/>
        </p:blipFill>
        <p:spPr>
          <a:xfrm>
            <a:off x="222250" y="1042016"/>
            <a:ext cx="2908300" cy="2970455"/>
          </a:xfrm>
          <a:prstGeom prst="rect">
            <a:avLst/>
          </a:prstGeom>
        </p:spPr>
      </p:pic>
      <p:sp>
        <p:nvSpPr>
          <p:cNvPr id="8" name="TextBox 7">
            <a:extLst>
              <a:ext uri="{FF2B5EF4-FFF2-40B4-BE49-F238E27FC236}">
                <a16:creationId xmlns:a16="http://schemas.microsoft.com/office/drawing/2014/main" id="{14107603-420E-174B-97BA-4E54A03B86C4}"/>
              </a:ext>
            </a:extLst>
          </p:cNvPr>
          <p:cNvSpPr txBox="1"/>
          <p:nvPr userDrawn="1"/>
        </p:nvSpPr>
        <p:spPr>
          <a:xfrm>
            <a:off x="127000" y="4131730"/>
            <a:ext cx="3003550" cy="2246769"/>
          </a:xfrm>
          <a:prstGeom prst="rect">
            <a:avLst/>
          </a:prstGeom>
          <a:noFill/>
        </p:spPr>
        <p:txBody>
          <a:bodyPr wrap="square" rtlCol="0">
            <a:spAutoFit/>
          </a:bodyPr>
          <a:lstStyle/>
          <a:p>
            <a:r>
              <a:rPr lang="en-US" sz="1000" dirty="0"/>
              <a:t>Projections of (</a:t>
            </a:r>
            <a:r>
              <a:rPr lang="en-US" sz="1000" dirty="0" err="1"/>
              <a:t>c,e</a:t>
            </a:r>
            <a:r>
              <a:rPr lang="en-US" sz="1000" dirty="0"/>
              <a:t>) winter temperature and (</a:t>
            </a:r>
            <a:r>
              <a:rPr lang="en-US" sz="1000" dirty="0" err="1"/>
              <a:t>d,f</a:t>
            </a:r>
            <a:r>
              <a:rPr lang="en-US" sz="1000" dirty="0"/>
              <a:t>) precipitation with and without weights from 3 regions. Black curve represents the frequency of a given ensemble mean change using 1 000 000 different sets of random, uniformly distributed weights. The purple triangles indicate the 5th and 95th percentile values of change from this distribution. The dark orange line indicates the change from the unweighted ensemble mean; the dark teal line that from the ensemble mean weighted using the metrics without f1; and the turquoise line that from the ensemble mean weighted using the metrics with f1. The short orange lines indicate the individual simulation projections. </a:t>
            </a:r>
          </a:p>
          <a:p>
            <a:endParaRPr lang="en-US" sz="1000" dirty="0"/>
          </a:p>
        </p:txBody>
      </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295716"/>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767955" cy="708660"/>
          </a:xfrm>
        </p:spPr>
        <p:txBody>
          <a:bodyPr/>
          <a:lstStyle/>
          <a:p>
            <a:r>
              <a:rPr lang="en-US" dirty="0"/>
              <a:t>The Effect of Ensemble Weighting</a:t>
            </a:r>
          </a:p>
        </p:txBody>
      </p:sp>
      <p:pic>
        <p:nvPicPr>
          <p:cNvPr id="9"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398784" y="6341211"/>
            <a:ext cx="418560" cy="411405"/>
          </a:xfrm>
          <a:prstGeom prst="rect">
            <a:avLst/>
          </a:prstGeom>
        </p:spPr>
      </p:pic>
      <p:sp>
        <p:nvSpPr>
          <p:cNvPr id="10" name="TextBox 9">
            <a:extLst>
              <a:ext uri="{FF2B5EF4-FFF2-40B4-BE49-F238E27FC236}">
                <a16:creationId xmlns:a16="http://schemas.microsoft.com/office/drawing/2014/main" id="{9E8CA9C3-BD81-8A46-8E70-33B351F19F1E}"/>
              </a:ext>
            </a:extLst>
          </p:cNvPr>
          <p:cNvSpPr txBox="1"/>
          <p:nvPr/>
        </p:nvSpPr>
        <p:spPr>
          <a:xfrm>
            <a:off x="3433366" y="4114942"/>
            <a:ext cx="5331811" cy="738664"/>
          </a:xfrm>
          <a:prstGeom prst="rect">
            <a:avLst/>
          </a:prstGeom>
          <a:noFill/>
        </p:spPr>
        <p:txBody>
          <a:bodyPr wrap="square" rtlCol="0">
            <a:spAutoFit/>
          </a:bodyPr>
          <a:lstStyle/>
          <a:p>
            <a:r>
              <a:rPr lang="en-US" sz="1400" dirty="0"/>
              <a:t>The question of whether or not to weight a model ensemble often comes up when working with ensembles.  We’ve proved that one should think twice before weighting, as it may not make a difference.  </a:t>
            </a:r>
          </a:p>
        </p:txBody>
      </p:sp>
      <p:sp>
        <p:nvSpPr>
          <p:cNvPr id="15" name="TextBox 14">
            <a:extLst>
              <a:ext uri="{FF2B5EF4-FFF2-40B4-BE49-F238E27FC236}">
                <a16:creationId xmlns:a16="http://schemas.microsoft.com/office/drawing/2014/main" id="{3FF730D2-28BD-FB41-9DCB-4A7C575C2B99}"/>
              </a:ext>
            </a:extLst>
          </p:cNvPr>
          <p:cNvSpPr txBox="1"/>
          <p:nvPr/>
        </p:nvSpPr>
        <p:spPr>
          <a:xfrm>
            <a:off x="3433366" y="5590902"/>
            <a:ext cx="5331811" cy="830997"/>
          </a:xfrm>
          <a:prstGeom prst="rect">
            <a:avLst/>
          </a:prstGeom>
          <a:noFill/>
        </p:spPr>
        <p:txBody>
          <a:bodyPr wrap="square" rtlCol="0">
            <a:spAutoFit/>
          </a:bodyPr>
          <a:lstStyle/>
          <a:p>
            <a:r>
              <a:rPr lang="en-US" sz="1200" dirty="0" err="1">
                <a:solidFill>
                  <a:srgbClr val="008000"/>
                </a:solidFill>
              </a:rPr>
              <a:t>Bukovsky</a:t>
            </a:r>
            <a:r>
              <a:rPr lang="en-US" sz="1200" dirty="0">
                <a:solidFill>
                  <a:srgbClr val="008000"/>
                </a:solidFill>
              </a:rPr>
              <a:t>, M.S., J. Thompson, and L.O. Mearns, 2019: The effect of weighting on the NARCCAP ensemble mean.  Does it make a difference? Can it make a difference? </a:t>
            </a:r>
            <a:r>
              <a:rPr lang="en-US" sz="1200" dirty="0" err="1">
                <a:solidFill>
                  <a:srgbClr val="008000"/>
                </a:solidFill>
              </a:rPr>
              <a:t>Clim</a:t>
            </a:r>
            <a:r>
              <a:rPr lang="en-US" sz="1200" dirty="0">
                <a:solidFill>
                  <a:srgbClr val="008000"/>
                </a:solidFill>
              </a:rPr>
              <a:t>. Res., 77, 23-43, </a:t>
            </a:r>
            <a:r>
              <a:rPr lang="en-US" sz="1200" dirty="0" err="1">
                <a:solidFill>
                  <a:srgbClr val="008000"/>
                </a:solidFill>
              </a:rPr>
              <a:t>doi</a:t>
            </a:r>
            <a:r>
              <a:rPr lang="en-US" sz="1200" dirty="0">
                <a:solidFill>
                  <a:srgbClr val="008000"/>
                </a:solidFill>
              </a:rPr>
              <a:t>: 10.3354/cr01541. </a:t>
            </a:r>
          </a:p>
          <a:p>
            <a:endParaRPr lang="en-US" sz="1200" dirty="0">
              <a:solidFill>
                <a:srgbClr val="008000"/>
              </a:solidFill>
            </a:endParaRPr>
          </a:p>
        </p:txBody>
      </p:sp>
      <p:sp>
        <p:nvSpPr>
          <p:cNvPr id="16" name="TextBox 15">
            <a:extLst>
              <a:ext uri="{FF2B5EF4-FFF2-40B4-BE49-F238E27FC236}">
                <a16:creationId xmlns:a16="http://schemas.microsoft.com/office/drawing/2014/main" id="{745DD5CC-7CAF-6F41-81EB-BD03B869C132}"/>
              </a:ext>
            </a:extLst>
          </p:cNvPr>
          <p:cNvSpPr txBox="1"/>
          <p:nvPr/>
        </p:nvSpPr>
        <p:spPr>
          <a:xfrm>
            <a:off x="3472555" y="2943046"/>
            <a:ext cx="4872446" cy="1171896"/>
          </a:xfrm>
          <a:prstGeom prst="rect">
            <a:avLst/>
          </a:prstGeom>
          <a:solidFill>
            <a:schemeClr val="bg1"/>
          </a:solidFill>
        </p:spPr>
        <p:txBody>
          <a:bodyPr wrap="square" lIns="0" rtlCol="0" anchor="b">
            <a:noAutofit/>
          </a:bodyPr>
          <a:lstStyle/>
          <a:p>
            <a:endParaRPr lang="en-US" sz="2200" b="1" dirty="0">
              <a:solidFill>
                <a:srgbClr val="008000"/>
              </a:solidFill>
            </a:endParaRPr>
          </a:p>
          <a:p>
            <a:r>
              <a:rPr lang="en-US" sz="2200" b="1" dirty="0">
                <a:solidFill>
                  <a:srgbClr val="008000"/>
                </a:solidFill>
              </a:rPr>
              <a:t>Significance and Impact</a:t>
            </a:r>
          </a:p>
        </p:txBody>
      </p:sp>
      <p:sp>
        <p:nvSpPr>
          <p:cNvPr id="12" name="TextBox 11">
            <a:extLst>
              <a:ext uri="{FF2B5EF4-FFF2-40B4-BE49-F238E27FC236}">
                <a16:creationId xmlns:a16="http://schemas.microsoft.com/office/drawing/2014/main" id="{8FA87F20-687D-9A48-B52B-366BC995E30B}"/>
              </a:ext>
            </a:extLst>
          </p:cNvPr>
          <p:cNvSpPr txBox="1"/>
          <p:nvPr/>
        </p:nvSpPr>
        <p:spPr>
          <a:xfrm>
            <a:off x="3433366" y="1188720"/>
            <a:ext cx="5331811" cy="2462213"/>
          </a:xfrm>
          <a:prstGeom prst="rect">
            <a:avLst/>
          </a:prstGeom>
          <a:noFill/>
        </p:spPr>
        <p:txBody>
          <a:bodyPr wrap="square" rtlCol="0">
            <a:spAutoFit/>
          </a:bodyPr>
          <a:lstStyle/>
          <a:p>
            <a:r>
              <a:rPr lang="en-US" sz="1400" dirty="0"/>
              <a:t>We explored the effect of weighting a regional climate model (RCM) ensemble using metrics developed for RCM performance evaluation.  In most cases, when metrics are used for weights they do not improve ensemble mean bias or change ensemble mean projections.  Additionally, we showed that any weighting scheme would often not be able to significantly change the mean projections regardless of weighting scheme.  We also note that the universally-applicable RCM performance metrics used in the weighting scheme often did not significantly differentiate the models, and that the model differentiation produced by the metrics did not always agree with an in-depth, process-level analysis.</a:t>
            </a:r>
          </a:p>
        </p:txBody>
      </p:sp>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2865</TotalTime>
  <Words>104</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Corbel</vt:lpstr>
      <vt:lpstr>Times New Roman</vt:lpstr>
      <vt:lpstr>DOE-SC EESA Highlights</vt:lpstr>
      <vt:lpstr>The Effect of Ensemble Weighting</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Melissa Bukovsky</cp:lastModifiedBy>
  <cp:revision>137</cp:revision>
  <cp:lastPrinted>2019-04-19T16:34:34Z</cp:lastPrinted>
  <dcterms:created xsi:type="dcterms:W3CDTF">2016-02-10T19:06:12Z</dcterms:created>
  <dcterms:modified xsi:type="dcterms:W3CDTF">2019-04-19T16:38:35Z</dcterms:modified>
</cp:coreProperties>
</file>