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8" r:id="rId1"/>
  </p:sldMasterIdLst>
  <p:notesMasterIdLst>
    <p:notesMasterId r:id="rId3"/>
  </p:notesMasterIdLst>
  <p:handoutMasterIdLst>
    <p:handoutMasterId r:id="rId4"/>
  </p:handoutMasterIdLst>
  <p:sldIdLst>
    <p:sldId id="262" r:id="rId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lliam D Collins" initials="WDC" lastIdx="1" clrIdx="0"/>
  <p:cmAuthor id="2" name="William D Collins" initials="WDC [2]" lastIdx="1" clrIdx="1"/>
  <p:cmAuthor id="3" name="William D Collins" initials="WDC [3]" lastIdx="1" clrIdx="2"/>
  <p:cmAuthor id="4" name="William D Collins" initials="WDC [4]" lastIdx="1" clrIdx="3"/>
  <p:cmAuthor id="5" name="William D Collins" initials="WDC [5]" lastIdx="1" clrIdx="4"/>
  <p:cmAuthor id="6" name="William D Collins" initials="WDC [6]" lastIdx="1"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6E25"/>
    <a:srgbClr val="1C75BC"/>
    <a:srgbClr val="88AC2E"/>
    <a:srgbClr val="008000"/>
    <a:srgbClr val="106636"/>
    <a:srgbClr val="276258"/>
    <a:srgbClr val="00808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589" autoAdjust="0"/>
    <p:restoredTop sz="94490" autoAdjust="0"/>
  </p:normalViewPr>
  <p:slideViewPr>
    <p:cSldViewPr snapToGrid="0" snapToObjects="1">
      <p:cViewPr varScale="1">
        <p:scale>
          <a:sx n="71" d="100"/>
          <a:sy n="71" d="100"/>
        </p:scale>
        <p:origin x="54" y="72"/>
      </p:cViewPr>
      <p:guideLst>
        <p:guide orient="horz" pos="2160"/>
        <p:guide pos="2881"/>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napToObjects="1">
      <p:cViewPr varScale="1">
        <p:scale>
          <a:sx n="81" d="100"/>
          <a:sy n="81" d="100"/>
        </p:scale>
        <p:origin x="-3520" y="-10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notesMaster" Target="notesMasters/notesMaster1.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commentAuthors" Target="commentAuthors.xml"/><Relationship Id="rId4" Type="http://schemas.openxmlformats.org/officeDocument/2006/relationships/handoutMaster" Target="handoutMasters/handout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E3BC703-3CBD-6E4D-BA71-3FD9FD935D5C}" type="datetimeFigureOut">
              <a:rPr lang="en-US" smtClean="0"/>
              <a:t>7/10/2019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8910744-5CF2-5543-BF83-A5596142CFE2}" type="slidenum">
              <a:rPr lang="en-US" smtClean="0"/>
              <a:t>‹#›</a:t>
            </a:fld>
            <a:endParaRPr lang="en-US"/>
          </a:p>
        </p:txBody>
      </p:sp>
    </p:spTree>
    <p:extLst>
      <p:ext uri="{BB962C8B-B14F-4D97-AF65-F5344CB8AC3E}">
        <p14:creationId xmlns:p14="http://schemas.microsoft.com/office/powerpoint/2010/main" val="369767177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A98C03B-BDB1-094E-85E4-DB3D905A6DF3}" type="datetimeFigureOut">
              <a:rPr lang="en-US" smtClean="0"/>
              <a:t>7/10/2019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781C719-3C4F-EB4F-89FE-A3D057C59AC3}" type="slidenum">
              <a:rPr lang="en-US" smtClean="0"/>
              <a:t>‹#›</a:t>
            </a:fld>
            <a:endParaRPr lang="en-US"/>
          </a:p>
        </p:txBody>
      </p:sp>
    </p:spTree>
    <p:extLst>
      <p:ext uri="{BB962C8B-B14F-4D97-AF65-F5344CB8AC3E}">
        <p14:creationId xmlns:p14="http://schemas.microsoft.com/office/powerpoint/2010/main" val="3194365852"/>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8" Type="http://schemas.openxmlformats.org/officeDocument/2006/relationships/image" Target="../media/image7.tiff"/><Relationship Id="rId3" Type="http://schemas.openxmlformats.org/officeDocument/2006/relationships/image" Target="../media/image2.jpeg"/><Relationship Id="rId7" Type="http://schemas.openxmlformats.org/officeDocument/2006/relationships/image" Target="../media/image6.tiff"/><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media/image5.tiff"/><Relationship Id="rId5" Type="http://schemas.openxmlformats.org/officeDocument/2006/relationships/image" Target="../media/image4.tiff"/><Relationship Id="rId10" Type="http://schemas.openxmlformats.org/officeDocument/2006/relationships/image" Target="../media/image9.tiff"/><Relationship Id="rId4" Type="http://schemas.openxmlformats.org/officeDocument/2006/relationships/image" Target="../media/image3.png"/><Relationship Id="rId9" Type="http://schemas.openxmlformats.org/officeDocument/2006/relationships/image" Target="../media/image8.tif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OE-SC generic (BER or B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Placeholder 1"/>
          <p:cNvSpPr>
            <a:spLocks noGrp="1"/>
          </p:cNvSpPr>
          <p:nvPr>
            <p:ph type="title" hasCustomPrompt="1"/>
          </p:nvPr>
        </p:nvSpPr>
        <p:spPr bwMode="auto">
          <a:xfrm>
            <a:off x="366486" y="-4627"/>
            <a:ext cx="6367946" cy="708660"/>
          </a:xfrm>
          <a:prstGeom prst="rect">
            <a:avLst/>
          </a:prstGeom>
          <a:noFill/>
          <a:ln w="9525">
            <a:noFill/>
            <a:miter lim="800000"/>
            <a:headEnd/>
            <a:tailEnd/>
          </a:ln>
        </p:spPr>
        <p:txBody>
          <a:bodyPr anchor="ctr"/>
          <a:lstStyle>
            <a:lvl1pPr>
              <a:defRPr b="1" baseline="0">
                <a:solidFill>
                  <a:srgbClr val="008000"/>
                </a:solidFill>
              </a:defRPr>
            </a:lvl1pPr>
          </a:lstStyle>
          <a:p>
            <a:pPr lvl="0"/>
            <a:r>
              <a:rPr lang="en-US" dirty="0"/>
              <a:t>Title</a:t>
            </a:r>
          </a:p>
        </p:txBody>
      </p:sp>
      <p:sp>
        <p:nvSpPr>
          <p:cNvPr id="40" name="Content Placeholder 10"/>
          <p:cNvSpPr>
            <a:spLocks noGrp="1"/>
          </p:cNvSpPr>
          <p:nvPr>
            <p:ph sz="quarter" idx="31" hasCustomPrompt="1"/>
          </p:nvPr>
        </p:nvSpPr>
        <p:spPr>
          <a:xfrm>
            <a:off x="13996" y="782956"/>
            <a:ext cx="3350984" cy="4771004"/>
          </a:xfrm>
          <a:prstGeom prst="rect">
            <a:avLst/>
          </a:prstGeom>
        </p:spPr>
        <p:txBody>
          <a:bodyPr/>
          <a:lstStyle>
            <a:lvl1pPr>
              <a:defRPr sz="1800" b="0" baseline="0">
                <a:solidFill>
                  <a:srgbClr val="008000"/>
                </a:solidFill>
              </a:defRPr>
            </a:lvl1pPr>
            <a:lvl2pPr>
              <a:defRPr sz="1400"/>
            </a:lvl2pPr>
          </a:lstStyle>
          <a:p>
            <a:pPr lvl="0"/>
            <a:r>
              <a:rPr lang="en-US" dirty="0"/>
              <a:t>Image and caption                      - Visually compelling figure(s) to explain the research               - Include legends and descriptive caption                     - DOE has the right to use published journal images per contractual funding agreements</a:t>
            </a:r>
          </a:p>
          <a:p>
            <a:pPr lvl="1"/>
            <a:endParaRPr lang="en-US" dirty="0"/>
          </a:p>
        </p:txBody>
      </p:sp>
      <p:sp>
        <p:nvSpPr>
          <p:cNvPr id="41" name="Text Placeholder 30"/>
          <p:cNvSpPr>
            <a:spLocks noGrp="1"/>
          </p:cNvSpPr>
          <p:nvPr>
            <p:ph type="body" sz="quarter" idx="26" hasCustomPrompt="1"/>
          </p:nvPr>
        </p:nvSpPr>
        <p:spPr>
          <a:xfrm>
            <a:off x="12700" y="5553960"/>
            <a:ext cx="3352280" cy="688293"/>
          </a:xfrm>
          <a:prstGeom prst="rect">
            <a:avLst/>
          </a:prstGeom>
        </p:spPr>
        <p:txBody>
          <a:bodyPr>
            <a:noAutofit/>
          </a:bodyPr>
          <a:lstStyle>
            <a:lvl1pPr algn="just">
              <a:lnSpc>
                <a:spcPts val="1000"/>
              </a:lnSpc>
              <a:spcBef>
                <a:spcPts val="0"/>
              </a:spcBef>
              <a:defRPr sz="1000" b="0"/>
            </a:lvl1pPr>
          </a:lstStyle>
          <a:p>
            <a:pPr lvl="0"/>
            <a:r>
              <a:rPr lang="en-US" dirty="0"/>
              <a:t>Last, F., F. Last, F. last and F. Last (</a:t>
            </a:r>
            <a:r>
              <a:rPr lang="en-US" dirty="0" err="1"/>
              <a:t>yyyy</a:t>
            </a:r>
            <a:r>
              <a:rPr lang="en-US" dirty="0"/>
              <a:t>), Title. Journal, Volume (Issue), pages, DOI: 10.xxxxx/</a:t>
            </a:r>
            <a:r>
              <a:rPr lang="en-US" dirty="0" err="1"/>
              <a:t>xxxxxx</a:t>
            </a:r>
            <a:endParaRPr lang="en-US" dirty="0"/>
          </a:p>
        </p:txBody>
      </p:sp>
      <p:sp>
        <p:nvSpPr>
          <p:cNvPr id="44" name="Text Placeholder 23"/>
          <p:cNvSpPr>
            <a:spLocks noGrp="1"/>
          </p:cNvSpPr>
          <p:nvPr>
            <p:ph type="body" sz="quarter" idx="30" hasCustomPrompt="1"/>
          </p:nvPr>
        </p:nvSpPr>
        <p:spPr>
          <a:xfrm>
            <a:off x="3372231" y="1084675"/>
            <a:ext cx="5786275" cy="1023366"/>
          </a:xfrm>
          <a:prstGeom prst="rect">
            <a:avLst/>
          </a:prstGeom>
        </p:spPr>
        <p:txBody>
          <a:bodyPr/>
          <a:lstStyle>
            <a:lvl1pPr marL="228600">
              <a:defRPr sz="1600" b="0">
                <a:solidFill>
                  <a:schemeClr val="tx1"/>
                </a:solidFill>
              </a:defRPr>
            </a:lvl1pPr>
          </a:lstStyle>
          <a:p>
            <a:pPr lvl="0"/>
            <a:r>
              <a:rPr lang="en-US" dirty="0"/>
              <a:t>50 words or less</a:t>
            </a:r>
          </a:p>
        </p:txBody>
      </p:sp>
      <p:sp>
        <p:nvSpPr>
          <p:cNvPr id="46" name="Text Placeholder 23"/>
          <p:cNvSpPr>
            <a:spLocks noGrp="1"/>
          </p:cNvSpPr>
          <p:nvPr>
            <p:ph type="body" sz="quarter" idx="34" hasCustomPrompt="1"/>
          </p:nvPr>
        </p:nvSpPr>
        <p:spPr>
          <a:xfrm>
            <a:off x="3392961" y="3260530"/>
            <a:ext cx="5786275" cy="749366"/>
          </a:xfrm>
          <a:prstGeom prst="rect">
            <a:avLst/>
          </a:prstGeom>
        </p:spPr>
        <p:txBody>
          <a:bodyPr/>
          <a:lstStyle>
            <a:lvl1pPr marL="228600">
              <a:defRPr sz="1600" b="0">
                <a:solidFill>
                  <a:schemeClr val="tx1"/>
                </a:solidFill>
              </a:defRPr>
            </a:lvl1pPr>
          </a:lstStyle>
          <a:p>
            <a:pPr lvl="0"/>
            <a:r>
              <a:rPr lang="en-US" dirty="0"/>
              <a:t>50 words or less Importance, relevance, or intriguing component of the finding to the field</a:t>
            </a:r>
          </a:p>
        </p:txBody>
      </p:sp>
      <p:sp>
        <p:nvSpPr>
          <p:cNvPr id="47" name="Text Placeholder 34"/>
          <p:cNvSpPr>
            <a:spLocks noGrp="1"/>
          </p:cNvSpPr>
          <p:nvPr>
            <p:ph type="body" sz="quarter" idx="35" hasCustomPrompt="1"/>
          </p:nvPr>
        </p:nvSpPr>
        <p:spPr>
          <a:xfrm>
            <a:off x="3392961" y="4026091"/>
            <a:ext cx="5786275" cy="946981"/>
          </a:xfrm>
          <a:prstGeom prst="rect">
            <a:avLst/>
          </a:prstGeom>
        </p:spPr>
        <p:txBody>
          <a:bodyPr>
            <a:normAutofit/>
          </a:bodyPr>
          <a:lstStyle>
            <a:lvl1pPr marL="285750" indent="-285750">
              <a:buFont typeface="Arial" panose="020B0604020202020204" pitchFamily="34" charset="0"/>
              <a:buChar char="‒"/>
              <a:defRPr sz="1400" b="0">
                <a:solidFill>
                  <a:schemeClr val="tx1"/>
                </a:solidFill>
              </a:defRPr>
            </a:lvl1pPr>
          </a:lstStyle>
          <a:p>
            <a:pPr lvl="0"/>
            <a:r>
              <a:rPr lang="en-US" dirty="0"/>
              <a:t>Address the research approach in 2-4 bullet points</a:t>
            </a:r>
          </a:p>
          <a:p>
            <a:pPr lvl="0"/>
            <a:r>
              <a:rPr lang="en-US" dirty="0"/>
              <a:t>Only if needed: Give a ~175 word detailed explanation and/or additional description of figure if needed in the PowerPoint Notes section</a:t>
            </a:r>
          </a:p>
        </p:txBody>
      </p:sp>
      <p:pic>
        <p:nvPicPr>
          <p:cNvPr id="48" name="Picture 9" descr="horizontal-logo-green-text.jpg"/>
          <p:cNvPicPr>
            <a:picLocks noChangeAspect="1"/>
          </p:cNvPicPr>
          <p:nvPr userDrawn="1"/>
        </p:nvPicPr>
        <p:blipFill>
          <a:blip r:embed="rId3" cstate="print"/>
          <a:srcRect/>
          <a:stretch>
            <a:fillRect/>
          </a:stretch>
        </p:blipFill>
        <p:spPr bwMode="auto">
          <a:xfrm>
            <a:off x="457200" y="6354776"/>
            <a:ext cx="2438400" cy="407987"/>
          </a:xfrm>
          <a:prstGeom prst="rect">
            <a:avLst/>
          </a:prstGeom>
          <a:noFill/>
          <a:ln w="9525">
            <a:noFill/>
            <a:miter lim="800000"/>
            <a:headEnd/>
            <a:tailEnd/>
          </a:ln>
        </p:spPr>
      </p:pic>
      <p:pic>
        <p:nvPicPr>
          <p:cNvPr id="13" name="Picture 12" descr="facet logo with big text.png">
            <a:extLst>
              <a:ext uri="{FF2B5EF4-FFF2-40B4-BE49-F238E27FC236}">
                <a16:creationId xmlns:a16="http://schemas.microsoft.com/office/drawing/2014/main" id="{A356EB99-8C51-C04C-9E2F-253E3261DC62}"/>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9616400" y="-50801"/>
            <a:ext cx="9144000" cy="2865006"/>
          </a:xfrm>
          <a:prstGeom prst="rect">
            <a:avLst/>
          </a:prstGeom>
        </p:spPr>
      </p:pic>
      <p:pic>
        <p:nvPicPr>
          <p:cNvPr id="14" name="Picture 13" descr="facet logo with big text.png">
            <a:extLst>
              <a:ext uri="{FF2B5EF4-FFF2-40B4-BE49-F238E27FC236}">
                <a16:creationId xmlns:a16="http://schemas.microsoft.com/office/drawing/2014/main" id="{3560C9DF-BD0F-9842-BE37-8A82E7B70B9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9768800" y="101599"/>
            <a:ext cx="9144000" cy="2865006"/>
          </a:xfrm>
          <a:prstGeom prst="rect">
            <a:avLst/>
          </a:prstGeom>
        </p:spPr>
      </p:pic>
      <p:pic>
        <p:nvPicPr>
          <p:cNvPr id="15" name="Picture 14" descr="facet logo with big text.png">
            <a:extLst>
              <a:ext uri="{FF2B5EF4-FFF2-40B4-BE49-F238E27FC236}">
                <a16:creationId xmlns:a16="http://schemas.microsoft.com/office/drawing/2014/main" id="{C60BB68B-4922-7C4F-9CD8-4B80D1AF2F6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573794" y="-50801"/>
            <a:ext cx="2743200" cy="859502"/>
          </a:xfrm>
          <a:prstGeom prst="rect">
            <a:avLst/>
          </a:prstGeom>
        </p:spPr>
      </p:pic>
      <p:sp>
        <p:nvSpPr>
          <p:cNvPr id="16" name="TextBox 15">
            <a:extLst>
              <a:ext uri="{FF2B5EF4-FFF2-40B4-BE49-F238E27FC236}">
                <a16:creationId xmlns:a16="http://schemas.microsoft.com/office/drawing/2014/main" id="{FD2E93B0-F554-C24D-BEBB-052C2CB8ABDF}"/>
              </a:ext>
            </a:extLst>
          </p:cNvPr>
          <p:cNvSpPr txBox="1"/>
          <p:nvPr userDrawn="1"/>
        </p:nvSpPr>
        <p:spPr>
          <a:xfrm>
            <a:off x="16150328" y="26081353"/>
            <a:ext cx="6205219" cy="1034895"/>
          </a:xfrm>
          <a:prstGeom prst="rect">
            <a:avLst/>
          </a:prstGeom>
          <a:noFill/>
        </p:spPr>
        <p:txBody>
          <a:bodyPr wrap="none" lIns="19047" tIns="9523" rIns="19047" bIns="9523" rtlCol="0">
            <a:spAutoFit/>
          </a:bodyPr>
          <a:lstStyle/>
          <a:p>
            <a:r>
              <a:rPr lang="en-GB" sz="6600" dirty="0">
                <a:solidFill>
                  <a:schemeClr val="bg1"/>
                </a:solidFill>
                <a:latin typeface="Arial"/>
                <a:cs typeface="Arial"/>
              </a:rPr>
              <a:t>DE-SC0016438</a:t>
            </a:r>
            <a:r>
              <a:rPr lang="en-US" sz="6600" dirty="0">
                <a:solidFill>
                  <a:schemeClr val="bg1"/>
                </a:solidFill>
                <a:latin typeface="Arial"/>
                <a:cs typeface="Arial"/>
              </a:rPr>
              <a:t> </a:t>
            </a:r>
          </a:p>
        </p:txBody>
      </p:sp>
      <p:pic>
        <p:nvPicPr>
          <p:cNvPr id="17" name="Picture 16">
            <a:extLst>
              <a:ext uri="{FF2B5EF4-FFF2-40B4-BE49-F238E27FC236}">
                <a16:creationId xmlns:a16="http://schemas.microsoft.com/office/drawing/2014/main" id="{ED00B9EA-12D5-2341-891B-A57DCF4FDDC9}"/>
              </a:ext>
            </a:extLst>
          </p:cNvPr>
          <p:cNvPicPr>
            <a:picLocks noChangeAspect="1"/>
          </p:cNvPicPr>
          <p:nvPr userDrawn="1"/>
        </p:nvPicPr>
        <p:blipFill>
          <a:blip r:embed="rId5"/>
          <a:stretch>
            <a:fillRect/>
          </a:stretch>
        </p:blipFill>
        <p:spPr>
          <a:xfrm>
            <a:off x="27150366" y="26114198"/>
            <a:ext cx="2088614" cy="895819"/>
          </a:xfrm>
          <a:prstGeom prst="rect">
            <a:avLst/>
          </a:prstGeom>
          <a:solidFill>
            <a:schemeClr val="bg1"/>
          </a:solidFill>
          <a:ln>
            <a:noFill/>
          </a:ln>
        </p:spPr>
      </p:pic>
      <p:pic>
        <p:nvPicPr>
          <p:cNvPr id="18" name="Picture 17">
            <a:extLst>
              <a:ext uri="{FF2B5EF4-FFF2-40B4-BE49-F238E27FC236}">
                <a16:creationId xmlns:a16="http://schemas.microsoft.com/office/drawing/2014/main" id="{F75870B3-F1C1-1D47-A0E5-CAE5B97FA66D}"/>
              </a:ext>
            </a:extLst>
          </p:cNvPr>
          <p:cNvPicPr>
            <a:picLocks noChangeAspect="1"/>
          </p:cNvPicPr>
          <p:nvPr userDrawn="1"/>
        </p:nvPicPr>
        <p:blipFill>
          <a:blip r:embed="rId6"/>
          <a:stretch>
            <a:fillRect/>
          </a:stretch>
        </p:blipFill>
        <p:spPr>
          <a:xfrm>
            <a:off x="29669132" y="26162608"/>
            <a:ext cx="2364384" cy="802393"/>
          </a:xfrm>
          <a:prstGeom prst="rect">
            <a:avLst/>
          </a:prstGeom>
          <a:solidFill>
            <a:schemeClr val="bg1"/>
          </a:solidFill>
          <a:ln>
            <a:noFill/>
          </a:ln>
        </p:spPr>
      </p:pic>
      <p:pic>
        <p:nvPicPr>
          <p:cNvPr id="19" name="Picture 18">
            <a:extLst>
              <a:ext uri="{FF2B5EF4-FFF2-40B4-BE49-F238E27FC236}">
                <a16:creationId xmlns:a16="http://schemas.microsoft.com/office/drawing/2014/main" id="{352FC2F7-8458-AE47-9D50-9963B4865678}"/>
              </a:ext>
            </a:extLst>
          </p:cNvPr>
          <p:cNvPicPr>
            <a:picLocks noChangeAspect="1"/>
          </p:cNvPicPr>
          <p:nvPr userDrawn="1"/>
        </p:nvPicPr>
        <p:blipFill>
          <a:blip r:embed="rId7"/>
          <a:stretch>
            <a:fillRect/>
          </a:stretch>
        </p:blipFill>
        <p:spPr>
          <a:xfrm>
            <a:off x="24391742" y="26206784"/>
            <a:ext cx="2286036" cy="746555"/>
          </a:xfrm>
          <a:prstGeom prst="rect">
            <a:avLst/>
          </a:prstGeom>
          <a:solidFill>
            <a:schemeClr val="bg1"/>
          </a:solidFill>
          <a:ln>
            <a:noFill/>
          </a:ln>
        </p:spPr>
      </p:pic>
      <p:pic>
        <p:nvPicPr>
          <p:cNvPr id="20" name="Picture 19">
            <a:extLst>
              <a:ext uri="{FF2B5EF4-FFF2-40B4-BE49-F238E27FC236}">
                <a16:creationId xmlns:a16="http://schemas.microsoft.com/office/drawing/2014/main" id="{47207F64-4ADF-4843-BADC-4026AADEDDAD}"/>
              </a:ext>
            </a:extLst>
          </p:cNvPr>
          <p:cNvPicPr>
            <a:picLocks noChangeAspect="1"/>
          </p:cNvPicPr>
          <p:nvPr userDrawn="1"/>
        </p:nvPicPr>
        <p:blipFill>
          <a:blip r:embed="rId8"/>
          <a:stretch>
            <a:fillRect/>
          </a:stretch>
        </p:blipFill>
        <p:spPr>
          <a:xfrm>
            <a:off x="22684691" y="26011446"/>
            <a:ext cx="1174707" cy="1174707"/>
          </a:xfrm>
          <a:prstGeom prst="rect">
            <a:avLst/>
          </a:prstGeom>
          <a:solidFill>
            <a:schemeClr val="bg1"/>
          </a:solidFill>
          <a:ln>
            <a:noFill/>
          </a:ln>
        </p:spPr>
      </p:pic>
      <p:pic>
        <p:nvPicPr>
          <p:cNvPr id="21" name="Picture 20">
            <a:extLst>
              <a:ext uri="{FF2B5EF4-FFF2-40B4-BE49-F238E27FC236}">
                <a16:creationId xmlns:a16="http://schemas.microsoft.com/office/drawing/2014/main" id="{180B8692-6CE8-7E41-B623-C8C38D56ECF9}"/>
              </a:ext>
            </a:extLst>
          </p:cNvPr>
          <p:cNvPicPr>
            <a:picLocks noChangeAspect="1"/>
          </p:cNvPicPr>
          <p:nvPr userDrawn="1"/>
        </p:nvPicPr>
        <p:blipFill rotWithShape="1">
          <a:blip r:embed="rId9"/>
          <a:srcRect l="22232" t="18624" r="20794" b="18891"/>
          <a:stretch/>
        </p:blipFill>
        <p:spPr>
          <a:xfrm>
            <a:off x="32444105" y="26050822"/>
            <a:ext cx="1249103" cy="1095954"/>
          </a:xfrm>
          <a:prstGeom prst="rect">
            <a:avLst/>
          </a:prstGeom>
          <a:solidFill>
            <a:schemeClr val="bg1"/>
          </a:solidFill>
          <a:ln>
            <a:noFill/>
          </a:ln>
        </p:spPr>
      </p:pic>
      <p:pic>
        <p:nvPicPr>
          <p:cNvPr id="22" name="Picture 21">
            <a:extLst>
              <a:ext uri="{FF2B5EF4-FFF2-40B4-BE49-F238E27FC236}">
                <a16:creationId xmlns:a16="http://schemas.microsoft.com/office/drawing/2014/main" id="{125DD0E9-32AE-324A-AEC4-F879D622D6A9}"/>
              </a:ext>
            </a:extLst>
          </p:cNvPr>
          <p:cNvPicPr>
            <a:picLocks noChangeAspect="1"/>
          </p:cNvPicPr>
          <p:nvPr userDrawn="1"/>
        </p:nvPicPr>
        <p:blipFill>
          <a:blip r:embed="rId10"/>
          <a:stretch>
            <a:fillRect/>
          </a:stretch>
        </p:blipFill>
        <p:spPr>
          <a:xfrm>
            <a:off x="34075887" y="26144932"/>
            <a:ext cx="2084226" cy="904186"/>
          </a:xfrm>
          <a:prstGeom prst="rect">
            <a:avLst/>
          </a:prstGeom>
          <a:ln>
            <a:noFill/>
          </a:ln>
        </p:spPr>
      </p:pic>
      <p:grpSp>
        <p:nvGrpSpPr>
          <p:cNvPr id="30" name="Group 29">
            <a:extLst>
              <a:ext uri="{FF2B5EF4-FFF2-40B4-BE49-F238E27FC236}">
                <a16:creationId xmlns:a16="http://schemas.microsoft.com/office/drawing/2014/main" id="{AB77FDAA-79ED-694D-BF14-046F90EF3032}"/>
              </a:ext>
            </a:extLst>
          </p:cNvPr>
          <p:cNvGrpSpPr>
            <a:grpSpLocks noChangeAspect="1"/>
          </p:cNvGrpSpPr>
          <p:nvPr userDrawn="1"/>
        </p:nvGrpSpPr>
        <p:grpSpPr>
          <a:xfrm>
            <a:off x="3387840" y="6319633"/>
            <a:ext cx="5486400" cy="478271"/>
            <a:chOff x="22684691" y="26011446"/>
            <a:chExt cx="13475422" cy="1174707"/>
          </a:xfrm>
        </p:grpSpPr>
        <p:pic>
          <p:nvPicPr>
            <p:cNvPr id="32" name="Picture 31">
              <a:extLst>
                <a:ext uri="{FF2B5EF4-FFF2-40B4-BE49-F238E27FC236}">
                  <a16:creationId xmlns:a16="http://schemas.microsoft.com/office/drawing/2014/main" id="{AE78D4A3-9A14-FF45-982C-3EB59981CBC9}"/>
                </a:ext>
              </a:extLst>
            </p:cNvPr>
            <p:cNvPicPr>
              <a:picLocks noChangeAspect="1"/>
            </p:cNvPicPr>
            <p:nvPr userDrawn="1"/>
          </p:nvPicPr>
          <p:blipFill>
            <a:blip r:embed="rId5"/>
            <a:stretch>
              <a:fillRect/>
            </a:stretch>
          </p:blipFill>
          <p:spPr>
            <a:xfrm>
              <a:off x="27150366" y="26114198"/>
              <a:ext cx="2088614" cy="895819"/>
            </a:xfrm>
            <a:prstGeom prst="rect">
              <a:avLst/>
            </a:prstGeom>
            <a:solidFill>
              <a:schemeClr val="bg1"/>
            </a:solidFill>
            <a:ln>
              <a:noFill/>
            </a:ln>
          </p:spPr>
        </p:pic>
        <p:pic>
          <p:nvPicPr>
            <p:cNvPr id="33" name="Picture 32">
              <a:extLst>
                <a:ext uri="{FF2B5EF4-FFF2-40B4-BE49-F238E27FC236}">
                  <a16:creationId xmlns:a16="http://schemas.microsoft.com/office/drawing/2014/main" id="{76554BD1-6540-4442-9F30-5988AC8D4EE3}"/>
                </a:ext>
              </a:extLst>
            </p:cNvPr>
            <p:cNvPicPr>
              <a:picLocks noChangeAspect="1"/>
            </p:cNvPicPr>
            <p:nvPr userDrawn="1"/>
          </p:nvPicPr>
          <p:blipFill>
            <a:blip r:embed="rId6"/>
            <a:stretch>
              <a:fillRect/>
            </a:stretch>
          </p:blipFill>
          <p:spPr>
            <a:xfrm>
              <a:off x="29669132" y="26162608"/>
              <a:ext cx="2364384" cy="802393"/>
            </a:xfrm>
            <a:prstGeom prst="rect">
              <a:avLst/>
            </a:prstGeom>
            <a:solidFill>
              <a:schemeClr val="bg1"/>
            </a:solidFill>
            <a:ln>
              <a:noFill/>
            </a:ln>
          </p:spPr>
        </p:pic>
        <p:pic>
          <p:nvPicPr>
            <p:cNvPr id="34" name="Picture 33">
              <a:extLst>
                <a:ext uri="{FF2B5EF4-FFF2-40B4-BE49-F238E27FC236}">
                  <a16:creationId xmlns:a16="http://schemas.microsoft.com/office/drawing/2014/main" id="{B1E0526F-29A3-A442-AFE1-FF554A29AD1B}"/>
                </a:ext>
              </a:extLst>
            </p:cNvPr>
            <p:cNvPicPr>
              <a:picLocks noChangeAspect="1"/>
            </p:cNvPicPr>
            <p:nvPr userDrawn="1"/>
          </p:nvPicPr>
          <p:blipFill>
            <a:blip r:embed="rId7"/>
            <a:stretch>
              <a:fillRect/>
            </a:stretch>
          </p:blipFill>
          <p:spPr>
            <a:xfrm>
              <a:off x="24391742" y="26206784"/>
              <a:ext cx="2286036" cy="746555"/>
            </a:xfrm>
            <a:prstGeom prst="rect">
              <a:avLst/>
            </a:prstGeom>
            <a:solidFill>
              <a:schemeClr val="bg1"/>
            </a:solidFill>
            <a:ln>
              <a:noFill/>
            </a:ln>
          </p:spPr>
        </p:pic>
        <p:pic>
          <p:nvPicPr>
            <p:cNvPr id="35" name="Picture 34">
              <a:extLst>
                <a:ext uri="{FF2B5EF4-FFF2-40B4-BE49-F238E27FC236}">
                  <a16:creationId xmlns:a16="http://schemas.microsoft.com/office/drawing/2014/main" id="{57BBF8AF-A44E-C448-9160-45F696841E0E}"/>
                </a:ext>
              </a:extLst>
            </p:cNvPr>
            <p:cNvPicPr>
              <a:picLocks noChangeAspect="1"/>
            </p:cNvPicPr>
            <p:nvPr userDrawn="1"/>
          </p:nvPicPr>
          <p:blipFill>
            <a:blip r:embed="rId8"/>
            <a:stretch>
              <a:fillRect/>
            </a:stretch>
          </p:blipFill>
          <p:spPr>
            <a:xfrm>
              <a:off x="22684691" y="26011446"/>
              <a:ext cx="1174707" cy="1174707"/>
            </a:xfrm>
            <a:prstGeom prst="rect">
              <a:avLst/>
            </a:prstGeom>
            <a:solidFill>
              <a:schemeClr val="bg1"/>
            </a:solidFill>
            <a:ln>
              <a:noFill/>
            </a:ln>
          </p:spPr>
        </p:pic>
        <p:pic>
          <p:nvPicPr>
            <p:cNvPr id="36" name="Picture 35">
              <a:extLst>
                <a:ext uri="{FF2B5EF4-FFF2-40B4-BE49-F238E27FC236}">
                  <a16:creationId xmlns:a16="http://schemas.microsoft.com/office/drawing/2014/main" id="{368664A4-EFA9-744B-916A-578DDBA5C5CD}"/>
                </a:ext>
              </a:extLst>
            </p:cNvPr>
            <p:cNvPicPr>
              <a:picLocks noChangeAspect="1"/>
            </p:cNvPicPr>
            <p:nvPr userDrawn="1"/>
          </p:nvPicPr>
          <p:blipFill rotWithShape="1">
            <a:blip r:embed="rId9"/>
            <a:srcRect l="22232" t="18624" r="20794" b="18891"/>
            <a:stretch/>
          </p:blipFill>
          <p:spPr>
            <a:xfrm>
              <a:off x="32444105" y="26050822"/>
              <a:ext cx="1249103" cy="1095954"/>
            </a:xfrm>
            <a:prstGeom prst="rect">
              <a:avLst/>
            </a:prstGeom>
            <a:solidFill>
              <a:schemeClr val="bg1"/>
            </a:solidFill>
            <a:ln>
              <a:noFill/>
            </a:ln>
          </p:spPr>
        </p:pic>
        <p:pic>
          <p:nvPicPr>
            <p:cNvPr id="37" name="Picture 36">
              <a:extLst>
                <a:ext uri="{FF2B5EF4-FFF2-40B4-BE49-F238E27FC236}">
                  <a16:creationId xmlns:a16="http://schemas.microsoft.com/office/drawing/2014/main" id="{25129485-6B04-7149-AA4A-CB16AEAFC3DB}"/>
                </a:ext>
              </a:extLst>
            </p:cNvPr>
            <p:cNvPicPr>
              <a:picLocks noChangeAspect="1"/>
            </p:cNvPicPr>
            <p:nvPr userDrawn="1"/>
          </p:nvPicPr>
          <p:blipFill>
            <a:blip r:embed="rId10"/>
            <a:stretch>
              <a:fillRect/>
            </a:stretch>
          </p:blipFill>
          <p:spPr>
            <a:xfrm>
              <a:off x="34075887" y="26144932"/>
              <a:ext cx="2084226" cy="904186"/>
            </a:xfrm>
            <a:prstGeom prst="rect">
              <a:avLst/>
            </a:prstGeom>
            <a:ln>
              <a:noFill/>
            </a:ln>
          </p:spPr>
        </p:pic>
      </p:grpSp>
    </p:spTree>
    <p:extLst>
      <p:ext uri="{BB962C8B-B14F-4D97-AF65-F5344CB8AC3E}">
        <p14:creationId xmlns:p14="http://schemas.microsoft.com/office/powerpoint/2010/main" val="3403733078"/>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ext Placeholder 21"/>
          <p:cNvSpPr txBox="1">
            <a:spLocks/>
          </p:cNvSpPr>
          <p:nvPr userDrawn="1"/>
        </p:nvSpPr>
        <p:spPr>
          <a:xfrm>
            <a:off x="3387840" y="5008057"/>
            <a:ext cx="5786275" cy="278130"/>
          </a:xfrm>
          <a:prstGeom prst="rect">
            <a:avLst/>
          </a:prstGeom>
        </p:spPr>
        <p:txBody>
          <a:bodyPr/>
          <a:lstStyle>
            <a:lvl1pPr marL="0" indent="0" algn="l" rtl="0" eaLnBrk="1" fontAlgn="base" hangingPunct="1">
              <a:spcBef>
                <a:spcPct val="20000"/>
              </a:spcBef>
              <a:spcAft>
                <a:spcPct val="0"/>
              </a:spcAft>
              <a:buFont typeface="Arial" charset="0"/>
              <a:buNone/>
              <a:defRPr sz="1800" b="1" kern="1200">
                <a:solidFill>
                  <a:srgbClr val="008000"/>
                </a:solidFill>
                <a:latin typeface="Arial" pitchFamily="34" charset="0"/>
                <a:ea typeface="+mn-ea"/>
                <a:cs typeface="Arial" pitchFamily="34" charset="0"/>
              </a:defRPr>
            </a:lvl1pPr>
            <a:lvl2pPr marL="456502" indent="0" algn="l" rtl="0" eaLnBrk="1" fontAlgn="base" hangingPunct="1">
              <a:spcBef>
                <a:spcPct val="20000"/>
              </a:spcBef>
              <a:spcAft>
                <a:spcPct val="0"/>
              </a:spcAft>
              <a:buFont typeface="Arial" charset="0"/>
              <a:buNone/>
              <a:defRPr sz="1800" kern="1200">
                <a:solidFill>
                  <a:srgbClr val="404040"/>
                </a:solidFill>
                <a:latin typeface="Arial" pitchFamily="34" charset="0"/>
                <a:ea typeface="+mn-ea"/>
                <a:cs typeface="Arial" pitchFamily="34" charset="0"/>
              </a:defRPr>
            </a:lvl2pPr>
            <a:lvl3pPr marL="1138095"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3pPr>
            <a:lvl4pPr marL="1594598"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4pPr>
            <a:lvl5pPr marL="2051104"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5pPr>
            <a:lvl6pPr marL="2507205"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3060"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8914"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4769"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914400"/>
            <a:r>
              <a:rPr lang="en-US" dirty="0"/>
              <a:t>Research Details</a:t>
            </a:r>
          </a:p>
        </p:txBody>
      </p:sp>
      <p:sp>
        <p:nvSpPr>
          <p:cNvPr id="3" name="Text Placeholder 21"/>
          <p:cNvSpPr txBox="1">
            <a:spLocks/>
          </p:cNvSpPr>
          <p:nvPr userDrawn="1"/>
        </p:nvSpPr>
        <p:spPr>
          <a:xfrm>
            <a:off x="3387840" y="2895348"/>
            <a:ext cx="5786275" cy="274638"/>
          </a:xfrm>
          <a:prstGeom prst="rect">
            <a:avLst/>
          </a:prstGeom>
        </p:spPr>
        <p:txBody>
          <a:bodyPr/>
          <a:lstStyle>
            <a:lvl1pPr marL="0" indent="0" algn="l" rtl="0" eaLnBrk="1" fontAlgn="base" hangingPunct="1">
              <a:spcBef>
                <a:spcPct val="20000"/>
              </a:spcBef>
              <a:spcAft>
                <a:spcPct val="0"/>
              </a:spcAft>
              <a:buFont typeface="Arial" charset="0"/>
              <a:buNone/>
              <a:defRPr sz="1800" b="1" kern="1200">
                <a:solidFill>
                  <a:srgbClr val="008000"/>
                </a:solidFill>
                <a:latin typeface="Arial" pitchFamily="34" charset="0"/>
                <a:ea typeface="+mn-ea"/>
                <a:cs typeface="Arial" pitchFamily="34" charset="0"/>
              </a:defRPr>
            </a:lvl1pPr>
            <a:lvl2pPr marL="456502" indent="0" algn="l" rtl="0" eaLnBrk="1" fontAlgn="base" hangingPunct="1">
              <a:spcBef>
                <a:spcPct val="20000"/>
              </a:spcBef>
              <a:spcAft>
                <a:spcPct val="0"/>
              </a:spcAft>
              <a:buFont typeface="Arial" charset="0"/>
              <a:buNone/>
              <a:defRPr sz="1800" kern="1200">
                <a:solidFill>
                  <a:srgbClr val="404040"/>
                </a:solidFill>
                <a:latin typeface="Arial" pitchFamily="34" charset="0"/>
                <a:ea typeface="+mn-ea"/>
                <a:cs typeface="Arial" pitchFamily="34" charset="0"/>
              </a:defRPr>
            </a:lvl2pPr>
            <a:lvl3pPr marL="1138095"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3pPr>
            <a:lvl4pPr marL="1594598"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4pPr>
            <a:lvl5pPr marL="2051104"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5pPr>
            <a:lvl6pPr marL="2507205"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3060"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8914"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4769"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914400"/>
            <a:r>
              <a:rPr lang="en-US" dirty="0"/>
              <a:t>Significance and Impact</a:t>
            </a:r>
          </a:p>
        </p:txBody>
      </p:sp>
      <p:sp>
        <p:nvSpPr>
          <p:cNvPr id="4" name="Text Placeholder 21"/>
          <p:cNvSpPr txBox="1">
            <a:spLocks/>
          </p:cNvSpPr>
          <p:nvPr userDrawn="1"/>
        </p:nvSpPr>
        <p:spPr>
          <a:xfrm>
            <a:off x="3387840" y="782639"/>
            <a:ext cx="5786275" cy="274638"/>
          </a:xfrm>
          <a:prstGeom prst="rect">
            <a:avLst/>
          </a:prstGeom>
        </p:spPr>
        <p:txBody>
          <a:bodyPr/>
          <a:lstStyle>
            <a:lvl1pPr marL="0" indent="0" algn="l" rtl="0" eaLnBrk="1" fontAlgn="base" hangingPunct="1">
              <a:spcBef>
                <a:spcPct val="20000"/>
              </a:spcBef>
              <a:spcAft>
                <a:spcPct val="0"/>
              </a:spcAft>
              <a:buFont typeface="Arial" charset="0"/>
              <a:buNone/>
              <a:defRPr sz="1800" b="1" kern="1200">
                <a:solidFill>
                  <a:srgbClr val="008000"/>
                </a:solidFill>
                <a:latin typeface="Arial" pitchFamily="34" charset="0"/>
                <a:ea typeface="+mn-ea"/>
                <a:cs typeface="Arial" pitchFamily="34" charset="0"/>
              </a:defRPr>
            </a:lvl1pPr>
            <a:lvl2pPr marL="456502" indent="0" algn="l" rtl="0" eaLnBrk="1" fontAlgn="base" hangingPunct="1">
              <a:spcBef>
                <a:spcPct val="20000"/>
              </a:spcBef>
              <a:spcAft>
                <a:spcPct val="0"/>
              </a:spcAft>
              <a:buFont typeface="Arial" charset="0"/>
              <a:buNone/>
              <a:defRPr sz="1800" kern="1200">
                <a:solidFill>
                  <a:srgbClr val="404040"/>
                </a:solidFill>
                <a:latin typeface="Arial" pitchFamily="34" charset="0"/>
                <a:ea typeface="+mn-ea"/>
                <a:cs typeface="Arial" pitchFamily="34" charset="0"/>
              </a:defRPr>
            </a:lvl2pPr>
            <a:lvl3pPr marL="1138095"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3pPr>
            <a:lvl4pPr marL="1594598"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4pPr>
            <a:lvl5pPr marL="2051104"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5pPr>
            <a:lvl6pPr marL="2507205"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3060"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8914"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4769"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914400"/>
            <a:r>
              <a:rPr lang="en-US"/>
              <a:t>Scientific Achievement</a:t>
            </a:r>
            <a:endParaRPr lang="en-US" dirty="0"/>
          </a:p>
        </p:txBody>
      </p:sp>
    </p:spTree>
    <p:extLst>
      <p:ext uri="{BB962C8B-B14F-4D97-AF65-F5344CB8AC3E}">
        <p14:creationId xmlns:p14="http://schemas.microsoft.com/office/powerpoint/2010/main" val="3024818570"/>
      </p:ext>
    </p:extLst>
  </p:cSld>
  <p:clrMap bg1="lt1" tx1="dk1" bg2="lt2" tx2="dk2" accent1="accent1" accent2="accent2" accent3="accent3" accent4="accent4" accent5="accent5" accent6="accent6" hlink="hlink" folHlink="folHlink"/>
  <p:sldLayoutIdLst>
    <p:sldLayoutId id="2147483689" r:id="rId1"/>
  </p:sldLayoutIdLst>
  <p:hf hdr="0" dt="0"/>
  <p:txStyles>
    <p:titleStyle>
      <a:lvl1pPr algn="ctr" rtl="0" eaLnBrk="1" fontAlgn="base" hangingPunct="1">
        <a:spcBef>
          <a:spcPct val="0"/>
        </a:spcBef>
        <a:spcAft>
          <a:spcPct val="0"/>
        </a:spcAft>
        <a:defRPr sz="2400" kern="1200">
          <a:solidFill>
            <a:srgbClr val="008000"/>
          </a:solidFill>
          <a:latin typeface="Arial" pitchFamily="34" charset="0"/>
          <a:ea typeface="+mj-ea"/>
          <a:cs typeface="Arial" pitchFamily="34" charset="0"/>
        </a:defRPr>
      </a:lvl1pPr>
      <a:lvl2pPr algn="ctr" rtl="0" eaLnBrk="1" fontAlgn="base" hangingPunct="1">
        <a:spcBef>
          <a:spcPct val="0"/>
        </a:spcBef>
        <a:spcAft>
          <a:spcPct val="0"/>
        </a:spcAft>
        <a:defRPr sz="2400">
          <a:solidFill>
            <a:srgbClr val="106636"/>
          </a:solidFill>
          <a:latin typeface="Arial" charset="0"/>
          <a:cs typeface="Arial" charset="0"/>
        </a:defRPr>
      </a:lvl2pPr>
      <a:lvl3pPr algn="ctr" rtl="0" eaLnBrk="1" fontAlgn="base" hangingPunct="1">
        <a:spcBef>
          <a:spcPct val="0"/>
        </a:spcBef>
        <a:spcAft>
          <a:spcPct val="0"/>
        </a:spcAft>
        <a:defRPr sz="2400">
          <a:solidFill>
            <a:srgbClr val="106636"/>
          </a:solidFill>
          <a:latin typeface="Arial" charset="0"/>
          <a:cs typeface="Arial" charset="0"/>
        </a:defRPr>
      </a:lvl3pPr>
      <a:lvl4pPr algn="ctr" rtl="0" eaLnBrk="1" fontAlgn="base" hangingPunct="1">
        <a:spcBef>
          <a:spcPct val="0"/>
        </a:spcBef>
        <a:spcAft>
          <a:spcPct val="0"/>
        </a:spcAft>
        <a:defRPr sz="2400">
          <a:solidFill>
            <a:srgbClr val="106636"/>
          </a:solidFill>
          <a:latin typeface="Arial" charset="0"/>
          <a:cs typeface="Arial" charset="0"/>
        </a:defRPr>
      </a:lvl4pPr>
      <a:lvl5pPr algn="ctr" rtl="0" eaLnBrk="1" fontAlgn="base" hangingPunct="1">
        <a:spcBef>
          <a:spcPct val="0"/>
        </a:spcBef>
        <a:spcAft>
          <a:spcPct val="0"/>
        </a:spcAft>
        <a:defRPr sz="2400">
          <a:solidFill>
            <a:srgbClr val="106636"/>
          </a:solidFill>
          <a:latin typeface="Arial" charset="0"/>
          <a:cs typeface="Arial" charset="0"/>
        </a:defRPr>
      </a:lvl5pPr>
      <a:lvl6pPr marL="455855" algn="ctr" rtl="0" eaLnBrk="1" fontAlgn="base" hangingPunct="1">
        <a:spcBef>
          <a:spcPct val="0"/>
        </a:spcBef>
        <a:spcAft>
          <a:spcPct val="0"/>
        </a:spcAft>
        <a:defRPr sz="2400">
          <a:solidFill>
            <a:srgbClr val="106636"/>
          </a:solidFill>
          <a:latin typeface="Arial" charset="0"/>
          <a:cs typeface="Arial" charset="0"/>
        </a:defRPr>
      </a:lvl6pPr>
      <a:lvl7pPr marL="911711" algn="ctr" rtl="0" eaLnBrk="1" fontAlgn="base" hangingPunct="1">
        <a:spcBef>
          <a:spcPct val="0"/>
        </a:spcBef>
        <a:spcAft>
          <a:spcPct val="0"/>
        </a:spcAft>
        <a:defRPr sz="2400">
          <a:solidFill>
            <a:srgbClr val="106636"/>
          </a:solidFill>
          <a:latin typeface="Arial" charset="0"/>
          <a:cs typeface="Arial" charset="0"/>
        </a:defRPr>
      </a:lvl7pPr>
      <a:lvl8pPr marL="1367560" algn="ctr" rtl="0" eaLnBrk="1" fontAlgn="base" hangingPunct="1">
        <a:spcBef>
          <a:spcPct val="0"/>
        </a:spcBef>
        <a:spcAft>
          <a:spcPct val="0"/>
        </a:spcAft>
        <a:defRPr sz="2400">
          <a:solidFill>
            <a:srgbClr val="106636"/>
          </a:solidFill>
          <a:latin typeface="Arial" charset="0"/>
          <a:cs typeface="Arial" charset="0"/>
        </a:defRPr>
      </a:lvl8pPr>
      <a:lvl9pPr marL="1823420" algn="ctr" rtl="0" eaLnBrk="1" fontAlgn="base" hangingPunct="1">
        <a:spcBef>
          <a:spcPct val="0"/>
        </a:spcBef>
        <a:spcAft>
          <a:spcPct val="0"/>
        </a:spcAft>
        <a:defRPr sz="2400">
          <a:solidFill>
            <a:srgbClr val="106636"/>
          </a:solidFill>
          <a:latin typeface="Arial" charset="0"/>
          <a:cs typeface="Arial" charset="0"/>
        </a:defRPr>
      </a:lvl9pPr>
    </p:titleStyle>
    <p:bodyStyle>
      <a:lvl1pPr marL="0" indent="0" algn="l" rtl="0" eaLnBrk="1" fontAlgn="base" hangingPunct="1">
        <a:spcBef>
          <a:spcPct val="20000"/>
        </a:spcBef>
        <a:spcAft>
          <a:spcPct val="0"/>
        </a:spcAft>
        <a:buFont typeface="Arial" charset="0"/>
        <a:buNone/>
        <a:defRPr sz="1800" b="1" kern="1200">
          <a:solidFill>
            <a:srgbClr val="008000"/>
          </a:solidFill>
          <a:latin typeface="Arial" pitchFamily="34" charset="0"/>
          <a:ea typeface="+mn-ea"/>
          <a:cs typeface="Arial" pitchFamily="34" charset="0"/>
        </a:defRPr>
      </a:lvl1pPr>
      <a:lvl2pPr marL="456502" indent="0" algn="l" rtl="0" eaLnBrk="1" fontAlgn="base" hangingPunct="1">
        <a:spcBef>
          <a:spcPct val="20000"/>
        </a:spcBef>
        <a:spcAft>
          <a:spcPct val="0"/>
        </a:spcAft>
        <a:buFont typeface="Arial" charset="0"/>
        <a:buNone/>
        <a:defRPr sz="1800" kern="1200">
          <a:solidFill>
            <a:srgbClr val="404040"/>
          </a:solidFill>
          <a:latin typeface="Arial" pitchFamily="34" charset="0"/>
          <a:ea typeface="+mn-ea"/>
          <a:cs typeface="Arial" pitchFamily="34" charset="0"/>
        </a:defRPr>
      </a:lvl2pPr>
      <a:lvl3pPr marL="1138095"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3pPr>
      <a:lvl4pPr marL="1594598"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4pPr>
      <a:lvl5pPr marL="2051104"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5pPr>
      <a:lvl6pPr marL="2507205"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3060"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8914"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4769"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1711" rtl="0" eaLnBrk="1" latinLnBrk="0" hangingPunct="1">
        <a:defRPr sz="1800" kern="1200">
          <a:solidFill>
            <a:schemeClr val="tx1"/>
          </a:solidFill>
          <a:latin typeface="+mn-lt"/>
          <a:ea typeface="+mn-ea"/>
          <a:cs typeface="+mn-cs"/>
        </a:defRPr>
      </a:lvl1pPr>
      <a:lvl2pPr marL="455855" algn="l" defTabSz="911711" rtl="0" eaLnBrk="1" latinLnBrk="0" hangingPunct="1">
        <a:defRPr sz="1800" kern="1200">
          <a:solidFill>
            <a:schemeClr val="tx1"/>
          </a:solidFill>
          <a:latin typeface="+mn-lt"/>
          <a:ea typeface="+mn-ea"/>
          <a:cs typeface="+mn-cs"/>
        </a:defRPr>
      </a:lvl2pPr>
      <a:lvl3pPr marL="911711" algn="l" defTabSz="911711" rtl="0" eaLnBrk="1" latinLnBrk="0" hangingPunct="1">
        <a:defRPr sz="1800" kern="1200">
          <a:solidFill>
            <a:schemeClr val="tx1"/>
          </a:solidFill>
          <a:latin typeface="+mn-lt"/>
          <a:ea typeface="+mn-ea"/>
          <a:cs typeface="+mn-cs"/>
        </a:defRPr>
      </a:lvl3pPr>
      <a:lvl4pPr marL="1367560" algn="l" defTabSz="911711" rtl="0" eaLnBrk="1" latinLnBrk="0" hangingPunct="1">
        <a:defRPr sz="1800" kern="1200">
          <a:solidFill>
            <a:schemeClr val="tx1"/>
          </a:solidFill>
          <a:latin typeface="+mn-lt"/>
          <a:ea typeface="+mn-ea"/>
          <a:cs typeface="+mn-cs"/>
        </a:defRPr>
      </a:lvl4pPr>
      <a:lvl5pPr marL="1823420" algn="l" defTabSz="911711" rtl="0" eaLnBrk="1" latinLnBrk="0" hangingPunct="1">
        <a:defRPr sz="1800" kern="1200">
          <a:solidFill>
            <a:schemeClr val="tx1"/>
          </a:solidFill>
          <a:latin typeface="+mn-lt"/>
          <a:ea typeface="+mn-ea"/>
          <a:cs typeface="+mn-cs"/>
        </a:defRPr>
      </a:lvl5pPr>
      <a:lvl6pPr marL="2279273" algn="l" defTabSz="911711" rtl="0" eaLnBrk="1" latinLnBrk="0" hangingPunct="1">
        <a:defRPr sz="1800" kern="1200">
          <a:solidFill>
            <a:schemeClr val="tx1"/>
          </a:solidFill>
          <a:latin typeface="+mn-lt"/>
          <a:ea typeface="+mn-ea"/>
          <a:cs typeface="+mn-cs"/>
        </a:defRPr>
      </a:lvl6pPr>
      <a:lvl7pPr marL="2735129" algn="l" defTabSz="911711" rtl="0" eaLnBrk="1" latinLnBrk="0" hangingPunct="1">
        <a:defRPr sz="1800" kern="1200">
          <a:solidFill>
            <a:schemeClr val="tx1"/>
          </a:solidFill>
          <a:latin typeface="+mn-lt"/>
          <a:ea typeface="+mn-ea"/>
          <a:cs typeface="+mn-cs"/>
        </a:defRPr>
      </a:lvl7pPr>
      <a:lvl8pPr marL="3190987" algn="l" defTabSz="911711" rtl="0" eaLnBrk="1" latinLnBrk="0" hangingPunct="1">
        <a:defRPr sz="1800" kern="1200">
          <a:solidFill>
            <a:schemeClr val="tx1"/>
          </a:solidFill>
          <a:latin typeface="+mn-lt"/>
          <a:ea typeface="+mn-ea"/>
          <a:cs typeface="+mn-cs"/>
        </a:defRPr>
      </a:lvl8pPr>
      <a:lvl9pPr marL="3646842" algn="l" defTabSz="911711"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hyperlink" Target="https://doi.org/10.1093/acrefore/9780190228620.013.730" TargetMode="Externa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itle 29"/>
          <p:cNvSpPr>
            <a:spLocks noGrp="1"/>
          </p:cNvSpPr>
          <p:nvPr>
            <p:ph type="title"/>
          </p:nvPr>
        </p:nvSpPr>
        <p:spPr>
          <a:xfrm>
            <a:off x="49389" y="16051"/>
            <a:ext cx="6656211" cy="708660"/>
          </a:xfrm>
        </p:spPr>
        <p:txBody>
          <a:bodyPr/>
          <a:lstStyle/>
          <a:p>
            <a:r>
              <a:rPr lang="en-US" sz="1800" dirty="0"/>
              <a:t>Downscaling wind</a:t>
            </a:r>
            <a:endParaRPr lang="en-US" sz="1600" dirty="0"/>
          </a:p>
        </p:txBody>
      </p:sp>
      <p:sp>
        <p:nvSpPr>
          <p:cNvPr id="6" name="Text Placeholder 5">
            <a:extLst>
              <a:ext uri="{FF2B5EF4-FFF2-40B4-BE49-F238E27FC236}">
                <a16:creationId xmlns:a16="http://schemas.microsoft.com/office/drawing/2014/main" id="{08C52594-6C86-A940-9384-1C83DC12A4CD}"/>
              </a:ext>
            </a:extLst>
          </p:cNvPr>
          <p:cNvSpPr>
            <a:spLocks noGrp="1"/>
          </p:cNvSpPr>
          <p:nvPr>
            <p:ph type="body" sz="quarter" idx="30"/>
          </p:nvPr>
        </p:nvSpPr>
        <p:spPr/>
        <p:txBody>
          <a:bodyPr/>
          <a:lstStyle/>
          <a:p>
            <a:r>
              <a:rPr lang="en-US" dirty="0"/>
              <a:t>Our analysis documents the many opportunities that remain to; (1) refine existing regionalization/downscaling methods for sustained and high frequency winds, (2) develop new approaches to improve the skill with which the spatiotemporal scales of wind variability are represented, and articulates new approaches to evaluate and improve skill in describing wind climates. </a:t>
            </a:r>
          </a:p>
        </p:txBody>
      </p:sp>
      <p:sp>
        <p:nvSpPr>
          <p:cNvPr id="8" name="Text Placeholder 7">
            <a:extLst>
              <a:ext uri="{FF2B5EF4-FFF2-40B4-BE49-F238E27FC236}">
                <a16:creationId xmlns:a16="http://schemas.microsoft.com/office/drawing/2014/main" id="{820539BD-2F57-CB4A-9150-E7BA1F5AE83E}"/>
              </a:ext>
            </a:extLst>
          </p:cNvPr>
          <p:cNvSpPr>
            <a:spLocks noGrp="1"/>
          </p:cNvSpPr>
          <p:nvPr>
            <p:ph type="body" sz="quarter" idx="34"/>
          </p:nvPr>
        </p:nvSpPr>
        <p:spPr>
          <a:xfrm>
            <a:off x="3246783" y="3260530"/>
            <a:ext cx="5932453" cy="749366"/>
          </a:xfrm>
        </p:spPr>
        <p:txBody>
          <a:bodyPr/>
          <a:lstStyle/>
          <a:p>
            <a:r>
              <a:rPr lang="en-US" dirty="0"/>
              <a:t>Wind storms are the single biggest source of “weather-related” insurance losses in Europe and North America in the contemporary climate. Possible changes in wind regimes and intense wind events as a result of global climate non-stationarity are of importance to a variety of potential climate change feedbacks, and a number of other socioeconomic sectors.</a:t>
            </a:r>
          </a:p>
          <a:p>
            <a:r>
              <a:rPr lang="en-US" dirty="0"/>
              <a:t> </a:t>
            </a:r>
          </a:p>
          <a:p>
            <a:r>
              <a:rPr lang="en-US" dirty="0"/>
              <a:t>Our comprehensive review of the state of the art in wind climates also includes recommendations regarding future research directions.</a:t>
            </a:r>
          </a:p>
          <a:p>
            <a:endParaRPr lang="en-US" dirty="0"/>
          </a:p>
          <a:p>
            <a:endParaRPr lang="en-US" dirty="0"/>
          </a:p>
          <a:p>
            <a:endParaRPr lang="en-US" dirty="0"/>
          </a:p>
          <a:p>
            <a:endParaRPr lang="en-US" dirty="0"/>
          </a:p>
        </p:txBody>
      </p:sp>
      <p:sp>
        <p:nvSpPr>
          <p:cNvPr id="14" name="Text Placeholder 13">
            <a:extLst>
              <a:ext uri="{FF2B5EF4-FFF2-40B4-BE49-F238E27FC236}">
                <a16:creationId xmlns:a16="http://schemas.microsoft.com/office/drawing/2014/main" id="{A64E38FC-C9E4-5D45-8863-D2F30A4BFAEF}"/>
              </a:ext>
            </a:extLst>
          </p:cNvPr>
          <p:cNvSpPr>
            <a:spLocks noGrp="1"/>
          </p:cNvSpPr>
          <p:nvPr>
            <p:ph type="body" sz="quarter" idx="26"/>
          </p:nvPr>
        </p:nvSpPr>
        <p:spPr>
          <a:xfrm>
            <a:off x="97732" y="5404083"/>
            <a:ext cx="3479185" cy="688293"/>
          </a:xfrm>
        </p:spPr>
        <p:txBody>
          <a:bodyPr/>
          <a:lstStyle/>
          <a:p>
            <a:pPr algn="l"/>
            <a:r>
              <a:rPr lang="en-US" dirty="0"/>
              <a:t>Pryor, SC, and AN Hamann. 2019. “Downscaling Wind.” </a:t>
            </a:r>
            <a:r>
              <a:rPr lang="en-US" i="1" dirty="0"/>
              <a:t>Oxford Research Encyclopedia of Climate Science</a:t>
            </a:r>
            <a:r>
              <a:rPr lang="en-US" dirty="0"/>
              <a:t>. </a:t>
            </a:r>
            <a:r>
              <a:rPr lang="en-US" dirty="0">
                <a:hlinkClick r:id="rId2"/>
              </a:rPr>
              <a:t>https://doi.org/10.1093/acrefore/9780190228620.013.730</a:t>
            </a:r>
            <a:r>
              <a:rPr lang="en-US" dirty="0"/>
              <a:t>.</a:t>
            </a:r>
          </a:p>
        </p:txBody>
      </p:sp>
      <p:sp>
        <p:nvSpPr>
          <p:cNvPr id="15" name="Rectangle 14">
            <a:extLst>
              <a:ext uri="{FF2B5EF4-FFF2-40B4-BE49-F238E27FC236}">
                <a16:creationId xmlns:a16="http://schemas.microsoft.com/office/drawing/2014/main" id="{7A22279F-6EB2-AF48-B68C-32E3EAFD7326}"/>
              </a:ext>
            </a:extLst>
          </p:cNvPr>
          <p:cNvSpPr/>
          <p:nvPr/>
        </p:nvSpPr>
        <p:spPr>
          <a:xfrm>
            <a:off x="45829" y="3122924"/>
            <a:ext cx="3286019" cy="2246769"/>
          </a:xfrm>
          <a:prstGeom prst="rect">
            <a:avLst/>
          </a:prstGeom>
        </p:spPr>
        <p:txBody>
          <a:bodyPr wrap="square">
            <a:spAutoFit/>
          </a:bodyPr>
          <a:lstStyle/>
          <a:p>
            <a:pPr algn="ctr">
              <a:spcAft>
                <a:spcPts val="1000"/>
              </a:spcAft>
            </a:pPr>
            <a:r>
              <a:rPr lang="en-US" sz="1400" dirty="0">
                <a:latin typeface="Arial" panose="020B0604020202020204" pitchFamily="34" charset="0"/>
                <a:cs typeface="Arial" panose="020B0604020202020204" pitchFamily="34" charset="0"/>
              </a:rPr>
              <a:t>Power spectrum of 10-minute wind speeds </a:t>
            </a:r>
            <a:r>
              <a:rPr lang="en-US" sz="1400" baseline="-25000" dirty="0">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82 </a:t>
            </a:r>
            <a:r>
              <a:rPr lang="en-US" sz="1400" dirty="0" err="1">
                <a:latin typeface="Arial" panose="020B0604020202020204" pitchFamily="34" charset="0"/>
                <a:cs typeface="Arial" panose="020B0604020202020204" pitchFamily="34" charset="0"/>
              </a:rPr>
              <a:t>magl</a:t>
            </a:r>
            <a:r>
              <a:rPr lang="en-US" sz="1400" dirty="0">
                <a:latin typeface="Arial" panose="020B0604020202020204" pitchFamily="34" charset="0"/>
                <a:cs typeface="Arial" panose="020B0604020202020204" pitchFamily="34" charset="0"/>
              </a:rPr>
              <a:t> for a range of frequencies </a:t>
            </a:r>
            <a:r>
              <a:rPr lang="en-US" sz="1400" dirty="0" err="1">
                <a:latin typeface="Arial" panose="020B0604020202020204" pitchFamily="34" charset="0"/>
                <a:cs typeface="Arial" panose="020B0604020202020204" pitchFamily="34" charset="0"/>
              </a:rPr>
              <a:t>ƒ</a:t>
            </a:r>
            <a:r>
              <a:rPr lang="en-US" sz="1400" dirty="0">
                <a:latin typeface="Arial" panose="020B0604020202020204" pitchFamily="34" charset="0"/>
                <a:cs typeface="Arial" panose="020B0604020202020204" pitchFamily="34" charset="0"/>
              </a:rPr>
              <a:t> ≈ 1×10</a:t>
            </a:r>
            <a:r>
              <a:rPr lang="en-US" sz="1400" baseline="30000" dirty="0">
                <a:latin typeface="Arial" panose="020B0604020202020204" pitchFamily="34" charset="0"/>
                <a:cs typeface="Arial" panose="020B0604020202020204" pitchFamily="34" charset="0"/>
              </a:rPr>
              <a:t>−3</a:t>
            </a:r>
            <a:r>
              <a:rPr lang="en-US" sz="1400" dirty="0">
                <a:latin typeface="Arial" panose="020B0604020202020204" pitchFamily="34" charset="0"/>
                <a:cs typeface="Arial" panose="020B0604020202020204" pitchFamily="34" charset="0"/>
              </a:rPr>
              <a:t> to 60 day</a:t>
            </a:r>
            <a:r>
              <a:rPr lang="en-US" sz="1400" baseline="30000" dirty="0">
                <a:latin typeface="Arial" panose="020B0604020202020204" pitchFamily="34" charset="0"/>
                <a:cs typeface="Arial" panose="020B0604020202020204" pitchFamily="34" charset="0"/>
              </a:rPr>
              <a:t>−1 </a:t>
            </a:r>
            <a:r>
              <a:rPr lang="en-US" sz="1400" dirty="0">
                <a:latin typeface="Arial" panose="020B0604020202020204" pitchFamily="34" charset="0"/>
                <a:cs typeface="Arial" panose="020B0604020202020204" pitchFamily="34" charset="0"/>
              </a:rPr>
              <a:t>from the Weather Research and Forecasting (WRF) model for a 12 by 12 km grid cell in central New York state. Variance is dominated by </a:t>
            </a:r>
            <a:r>
              <a:rPr lang="en-US" sz="1400" dirty="0" err="1">
                <a:latin typeface="Arial" panose="020B0604020202020204" pitchFamily="34" charset="0"/>
                <a:cs typeface="Arial" panose="020B0604020202020204" pitchFamily="34" charset="0"/>
              </a:rPr>
              <a:t>meso</a:t>
            </a:r>
            <a:r>
              <a:rPr lang="en-US" sz="1400" dirty="0">
                <a:latin typeface="Arial" panose="020B0604020202020204" pitchFamily="34" charset="0"/>
                <a:cs typeface="Arial" panose="020B0604020202020204" pitchFamily="34" charset="0"/>
              </a:rPr>
              <a:t>-</a:t>
            </a:r>
            <a:r>
              <a:rPr lang="el-GR" sz="1400" dirty="0">
                <a:latin typeface="Arial" panose="020B0604020202020204" pitchFamily="34" charset="0"/>
                <a:cs typeface="Arial" panose="020B0604020202020204" pitchFamily="34" charset="0"/>
              </a:rPr>
              <a:t>α‎ </a:t>
            </a:r>
            <a:r>
              <a:rPr lang="en-US" sz="1400" dirty="0">
                <a:latin typeface="Arial" panose="020B0604020202020204" pitchFamily="34" charset="0"/>
                <a:cs typeface="Arial" panose="020B0604020202020204" pitchFamily="34" charset="0"/>
              </a:rPr>
              <a:t>to synoptic timescale (periods of 2–5 days), with secondary peaks on diurnal and seasonal to annual timescales).</a:t>
            </a:r>
            <a:endParaRPr lang="en-US" sz="1400" dirty="0">
              <a:latin typeface="Arial" panose="020B0604020202020204" pitchFamily="34" charset="0"/>
              <a:ea typeface="Times New Roman" panose="02020603050405020304" pitchFamily="18" charset="0"/>
              <a:cs typeface="Arial" panose="020B0604020202020204" pitchFamily="34" charset="0"/>
            </a:endParaRPr>
          </a:p>
        </p:txBody>
      </p:sp>
      <p:pic>
        <p:nvPicPr>
          <p:cNvPr id="4" name="Picture 3">
            <a:extLst>
              <a:ext uri="{FF2B5EF4-FFF2-40B4-BE49-F238E27FC236}">
                <a16:creationId xmlns:a16="http://schemas.microsoft.com/office/drawing/2014/main" id="{42DFF535-4DD7-314B-AE99-9DAD06BCF123}"/>
              </a:ext>
            </a:extLst>
          </p:cNvPr>
          <p:cNvPicPr>
            <a:picLocks noChangeAspect="1"/>
          </p:cNvPicPr>
          <p:nvPr/>
        </p:nvPicPr>
        <p:blipFill>
          <a:blip r:embed="rId3"/>
          <a:stretch>
            <a:fillRect/>
          </a:stretch>
        </p:blipFill>
        <p:spPr>
          <a:xfrm>
            <a:off x="317239" y="855212"/>
            <a:ext cx="2743200" cy="2267712"/>
          </a:xfrm>
          <a:prstGeom prst="rect">
            <a:avLst/>
          </a:prstGeom>
        </p:spPr>
      </p:pic>
    </p:spTree>
    <p:extLst>
      <p:ext uri="{BB962C8B-B14F-4D97-AF65-F5344CB8AC3E}">
        <p14:creationId xmlns:p14="http://schemas.microsoft.com/office/powerpoint/2010/main" val="2093965413"/>
      </p:ext>
    </p:extLst>
  </p:cSld>
  <p:clrMapOvr>
    <a:masterClrMapping/>
  </p:clrMapOvr>
</p:sld>
</file>

<file path=ppt/theme/theme1.xml><?xml version="1.0" encoding="utf-8"?>
<a:theme xmlns:a="http://schemas.openxmlformats.org/drawingml/2006/main" name="DOE-SC EESA Highlight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2786</TotalTime>
  <Words>174</Words>
  <Application>Microsoft Office PowerPoint</Application>
  <PresentationFormat>On-screen Show (4:3)</PresentationFormat>
  <Paragraphs>9</Paragraphs>
  <Slides>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Calibri</vt:lpstr>
      <vt:lpstr>DOE-SC EESA Highlights</vt:lpstr>
      <vt:lpstr>Downscaling wind</vt:lpstr>
    </vt:vector>
  </TitlesOfParts>
  <Company>LBNL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Maryann Villavert</dc:creator>
  <cp:lastModifiedBy>Shim, Edward</cp:lastModifiedBy>
  <cp:revision>143</cp:revision>
  <cp:lastPrinted>2019-03-25T15:49:53Z</cp:lastPrinted>
  <dcterms:created xsi:type="dcterms:W3CDTF">2016-02-10T19:06:12Z</dcterms:created>
  <dcterms:modified xsi:type="dcterms:W3CDTF">2019-07-10T16:47:36Z</dcterms:modified>
</cp:coreProperties>
</file>