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8" r:id="rId1"/>
  </p:sldMasterIdLst>
  <p:notesMasterIdLst>
    <p:notesMasterId r:id="rId3"/>
  </p:notesMasterIdLst>
  <p:handoutMasterIdLst>
    <p:handoutMasterId r:id="rId4"/>
  </p:handoutMasterIdLst>
  <p:sldIdLst>
    <p:sldId id="262" r:id="rId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liam D Collins" initials="WDC" lastIdx="1" clrIdx="0"/>
  <p:cmAuthor id="2" name="William D Collins" initials="WDC [2]" lastIdx="1" clrIdx="1"/>
  <p:cmAuthor id="3" name="William D Collins" initials="WDC [3]" lastIdx="1" clrIdx="2"/>
  <p:cmAuthor id="4" name="William D Collins" initials="WDC [4]" lastIdx="1" clrIdx="3"/>
  <p:cmAuthor id="5" name="William D Collins" initials="WDC [5]" lastIdx="1" clrIdx="4"/>
  <p:cmAuthor id="6" name="William D Collins" initials="WDC [6]" lastIdx="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6E25"/>
    <a:srgbClr val="1C75BC"/>
    <a:srgbClr val="88AC2E"/>
    <a:srgbClr val="008000"/>
    <a:srgbClr val="106636"/>
    <a:srgbClr val="276258"/>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01" autoAdjust="0"/>
    <p:restoredTop sz="94490" autoAdjust="0"/>
  </p:normalViewPr>
  <p:slideViewPr>
    <p:cSldViewPr snapToGrid="0" snapToObjects="1">
      <p:cViewPr varScale="1">
        <p:scale>
          <a:sx n="121" d="100"/>
          <a:sy n="121" d="100"/>
        </p:scale>
        <p:origin x="1944" y="120"/>
      </p:cViewPr>
      <p:guideLst>
        <p:guide orient="horz" pos="2160"/>
        <p:guide pos="2881"/>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81" d="100"/>
          <a:sy n="81" d="100"/>
        </p:scale>
        <p:origin x="-3520"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notesMaster" Target="notesMasters/notesMaster1.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commentAuthors" Target="commentAuthors.xml"/><Relationship Id="rId4" Type="http://schemas.openxmlformats.org/officeDocument/2006/relationships/handoutMaster" Target="handoutMasters/handoutMaster1.xml"/><Relationship Id="rId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E3BC703-3CBD-6E4D-BA71-3FD9FD935D5C}" type="datetimeFigureOut">
              <a:rPr lang="en-US" smtClean="0"/>
              <a:t>7/2/19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8910744-5CF2-5543-BF83-A5596142CFE2}" type="slidenum">
              <a:rPr lang="en-US" smtClean="0"/>
              <a:t>‹#›</a:t>
            </a:fld>
            <a:endParaRPr lang="en-US"/>
          </a:p>
        </p:txBody>
      </p:sp>
    </p:spTree>
    <p:extLst>
      <p:ext uri="{BB962C8B-B14F-4D97-AF65-F5344CB8AC3E}">
        <p14:creationId xmlns:p14="http://schemas.microsoft.com/office/powerpoint/2010/main" val="36976717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98C03B-BDB1-094E-85E4-DB3D905A6DF3}" type="datetimeFigureOut">
              <a:rPr lang="en-US" smtClean="0"/>
              <a:t>7/2/19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81C719-3C4F-EB4F-89FE-A3D057C59AC3}" type="slidenum">
              <a:rPr lang="en-US" smtClean="0"/>
              <a:t>‹#›</a:t>
            </a:fld>
            <a:endParaRPr lang="en-US"/>
          </a:p>
        </p:txBody>
      </p:sp>
    </p:spTree>
    <p:extLst>
      <p:ext uri="{BB962C8B-B14F-4D97-AF65-F5344CB8AC3E}">
        <p14:creationId xmlns:p14="http://schemas.microsoft.com/office/powerpoint/2010/main" val="319436585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2.jpeg"/><Relationship Id="rId7" Type="http://schemas.openxmlformats.org/officeDocument/2006/relationships/image" Target="../media/image6.tiff"/><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tiff"/><Relationship Id="rId5" Type="http://schemas.openxmlformats.org/officeDocument/2006/relationships/image" Target="../media/image4.tiff"/><Relationship Id="rId10" Type="http://schemas.openxmlformats.org/officeDocument/2006/relationships/image" Target="../media/image9.tiff"/><Relationship Id="rId4" Type="http://schemas.openxmlformats.org/officeDocument/2006/relationships/image" Target="../media/image3.png"/><Relationship Id="rId9" Type="http://schemas.openxmlformats.org/officeDocument/2006/relationships/image" Target="../media/image8.tif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OE-SC generic (BER or B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bwMode="auto">
          <a:xfrm>
            <a:off x="366486" y="-4627"/>
            <a:ext cx="6367946" cy="708660"/>
          </a:xfrm>
          <a:prstGeom prst="rect">
            <a:avLst/>
          </a:prstGeom>
          <a:noFill/>
          <a:ln w="9525">
            <a:noFill/>
            <a:miter lim="800000"/>
            <a:headEnd/>
            <a:tailEnd/>
          </a:ln>
        </p:spPr>
        <p:txBody>
          <a:bodyPr anchor="ctr"/>
          <a:lstStyle>
            <a:lvl1pPr>
              <a:defRPr b="1" baseline="0">
                <a:solidFill>
                  <a:srgbClr val="008000"/>
                </a:solidFill>
              </a:defRPr>
            </a:lvl1pPr>
          </a:lstStyle>
          <a:p>
            <a:pPr lvl="0"/>
            <a:r>
              <a:rPr lang="en-US" dirty="0"/>
              <a:t>Title</a:t>
            </a:r>
          </a:p>
        </p:txBody>
      </p:sp>
      <p:sp>
        <p:nvSpPr>
          <p:cNvPr id="40" name="Content Placeholder 10"/>
          <p:cNvSpPr>
            <a:spLocks noGrp="1"/>
          </p:cNvSpPr>
          <p:nvPr>
            <p:ph sz="quarter" idx="31" hasCustomPrompt="1"/>
          </p:nvPr>
        </p:nvSpPr>
        <p:spPr>
          <a:xfrm>
            <a:off x="13996" y="782956"/>
            <a:ext cx="3350984" cy="4771004"/>
          </a:xfrm>
          <a:prstGeom prst="rect">
            <a:avLst/>
          </a:prstGeom>
        </p:spPr>
        <p:txBody>
          <a:bodyPr/>
          <a:lstStyle>
            <a:lvl1pPr>
              <a:defRPr sz="1800" b="0" baseline="0">
                <a:solidFill>
                  <a:srgbClr val="008000"/>
                </a:solidFill>
              </a:defRPr>
            </a:lvl1pPr>
            <a:lvl2pPr>
              <a:defRPr sz="1400"/>
            </a:lvl2pPr>
          </a:lstStyle>
          <a:p>
            <a:pPr lvl="0"/>
            <a:r>
              <a:rPr lang="en-US" dirty="0"/>
              <a:t>Image and caption                      - Visually compelling figure(s) to explain the research               - Include legends and descriptive caption                     - DOE has the right to use published journal images per contractual funding agreements</a:t>
            </a:r>
          </a:p>
          <a:p>
            <a:pPr lvl="1"/>
            <a:endParaRPr lang="en-US" dirty="0"/>
          </a:p>
        </p:txBody>
      </p:sp>
      <p:sp>
        <p:nvSpPr>
          <p:cNvPr id="41" name="Text Placeholder 30"/>
          <p:cNvSpPr>
            <a:spLocks noGrp="1"/>
          </p:cNvSpPr>
          <p:nvPr>
            <p:ph type="body" sz="quarter" idx="26" hasCustomPrompt="1"/>
          </p:nvPr>
        </p:nvSpPr>
        <p:spPr>
          <a:xfrm>
            <a:off x="12700" y="5553960"/>
            <a:ext cx="3352280" cy="688293"/>
          </a:xfrm>
          <a:prstGeom prst="rect">
            <a:avLst/>
          </a:prstGeom>
        </p:spPr>
        <p:txBody>
          <a:bodyPr>
            <a:noAutofit/>
          </a:bodyPr>
          <a:lstStyle>
            <a:lvl1pPr algn="just">
              <a:lnSpc>
                <a:spcPts val="1000"/>
              </a:lnSpc>
              <a:spcBef>
                <a:spcPts val="0"/>
              </a:spcBef>
              <a:defRPr sz="1000" b="0"/>
            </a:lvl1pPr>
          </a:lstStyle>
          <a:p>
            <a:pPr lvl="0"/>
            <a:r>
              <a:rPr lang="en-US" dirty="0"/>
              <a:t>Last, F., F. Last, F. last and F. Last (</a:t>
            </a:r>
            <a:r>
              <a:rPr lang="en-US" dirty="0" err="1"/>
              <a:t>yyyy</a:t>
            </a:r>
            <a:r>
              <a:rPr lang="en-US" dirty="0"/>
              <a:t>), Title. Journal, Volume (Issue), pages, DOI: 10.xxxxx/</a:t>
            </a:r>
            <a:r>
              <a:rPr lang="en-US" dirty="0" err="1"/>
              <a:t>xxxxxx</a:t>
            </a:r>
            <a:endParaRPr lang="en-US" dirty="0"/>
          </a:p>
        </p:txBody>
      </p:sp>
      <p:sp>
        <p:nvSpPr>
          <p:cNvPr id="44" name="Text Placeholder 23"/>
          <p:cNvSpPr>
            <a:spLocks noGrp="1"/>
          </p:cNvSpPr>
          <p:nvPr>
            <p:ph type="body" sz="quarter" idx="30" hasCustomPrompt="1"/>
          </p:nvPr>
        </p:nvSpPr>
        <p:spPr>
          <a:xfrm>
            <a:off x="3372231" y="1084675"/>
            <a:ext cx="5786275" cy="1023366"/>
          </a:xfrm>
          <a:prstGeom prst="rect">
            <a:avLst/>
          </a:prstGeom>
        </p:spPr>
        <p:txBody>
          <a:bodyPr/>
          <a:lstStyle>
            <a:lvl1pPr marL="228600">
              <a:defRPr sz="1600" b="0">
                <a:solidFill>
                  <a:schemeClr val="tx1"/>
                </a:solidFill>
              </a:defRPr>
            </a:lvl1pPr>
          </a:lstStyle>
          <a:p>
            <a:pPr lvl="0"/>
            <a:r>
              <a:rPr lang="en-US" dirty="0"/>
              <a:t>50 words or less</a:t>
            </a:r>
          </a:p>
        </p:txBody>
      </p:sp>
      <p:sp>
        <p:nvSpPr>
          <p:cNvPr id="46" name="Text Placeholder 23"/>
          <p:cNvSpPr>
            <a:spLocks noGrp="1"/>
          </p:cNvSpPr>
          <p:nvPr>
            <p:ph type="body" sz="quarter" idx="34" hasCustomPrompt="1"/>
          </p:nvPr>
        </p:nvSpPr>
        <p:spPr>
          <a:xfrm>
            <a:off x="3392961" y="3260530"/>
            <a:ext cx="5786275" cy="749366"/>
          </a:xfrm>
          <a:prstGeom prst="rect">
            <a:avLst/>
          </a:prstGeom>
        </p:spPr>
        <p:txBody>
          <a:bodyPr/>
          <a:lstStyle>
            <a:lvl1pPr marL="228600">
              <a:defRPr sz="1600" b="0">
                <a:solidFill>
                  <a:schemeClr val="tx1"/>
                </a:solidFill>
              </a:defRPr>
            </a:lvl1pPr>
          </a:lstStyle>
          <a:p>
            <a:pPr lvl="0"/>
            <a:r>
              <a:rPr lang="en-US" dirty="0"/>
              <a:t>50 words or less Importance, relevance, or intriguing component of the finding to the field</a:t>
            </a:r>
          </a:p>
        </p:txBody>
      </p:sp>
      <p:sp>
        <p:nvSpPr>
          <p:cNvPr id="47" name="Text Placeholder 34"/>
          <p:cNvSpPr>
            <a:spLocks noGrp="1"/>
          </p:cNvSpPr>
          <p:nvPr>
            <p:ph type="body" sz="quarter" idx="35" hasCustomPrompt="1"/>
          </p:nvPr>
        </p:nvSpPr>
        <p:spPr>
          <a:xfrm>
            <a:off x="3392961" y="4026091"/>
            <a:ext cx="5786275" cy="946981"/>
          </a:xfrm>
          <a:prstGeom prst="rect">
            <a:avLst/>
          </a:prstGeom>
        </p:spPr>
        <p:txBody>
          <a:bodyPr>
            <a:normAutofit/>
          </a:bodyPr>
          <a:lstStyle>
            <a:lvl1pPr marL="285750" indent="-285750">
              <a:buFont typeface="Arial" panose="020B0604020202020204" pitchFamily="34" charset="0"/>
              <a:buChar char="‒"/>
              <a:defRPr sz="1400" b="0">
                <a:solidFill>
                  <a:schemeClr val="tx1"/>
                </a:solidFill>
              </a:defRPr>
            </a:lvl1pPr>
          </a:lstStyle>
          <a:p>
            <a:pPr lvl="0"/>
            <a:r>
              <a:rPr lang="en-US" dirty="0"/>
              <a:t>Address the research approach in 2-4 bullet points</a:t>
            </a:r>
          </a:p>
          <a:p>
            <a:pPr lvl="0"/>
            <a:r>
              <a:rPr lang="en-US" dirty="0"/>
              <a:t>Only if needed: Give a ~175 word detailed explanation and/or additional description of figure if needed in the PowerPoint Notes section</a:t>
            </a:r>
          </a:p>
        </p:txBody>
      </p:sp>
      <p:pic>
        <p:nvPicPr>
          <p:cNvPr id="48" name="Picture 9" descr="horizontal-logo-green-text.jpg"/>
          <p:cNvPicPr>
            <a:picLocks noChangeAspect="1"/>
          </p:cNvPicPr>
          <p:nvPr userDrawn="1"/>
        </p:nvPicPr>
        <p:blipFill>
          <a:blip r:embed="rId3" cstate="print"/>
          <a:srcRect/>
          <a:stretch>
            <a:fillRect/>
          </a:stretch>
        </p:blipFill>
        <p:spPr bwMode="auto">
          <a:xfrm>
            <a:off x="457200" y="6354776"/>
            <a:ext cx="2438400" cy="407987"/>
          </a:xfrm>
          <a:prstGeom prst="rect">
            <a:avLst/>
          </a:prstGeom>
          <a:noFill/>
          <a:ln w="9525">
            <a:noFill/>
            <a:miter lim="800000"/>
            <a:headEnd/>
            <a:tailEnd/>
          </a:ln>
        </p:spPr>
      </p:pic>
      <p:pic>
        <p:nvPicPr>
          <p:cNvPr id="13" name="Picture 12" descr="facet logo with big text.png">
            <a:extLst>
              <a:ext uri="{FF2B5EF4-FFF2-40B4-BE49-F238E27FC236}">
                <a16:creationId xmlns:a16="http://schemas.microsoft.com/office/drawing/2014/main" id="{A356EB99-8C51-C04C-9E2F-253E3261DC6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616400" y="-50801"/>
            <a:ext cx="9144000" cy="2865006"/>
          </a:xfrm>
          <a:prstGeom prst="rect">
            <a:avLst/>
          </a:prstGeom>
        </p:spPr>
      </p:pic>
      <p:pic>
        <p:nvPicPr>
          <p:cNvPr id="14" name="Picture 13" descr="facet logo with big text.png">
            <a:extLst>
              <a:ext uri="{FF2B5EF4-FFF2-40B4-BE49-F238E27FC236}">
                <a16:creationId xmlns:a16="http://schemas.microsoft.com/office/drawing/2014/main" id="{3560C9DF-BD0F-9842-BE37-8A82E7B70B9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768800" y="101599"/>
            <a:ext cx="9144000" cy="2865006"/>
          </a:xfrm>
          <a:prstGeom prst="rect">
            <a:avLst/>
          </a:prstGeom>
        </p:spPr>
      </p:pic>
      <p:pic>
        <p:nvPicPr>
          <p:cNvPr id="15" name="Picture 14" descr="facet logo with big text.png">
            <a:extLst>
              <a:ext uri="{FF2B5EF4-FFF2-40B4-BE49-F238E27FC236}">
                <a16:creationId xmlns:a16="http://schemas.microsoft.com/office/drawing/2014/main" id="{C60BB68B-4922-7C4F-9CD8-4B80D1AF2F6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573794" y="-50801"/>
            <a:ext cx="2743200" cy="859502"/>
          </a:xfrm>
          <a:prstGeom prst="rect">
            <a:avLst/>
          </a:prstGeom>
        </p:spPr>
      </p:pic>
      <p:sp>
        <p:nvSpPr>
          <p:cNvPr id="16" name="TextBox 15">
            <a:extLst>
              <a:ext uri="{FF2B5EF4-FFF2-40B4-BE49-F238E27FC236}">
                <a16:creationId xmlns:a16="http://schemas.microsoft.com/office/drawing/2014/main" id="{FD2E93B0-F554-C24D-BEBB-052C2CB8ABDF}"/>
              </a:ext>
            </a:extLst>
          </p:cNvPr>
          <p:cNvSpPr txBox="1"/>
          <p:nvPr userDrawn="1"/>
        </p:nvSpPr>
        <p:spPr>
          <a:xfrm>
            <a:off x="16150328" y="26081353"/>
            <a:ext cx="6205219" cy="1034895"/>
          </a:xfrm>
          <a:prstGeom prst="rect">
            <a:avLst/>
          </a:prstGeom>
          <a:noFill/>
        </p:spPr>
        <p:txBody>
          <a:bodyPr wrap="none" lIns="19047" tIns="9523" rIns="19047" bIns="9523" rtlCol="0">
            <a:spAutoFit/>
          </a:bodyPr>
          <a:lstStyle/>
          <a:p>
            <a:r>
              <a:rPr lang="en-GB" sz="6600" dirty="0">
                <a:solidFill>
                  <a:schemeClr val="bg1"/>
                </a:solidFill>
                <a:latin typeface="Arial"/>
                <a:cs typeface="Arial"/>
              </a:rPr>
              <a:t>DE-SC0016438</a:t>
            </a:r>
            <a:r>
              <a:rPr lang="en-US" sz="6600" dirty="0">
                <a:solidFill>
                  <a:schemeClr val="bg1"/>
                </a:solidFill>
                <a:latin typeface="Arial"/>
                <a:cs typeface="Arial"/>
              </a:rPr>
              <a:t> </a:t>
            </a:r>
          </a:p>
        </p:txBody>
      </p:sp>
      <p:pic>
        <p:nvPicPr>
          <p:cNvPr id="17" name="Picture 16">
            <a:extLst>
              <a:ext uri="{FF2B5EF4-FFF2-40B4-BE49-F238E27FC236}">
                <a16:creationId xmlns:a16="http://schemas.microsoft.com/office/drawing/2014/main" id="{ED00B9EA-12D5-2341-891B-A57DCF4FDDC9}"/>
              </a:ext>
            </a:extLst>
          </p:cNvPr>
          <p:cNvPicPr>
            <a:picLocks noChangeAspect="1"/>
          </p:cNvPicPr>
          <p:nvPr userDrawn="1"/>
        </p:nvPicPr>
        <p:blipFill>
          <a:blip r:embed="rId5"/>
          <a:stretch>
            <a:fillRect/>
          </a:stretch>
        </p:blipFill>
        <p:spPr>
          <a:xfrm>
            <a:off x="27150366" y="26114198"/>
            <a:ext cx="2088614" cy="895819"/>
          </a:xfrm>
          <a:prstGeom prst="rect">
            <a:avLst/>
          </a:prstGeom>
          <a:solidFill>
            <a:schemeClr val="bg1"/>
          </a:solidFill>
          <a:ln>
            <a:noFill/>
          </a:ln>
        </p:spPr>
      </p:pic>
      <p:pic>
        <p:nvPicPr>
          <p:cNvPr id="18" name="Picture 17">
            <a:extLst>
              <a:ext uri="{FF2B5EF4-FFF2-40B4-BE49-F238E27FC236}">
                <a16:creationId xmlns:a16="http://schemas.microsoft.com/office/drawing/2014/main" id="{F75870B3-F1C1-1D47-A0E5-CAE5B97FA66D}"/>
              </a:ext>
            </a:extLst>
          </p:cNvPr>
          <p:cNvPicPr>
            <a:picLocks noChangeAspect="1"/>
          </p:cNvPicPr>
          <p:nvPr userDrawn="1"/>
        </p:nvPicPr>
        <p:blipFill>
          <a:blip r:embed="rId6"/>
          <a:stretch>
            <a:fillRect/>
          </a:stretch>
        </p:blipFill>
        <p:spPr>
          <a:xfrm>
            <a:off x="29669132" y="26162608"/>
            <a:ext cx="2364384" cy="802393"/>
          </a:xfrm>
          <a:prstGeom prst="rect">
            <a:avLst/>
          </a:prstGeom>
          <a:solidFill>
            <a:schemeClr val="bg1"/>
          </a:solidFill>
          <a:ln>
            <a:noFill/>
          </a:ln>
        </p:spPr>
      </p:pic>
      <p:pic>
        <p:nvPicPr>
          <p:cNvPr id="19" name="Picture 18">
            <a:extLst>
              <a:ext uri="{FF2B5EF4-FFF2-40B4-BE49-F238E27FC236}">
                <a16:creationId xmlns:a16="http://schemas.microsoft.com/office/drawing/2014/main" id="{352FC2F7-8458-AE47-9D50-9963B4865678}"/>
              </a:ext>
            </a:extLst>
          </p:cNvPr>
          <p:cNvPicPr>
            <a:picLocks noChangeAspect="1"/>
          </p:cNvPicPr>
          <p:nvPr userDrawn="1"/>
        </p:nvPicPr>
        <p:blipFill>
          <a:blip r:embed="rId7"/>
          <a:stretch>
            <a:fillRect/>
          </a:stretch>
        </p:blipFill>
        <p:spPr>
          <a:xfrm>
            <a:off x="24391742" y="26206784"/>
            <a:ext cx="2286036" cy="746555"/>
          </a:xfrm>
          <a:prstGeom prst="rect">
            <a:avLst/>
          </a:prstGeom>
          <a:solidFill>
            <a:schemeClr val="bg1"/>
          </a:solidFill>
          <a:ln>
            <a:noFill/>
          </a:ln>
        </p:spPr>
      </p:pic>
      <p:pic>
        <p:nvPicPr>
          <p:cNvPr id="20" name="Picture 19">
            <a:extLst>
              <a:ext uri="{FF2B5EF4-FFF2-40B4-BE49-F238E27FC236}">
                <a16:creationId xmlns:a16="http://schemas.microsoft.com/office/drawing/2014/main" id="{47207F64-4ADF-4843-BADC-4026AADEDDAD}"/>
              </a:ext>
            </a:extLst>
          </p:cNvPr>
          <p:cNvPicPr>
            <a:picLocks noChangeAspect="1"/>
          </p:cNvPicPr>
          <p:nvPr userDrawn="1"/>
        </p:nvPicPr>
        <p:blipFill>
          <a:blip r:embed="rId8"/>
          <a:stretch>
            <a:fillRect/>
          </a:stretch>
        </p:blipFill>
        <p:spPr>
          <a:xfrm>
            <a:off x="22684691" y="26011446"/>
            <a:ext cx="1174707" cy="1174707"/>
          </a:xfrm>
          <a:prstGeom prst="rect">
            <a:avLst/>
          </a:prstGeom>
          <a:solidFill>
            <a:schemeClr val="bg1"/>
          </a:solidFill>
          <a:ln>
            <a:noFill/>
          </a:ln>
        </p:spPr>
      </p:pic>
      <p:pic>
        <p:nvPicPr>
          <p:cNvPr id="21" name="Picture 20">
            <a:extLst>
              <a:ext uri="{FF2B5EF4-FFF2-40B4-BE49-F238E27FC236}">
                <a16:creationId xmlns:a16="http://schemas.microsoft.com/office/drawing/2014/main" id="{180B8692-6CE8-7E41-B623-C8C38D56ECF9}"/>
              </a:ext>
            </a:extLst>
          </p:cNvPr>
          <p:cNvPicPr>
            <a:picLocks noChangeAspect="1"/>
          </p:cNvPicPr>
          <p:nvPr userDrawn="1"/>
        </p:nvPicPr>
        <p:blipFill rotWithShape="1">
          <a:blip r:embed="rId9"/>
          <a:srcRect l="22232" t="18624" r="20794" b="18891"/>
          <a:stretch/>
        </p:blipFill>
        <p:spPr>
          <a:xfrm>
            <a:off x="32444105" y="26050822"/>
            <a:ext cx="1249103" cy="1095954"/>
          </a:xfrm>
          <a:prstGeom prst="rect">
            <a:avLst/>
          </a:prstGeom>
          <a:solidFill>
            <a:schemeClr val="bg1"/>
          </a:solidFill>
          <a:ln>
            <a:noFill/>
          </a:ln>
        </p:spPr>
      </p:pic>
      <p:pic>
        <p:nvPicPr>
          <p:cNvPr id="22" name="Picture 21">
            <a:extLst>
              <a:ext uri="{FF2B5EF4-FFF2-40B4-BE49-F238E27FC236}">
                <a16:creationId xmlns:a16="http://schemas.microsoft.com/office/drawing/2014/main" id="{125DD0E9-32AE-324A-AEC4-F879D622D6A9}"/>
              </a:ext>
            </a:extLst>
          </p:cNvPr>
          <p:cNvPicPr>
            <a:picLocks noChangeAspect="1"/>
          </p:cNvPicPr>
          <p:nvPr userDrawn="1"/>
        </p:nvPicPr>
        <p:blipFill>
          <a:blip r:embed="rId10"/>
          <a:stretch>
            <a:fillRect/>
          </a:stretch>
        </p:blipFill>
        <p:spPr>
          <a:xfrm>
            <a:off x="34075887" y="26144932"/>
            <a:ext cx="2084226" cy="904186"/>
          </a:xfrm>
          <a:prstGeom prst="rect">
            <a:avLst/>
          </a:prstGeom>
          <a:ln>
            <a:noFill/>
          </a:ln>
        </p:spPr>
      </p:pic>
      <p:grpSp>
        <p:nvGrpSpPr>
          <p:cNvPr id="30" name="Group 29">
            <a:extLst>
              <a:ext uri="{FF2B5EF4-FFF2-40B4-BE49-F238E27FC236}">
                <a16:creationId xmlns:a16="http://schemas.microsoft.com/office/drawing/2014/main" id="{AB77FDAA-79ED-694D-BF14-046F90EF3032}"/>
              </a:ext>
            </a:extLst>
          </p:cNvPr>
          <p:cNvGrpSpPr>
            <a:grpSpLocks noChangeAspect="1"/>
          </p:cNvGrpSpPr>
          <p:nvPr userDrawn="1"/>
        </p:nvGrpSpPr>
        <p:grpSpPr>
          <a:xfrm>
            <a:off x="3387840" y="6319633"/>
            <a:ext cx="5486400" cy="478271"/>
            <a:chOff x="22684691" y="26011446"/>
            <a:chExt cx="13475422" cy="1174707"/>
          </a:xfrm>
        </p:grpSpPr>
        <p:pic>
          <p:nvPicPr>
            <p:cNvPr id="32" name="Picture 31">
              <a:extLst>
                <a:ext uri="{FF2B5EF4-FFF2-40B4-BE49-F238E27FC236}">
                  <a16:creationId xmlns:a16="http://schemas.microsoft.com/office/drawing/2014/main" id="{AE78D4A3-9A14-FF45-982C-3EB59981CBC9}"/>
                </a:ext>
              </a:extLst>
            </p:cNvPr>
            <p:cNvPicPr>
              <a:picLocks noChangeAspect="1"/>
            </p:cNvPicPr>
            <p:nvPr userDrawn="1"/>
          </p:nvPicPr>
          <p:blipFill>
            <a:blip r:embed="rId5"/>
            <a:stretch>
              <a:fillRect/>
            </a:stretch>
          </p:blipFill>
          <p:spPr>
            <a:xfrm>
              <a:off x="27150366" y="26114198"/>
              <a:ext cx="2088614" cy="895819"/>
            </a:xfrm>
            <a:prstGeom prst="rect">
              <a:avLst/>
            </a:prstGeom>
            <a:solidFill>
              <a:schemeClr val="bg1"/>
            </a:solidFill>
            <a:ln>
              <a:noFill/>
            </a:ln>
          </p:spPr>
        </p:pic>
        <p:pic>
          <p:nvPicPr>
            <p:cNvPr id="33" name="Picture 32">
              <a:extLst>
                <a:ext uri="{FF2B5EF4-FFF2-40B4-BE49-F238E27FC236}">
                  <a16:creationId xmlns:a16="http://schemas.microsoft.com/office/drawing/2014/main" id="{76554BD1-6540-4442-9F30-5988AC8D4EE3}"/>
                </a:ext>
              </a:extLst>
            </p:cNvPr>
            <p:cNvPicPr>
              <a:picLocks noChangeAspect="1"/>
            </p:cNvPicPr>
            <p:nvPr userDrawn="1"/>
          </p:nvPicPr>
          <p:blipFill>
            <a:blip r:embed="rId6"/>
            <a:stretch>
              <a:fillRect/>
            </a:stretch>
          </p:blipFill>
          <p:spPr>
            <a:xfrm>
              <a:off x="29669132" y="26162608"/>
              <a:ext cx="2364384" cy="802393"/>
            </a:xfrm>
            <a:prstGeom prst="rect">
              <a:avLst/>
            </a:prstGeom>
            <a:solidFill>
              <a:schemeClr val="bg1"/>
            </a:solidFill>
            <a:ln>
              <a:noFill/>
            </a:ln>
          </p:spPr>
        </p:pic>
        <p:pic>
          <p:nvPicPr>
            <p:cNvPr id="34" name="Picture 33">
              <a:extLst>
                <a:ext uri="{FF2B5EF4-FFF2-40B4-BE49-F238E27FC236}">
                  <a16:creationId xmlns:a16="http://schemas.microsoft.com/office/drawing/2014/main" id="{B1E0526F-29A3-A442-AFE1-FF554A29AD1B}"/>
                </a:ext>
              </a:extLst>
            </p:cNvPr>
            <p:cNvPicPr>
              <a:picLocks noChangeAspect="1"/>
            </p:cNvPicPr>
            <p:nvPr userDrawn="1"/>
          </p:nvPicPr>
          <p:blipFill>
            <a:blip r:embed="rId7"/>
            <a:stretch>
              <a:fillRect/>
            </a:stretch>
          </p:blipFill>
          <p:spPr>
            <a:xfrm>
              <a:off x="24391742" y="26206784"/>
              <a:ext cx="2286036" cy="746555"/>
            </a:xfrm>
            <a:prstGeom prst="rect">
              <a:avLst/>
            </a:prstGeom>
            <a:solidFill>
              <a:schemeClr val="bg1"/>
            </a:solidFill>
            <a:ln>
              <a:noFill/>
            </a:ln>
          </p:spPr>
        </p:pic>
        <p:pic>
          <p:nvPicPr>
            <p:cNvPr id="35" name="Picture 34">
              <a:extLst>
                <a:ext uri="{FF2B5EF4-FFF2-40B4-BE49-F238E27FC236}">
                  <a16:creationId xmlns:a16="http://schemas.microsoft.com/office/drawing/2014/main" id="{57BBF8AF-A44E-C448-9160-45F696841E0E}"/>
                </a:ext>
              </a:extLst>
            </p:cNvPr>
            <p:cNvPicPr>
              <a:picLocks noChangeAspect="1"/>
            </p:cNvPicPr>
            <p:nvPr userDrawn="1"/>
          </p:nvPicPr>
          <p:blipFill>
            <a:blip r:embed="rId8"/>
            <a:stretch>
              <a:fillRect/>
            </a:stretch>
          </p:blipFill>
          <p:spPr>
            <a:xfrm>
              <a:off x="22684691" y="26011446"/>
              <a:ext cx="1174707" cy="1174707"/>
            </a:xfrm>
            <a:prstGeom prst="rect">
              <a:avLst/>
            </a:prstGeom>
            <a:solidFill>
              <a:schemeClr val="bg1"/>
            </a:solidFill>
            <a:ln>
              <a:noFill/>
            </a:ln>
          </p:spPr>
        </p:pic>
        <p:pic>
          <p:nvPicPr>
            <p:cNvPr id="36" name="Picture 35">
              <a:extLst>
                <a:ext uri="{FF2B5EF4-FFF2-40B4-BE49-F238E27FC236}">
                  <a16:creationId xmlns:a16="http://schemas.microsoft.com/office/drawing/2014/main" id="{368664A4-EFA9-744B-916A-578DDBA5C5CD}"/>
                </a:ext>
              </a:extLst>
            </p:cNvPr>
            <p:cNvPicPr>
              <a:picLocks noChangeAspect="1"/>
            </p:cNvPicPr>
            <p:nvPr userDrawn="1"/>
          </p:nvPicPr>
          <p:blipFill rotWithShape="1">
            <a:blip r:embed="rId9"/>
            <a:srcRect l="22232" t="18624" r="20794" b="18891"/>
            <a:stretch/>
          </p:blipFill>
          <p:spPr>
            <a:xfrm>
              <a:off x="32444105" y="26050822"/>
              <a:ext cx="1249103" cy="1095954"/>
            </a:xfrm>
            <a:prstGeom prst="rect">
              <a:avLst/>
            </a:prstGeom>
            <a:solidFill>
              <a:schemeClr val="bg1"/>
            </a:solidFill>
            <a:ln>
              <a:noFill/>
            </a:ln>
          </p:spPr>
        </p:pic>
        <p:pic>
          <p:nvPicPr>
            <p:cNvPr id="37" name="Picture 36">
              <a:extLst>
                <a:ext uri="{FF2B5EF4-FFF2-40B4-BE49-F238E27FC236}">
                  <a16:creationId xmlns:a16="http://schemas.microsoft.com/office/drawing/2014/main" id="{25129485-6B04-7149-AA4A-CB16AEAFC3DB}"/>
                </a:ext>
              </a:extLst>
            </p:cNvPr>
            <p:cNvPicPr>
              <a:picLocks noChangeAspect="1"/>
            </p:cNvPicPr>
            <p:nvPr userDrawn="1"/>
          </p:nvPicPr>
          <p:blipFill>
            <a:blip r:embed="rId10"/>
            <a:stretch>
              <a:fillRect/>
            </a:stretch>
          </p:blipFill>
          <p:spPr>
            <a:xfrm>
              <a:off x="34075887" y="26144932"/>
              <a:ext cx="2084226" cy="904186"/>
            </a:xfrm>
            <a:prstGeom prst="rect">
              <a:avLst/>
            </a:prstGeom>
            <a:ln>
              <a:noFill/>
            </a:ln>
          </p:spPr>
        </p:pic>
      </p:grpSp>
    </p:spTree>
    <p:extLst>
      <p:ext uri="{BB962C8B-B14F-4D97-AF65-F5344CB8AC3E}">
        <p14:creationId xmlns:p14="http://schemas.microsoft.com/office/powerpoint/2010/main" val="340373307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 Placeholder 21"/>
          <p:cNvSpPr txBox="1">
            <a:spLocks/>
          </p:cNvSpPr>
          <p:nvPr userDrawn="1"/>
        </p:nvSpPr>
        <p:spPr>
          <a:xfrm>
            <a:off x="3387840" y="5008057"/>
            <a:ext cx="5786275" cy="278130"/>
          </a:xfrm>
          <a:prstGeom prst="rect">
            <a:avLst/>
          </a:prstGeom>
        </p:spPr>
        <p:txBody>
          <a:bodyPr/>
          <a:lstStyle>
            <a:lvl1pPr marL="0" indent="0" algn="l" rtl="0" eaLnBrk="1" fontAlgn="base" hangingPunct="1">
              <a:spcBef>
                <a:spcPct val="20000"/>
              </a:spcBef>
              <a:spcAft>
                <a:spcPct val="0"/>
              </a:spcAft>
              <a:buFont typeface="Arial" charset="0"/>
              <a:buNone/>
              <a:defRPr sz="1800" b="1" kern="1200">
                <a:solidFill>
                  <a:srgbClr val="008000"/>
                </a:solidFill>
                <a:latin typeface="Arial" pitchFamily="34" charset="0"/>
                <a:ea typeface="+mn-ea"/>
                <a:cs typeface="Arial" pitchFamily="34" charset="0"/>
              </a:defRPr>
            </a:lvl1pPr>
            <a:lvl2pPr marL="456502" indent="0" algn="l" rtl="0" eaLnBrk="1" fontAlgn="base" hangingPunct="1">
              <a:spcBef>
                <a:spcPct val="20000"/>
              </a:spcBef>
              <a:spcAft>
                <a:spcPct val="0"/>
              </a:spcAft>
              <a:buFont typeface="Arial" charset="0"/>
              <a:buNone/>
              <a:defRPr sz="1800" kern="1200">
                <a:solidFill>
                  <a:srgbClr val="404040"/>
                </a:solidFill>
                <a:latin typeface="Arial" pitchFamily="34" charset="0"/>
                <a:ea typeface="+mn-ea"/>
                <a:cs typeface="Arial" pitchFamily="34" charset="0"/>
              </a:defRPr>
            </a:lvl2pPr>
            <a:lvl3pPr marL="1138095" indent="-226672" algn="l" rtl="0" eaLnBrk="1" fontAlgn="base" hangingPunct="1">
              <a:spcBef>
                <a:spcPct val="20000"/>
              </a:spcBef>
              <a:spcAft>
                <a:spcPct val="0"/>
              </a:spcAft>
              <a:buFont typeface="Arial" charset="0"/>
              <a:buChar char="•"/>
              <a:defRPr sz="1600" kern="1200">
                <a:solidFill>
                  <a:schemeClr val="tx1"/>
                </a:solidFill>
                <a:latin typeface="Arial" pitchFamily="34" charset="0"/>
                <a:ea typeface="+mn-ea"/>
                <a:cs typeface="Arial" pitchFamily="34" charset="0"/>
              </a:defRPr>
            </a:lvl3pPr>
            <a:lvl4pPr marL="1594598" indent="-226672" algn="l" rtl="0" eaLnBrk="1" fontAlgn="base" hangingPunct="1">
              <a:spcBef>
                <a:spcPct val="20000"/>
              </a:spcBef>
              <a:spcAft>
                <a:spcPct val="0"/>
              </a:spcAft>
              <a:buFont typeface="Arial" charset="0"/>
              <a:buChar char="–"/>
              <a:defRPr sz="1600" kern="1200">
                <a:solidFill>
                  <a:schemeClr val="tx1"/>
                </a:solidFill>
                <a:latin typeface="Arial" pitchFamily="34" charset="0"/>
                <a:ea typeface="+mn-ea"/>
                <a:cs typeface="Arial" pitchFamily="34" charset="0"/>
              </a:defRPr>
            </a:lvl4pPr>
            <a:lvl5pPr marL="2051104" indent="-226672" algn="l" rtl="0" eaLnBrk="1" fontAlgn="base" hangingPunct="1">
              <a:spcBef>
                <a:spcPct val="20000"/>
              </a:spcBef>
              <a:spcAft>
                <a:spcPct val="0"/>
              </a:spcAft>
              <a:buFont typeface="Arial" charset="0"/>
              <a:buChar char="»"/>
              <a:defRPr sz="1600" kern="1200">
                <a:solidFill>
                  <a:schemeClr val="tx1"/>
                </a:solidFill>
                <a:latin typeface="Arial" pitchFamily="34" charset="0"/>
                <a:ea typeface="+mn-ea"/>
                <a:cs typeface="Arial" pitchFamily="34" charset="0"/>
              </a:defRPr>
            </a:lvl5pPr>
            <a:lvl6pPr marL="2507205"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3060"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8914"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4769"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r>
              <a:rPr lang="en-US" dirty="0"/>
              <a:t>Research Details</a:t>
            </a:r>
          </a:p>
        </p:txBody>
      </p:sp>
      <p:sp>
        <p:nvSpPr>
          <p:cNvPr id="3" name="Text Placeholder 21"/>
          <p:cNvSpPr txBox="1">
            <a:spLocks/>
          </p:cNvSpPr>
          <p:nvPr userDrawn="1"/>
        </p:nvSpPr>
        <p:spPr>
          <a:xfrm>
            <a:off x="3387840" y="2895348"/>
            <a:ext cx="5786275" cy="274638"/>
          </a:xfrm>
          <a:prstGeom prst="rect">
            <a:avLst/>
          </a:prstGeom>
        </p:spPr>
        <p:txBody>
          <a:bodyPr/>
          <a:lstStyle>
            <a:lvl1pPr marL="0" indent="0" algn="l" rtl="0" eaLnBrk="1" fontAlgn="base" hangingPunct="1">
              <a:spcBef>
                <a:spcPct val="20000"/>
              </a:spcBef>
              <a:spcAft>
                <a:spcPct val="0"/>
              </a:spcAft>
              <a:buFont typeface="Arial" charset="0"/>
              <a:buNone/>
              <a:defRPr sz="1800" b="1" kern="1200">
                <a:solidFill>
                  <a:srgbClr val="008000"/>
                </a:solidFill>
                <a:latin typeface="Arial" pitchFamily="34" charset="0"/>
                <a:ea typeface="+mn-ea"/>
                <a:cs typeface="Arial" pitchFamily="34" charset="0"/>
              </a:defRPr>
            </a:lvl1pPr>
            <a:lvl2pPr marL="456502" indent="0" algn="l" rtl="0" eaLnBrk="1" fontAlgn="base" hangingPunct="1">
              <a:spcBef>
                <a:spcPct val="20000"/>
              </a:spcBef>
              <a:spcAft>
                <a:spcPct val="0"/>
              </a:spcAft>
              <a:buFont typeface="Arial" charset="0"/>
              <a:buNone/>
              <a:defRPr sz="1800" kern="1200">
                <a:solidFill>
                  <a:srgbClr val="404040"/>
                </a:solidFill>
                <a:latin typeface="Arial" pitchFamily="34" charset="0"/>
                <a:ea typeface="+mn-ea"/>
                <a:cs typeface="Arial" pitchFamily="34" charset="0"/>
              </a:defRPr>
            </a:lvl2pPr>
            <a:lvl3pPr marL="1138095" indent="-226672" algn="l" rtl="0" eaLnBrk="1" fontAlgn="base" hangingPunct="1">
              <a:spcBef>
                <a:spcPct val="20000"/>
              </a:spcBef>
              <a:spcAft>
                <a:spcPct val="0"/>
              </a:spcAft>
              <a:buFont typeface="Arial" charset="0"/>
              <a:buChar char="•"/>
              <a:defRPr sz="1600" kern="1200">
                <a:solidFill>
                  <a:schemeClr val="tx1"/>
                </a:solidFill>
                <a:latin typeface="Arial" pitchFamily="34" charset="0"/>
                <a:ea typeface="+mn-ea"/>
                <a:cs typeface="Arial" pitchFamily="34" charset="0"/>
              </a:defRPr>
            </a:lvl3pPr>
            <a:lvl4pPr marL="1594598" indent="-226672" algn="l" rtl="0" eaLnBrk="1" fontAlgn="base" hangingPunct="1">
              <a:spcBef>
                <a:spcPct val="20000"/>
              </a:spcBef>
              <a:spcAft>
                <a:spcPct val="0"/>
              </a:spcAft>
              <a:buFont typeface="Arial" charset="0"/>
              <a:buChar char="–"/>
              <a:defRPr sz="1600" kern="1200">
                <a:solidFill>
                  <a:schemeClr val="tx1"/>
                </a:solidFill>
                <a:latin typeface="Arial" pitchFamily="34" charset="0"/>
                <a:ea typeface="+mn-ea"/>
                <a:cs typeface="Arial" pitchFamily="34" charset="0"/>
              </a:defRPr>
            </a:lvl4pPr>
            <a:lvl5pPr marL="2051104" indent="-226672" algn="l" rtl="0" eaLnBrk="1" fontAlgn="base" hangingPunct="1">
              <a:spcBef>
                <a:spcPct val="20000"/>
              </a:spcBef>
              <a:spcAft>
                <a:spcPct val="0"/>
              </a:spcAft>
              <a:buFont typeface="Arial" charset="0"/>
              <a:buChar char="»"/>
              <a:defRPr sz="1600" kern="1200">
                <a:solidFill>
                  <a:schemeClr val="tx1"/>
                </a:solidFill>
                <a:latin typeface="Arial" pitchFamily="34" charset="0"/>
                <a:ea typeface="+mn-ea"/>
                <a:cs typeface="Arial" pitchFamily="34" charset="0"/>
              </a:defRPr>
            </a:lvl5pPr>
            <a:lvl6pPr marL="2507205"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3060"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8914"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4769"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r>
              <a:rPr lang="en-US" dirty="0"/>
              <a:t>Significance and Impact</a:t>
            </a:r>
          </a:p>
        </p:txBody>
      </p:sp>
      <p:sp>
        <p:nvSpPr>
          <p:cNvPr id="4" name="Text Placeholder 21"/>
          <p:cNvSpPr txBox="1">
            <a:spLocks/>
          </p:cNvSpPr>
          <p:nvPr userDrawn="1"/>
        </p:nvSpPr>
        <p:spPr>
          <a:xfrm>
            <a:off x="3387840" y="782639"/>
            <a:ext cx="5786275" cy="274638"/>
          </a:xfrm>
          <a:prstGeom prst="rect">
            <a:avLst/>
          </a:prstGeom>
        </p:spPr>
        <p:txBody>
          <a:bodyPr/>
          <a:lstStyle>
            <a:lvl1pPr marL="0" indent="0" algn="l" rtl="0" eaLnBrk="1" fontAlgn="base" hangingPunct="1">
              <a:spcBef>
                <a:spcPct val="20000"/>
              </a:spcBef>
              <a:spcAft>
                <a:spcPct val="0"/>
              </a:spcAft>
              <a:buFont typeface="Arial" charset="0"/>
              <a:buNone/>
              <a:defRPr sz="1800" b="1" kern="1200">
                <a:solidFill>
                  <a:srgbClr val="008000"/>
                </a:solidFill>
                <a:latin typeface="Arial" pitchFamily="34" charset="0"/>
                <a:ea typeface="+mn-ea"/>
                <a:cs typeface="Arial" pitchFamily="34" charset="0"/>
              </a:defRPr>
            </a:lvl1pPr>
            <a:lvl2pPr marL="456502" indent="0" algn="l" rtl="0" eaLnBrk="1" fontAlgn="base" hangingPunct="1">
              <a:spcBef>
                <a:spcPct val="20000"/>
              </a:spcBef>
              <a:spcAft>
                <a:spcPct val="0"/>
              </a:spcAft>
              <a:buFont typeface="Arial" charset="0"/>
              <a:buNone/>
              <a:defRPr sz="1800" kern="1200">
                <a:solidFill>
                  <a:srgbClr val="404040"/>
                </a:solidFill>
                <a:latin typeface="Arial" pitchFamily="34" charset="0"/>
                <a:ea typeface="+mn-ea"/>
                <a:cs typeface="Arial" pitchFamily="34" charset="0"/>
              </a:defRPr>
            </a:lvl2pPr>
            <a:lvl3pPr marL="1138095" indent="-226672" algn="l" rtl="0" eaLnBrk="1" fontAlgn="base" hangingPunct="1">
              <a:spcBef>
                <a:spcPct val="20000"/>
              </a:spcBef>
              <a:spcAft>
                <a:spcPct val="0"/>
              </a:spcAft>
              <a:buFont typeface="Arial" charset="0"/>
              <a:buChar char="•"/>
              <a:defRPr sz="1600" kern="1200">
                <a:solidFill>
                  <a:schemeClr val="tx1"/>
                </a:solidFill>
                <a:latin typeface="Arial" pitchFamily="34" charset="0"/>
                <a:ea typeface="+mn-ea"/>
                <a:cs typeface="Arial" pitchFamily="34" charset="0"/>
              </a:defRPr>
            </a:lvl3pPr>
            <a:lvl4pPr marL="1594598" indent="-226672" algn="l" rtl="0" eaLnBrk="1" fontAlgn="base" hangingPunct="1">
              <a:spcBef>
                <a:spcPct val="20000"/>
              </a:spcBef>
              <a:spcAft>
                <a:spcPct val="0"/>
              </a:spcAft>
              <a:buFont typeface="Arial" charset="0"/>
              <a:buChar char="–"/>
              <a:defRPr sz="1600" kern="1200">
                <a:solidFill>
                  <a:schemeClr val="tx1"/>
                </a:solidFill>
                <a:latin typeface="Arial" pitchFamily="34" charset="0"/>
                <a:ea typeface="+mn-ea"/>
                <a:cs typeface="Arial" pitchFamily="34" charset="0"/>
              </a:defRPr>
            </a:lvl4pPr>
            <a:lvl5pPr marL="2051104" indent="-226672" algn="l" rtl="0" eaLnBrk="1" fontAlgn="base" hangingPunct="1">
              <a:spcBef>
                <a:spcPct val="20000"/>
              </a:spcBef>
              <a:spcAft>
                <a:spcPct val="0"/>
              </a:spcAft>
              <a:buFont typeface="Arial" charset="0"/>
              <a:buChar char="»"/>
              <a:defRPr sz="1600" kern="1200">
                <a:solidFill>
                  <a:schemeClr val="tx1"/>
                </a:solidFill>
                <a:latin typeface="Arial" pitchFamily="34" charset="0"/>
                <a:ea typeface="+mn-ea"/>
                <a:cs typeface="Arial" pitchFamily="34" charset="0"/>
              </a:defRPr>
            </a:lvl5pPr>
            <a:lvl6pPr marL="2507205"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3060"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8914"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4769"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r>
              <a:rPr lang="en-US"/>
              <a:t>Scientific Achievement</a:t>
            </a:r>
            <a:endParaRPr lang="en-US" dirty="0"/>
          </a:p>
        </p:txBody>
      </p:sp>
    </p:spTree>
    <p:extLst>
      <p:ext uri="{BB962C8B-B14F-4D97-AF65-F5344CB8AC3E}">
        <p14:creationId xmlns:p14="http://schemas.microsoft.com/office/powerpoint/2010/main" val="3024818570"/>
      </p:ext>
    </p:extLst>
  </p:cSld>
  <p:clrMap bg1="lt1" tx1="dk1" bg2="lt2" tx2="dk2" accent1="accent1" accent2="accent2" accent3="accent3" accent4="accent4" accent5="accent5" accent6="accent6" hlink="hlink" folHlink="folHlink"/>
  <p:sldLayoutIdLst>
    <p:sldLayoutId id="2147483689" r:id="rId1"/>
  </p:sldLayoutIdLst>
  <p:hf hdr="0" dt="0"/>
  <p:txStyles>
    <p:titleStyle>
      <a:lvl1pPr algn="ctr" rtl="0" eaLnBrk="1" fontAlgn="base" hangingPunct="1">
        <a:spcBef>
          <a:spcPct val="0"/>
        </a:spcBef>
        <a:spcAft>
          <a:spcPct val="0"/>
        </a:spcAft>
        <a:defRPr sz="2400" kern="1200">
          <a:solidFill>
            <a:srgbClr val="008000"/>
          </a:solidFill>
          <a:latin typeface="Arial" pitchFamily="34" charset="0"/>
          <a:ea typeface="+mj-ea"/>
          <a:cs typeface="Arial" pitchFamily="34" charset="0"/>
        </a:defRPr>
      </a:lvl1pPr>
      <a:lvl2pPr algn="ctr" rtl="0" eaLnBrk="1" fontAlgn="base" hangingPunct="1">
        <a:spcBef>
          <a:spcPct val="0"/>
        </a:spcBef>
        <a:spcAft>
          <a:spcPct val="0"/>
        </a:spcAft>
        <a:defRPr sz="2400">
          <a:solidFill>
            <a:srgbClr val="106636"/>
          </a:solidFill>
          <a:latin typeface="Arial" charset="0"/>
          <a:cs typeface="Arial" charset="0"/>
        </a:defRPr>
      </a:lvl2pPr>
      <a:lvl3pPr algn="ctr" rtl="0" eaLnBrk="1" fontAlgn="base" hangingPunct="1">
        <a:spcBef>
          <a:spcPct val="0"/>
        </a:spcBef>
        <a:spcAft>
          <a:spcPct val="0"/>
        </a:spcAft>
        <a:defRPr sz="2400">
          <a:solidFill>
            <a:srgbClr val="106636"/>
          </a:solidFill>
          <a:latin typeface="Arial" charset="0"/>
          <a:cs typeface="Arial" charset="0"/>
        </a:defRPr>
      </a:lvl3pPr>
      <a:lvl4pPr algn="ctr" rtl="0" eaLnBrk="1" fontAlgn="base" hangingPunct="1">
        <a:spcBef>
          <a:spcPct val="0"/>
        </a:spcBef>
        <a:spcAft>
          <a:spcPct val="0"/>
        </a:spcAft>
        <a:defRPr sz="2400">
          <a:solidFill>
            <a:srgbClr val="106636"/>
          </a:solidFill>
          <a:latin typeface="Arial" charset="0"/>
          <a:cs typeface="Arial" charset="0"/>
        </a:defRPr>
      </a:lvl4pPr>
      <a:lvl5pPr algn="ctr" rtl="0" eaLnBrk="1" fontAlgn="base" hangingPunct="1">
        <a:spcBef>
          <a:spcPct val="0"/>
        </a:spcBef>
        <a:spcAft>
          <a:spcPct val="0"/>
        </a:spcAft>
        <a:defRPr sz="2400">
          <a:solidFill>
            <a:srgbClr val="106636"/>
          </a:solidFill>
          <a:latin typeface="Arial" charset="0"/>
          <a:cs typeface="Arial" charset="0"/>
        </a:defRPr>
      </a:lvl5pPr>
      <a:lvl6pPr marL="455855" algn="ctr" rtl="0" eaLnBrk="1" fontAlgn="base" hangingPunct="1">
        <a:spcBef>
          <a:spcPct val="0"/>
        </a:spcBef>
        <a:spcAft>
          <a:spcPct val="0"/>
        </a:spcAft>
        <a:defRPr sz="2400">
          <a:solidFill>
            <a:srgbClr val="106636"/>
          </a:solidFill>
          <a:latin typeface="Arial" charset="0"/>
          <a:cs typeface="Arial" charset="0"/>
        </a:defRPr>
      </a:lvl6pPr>
      <a:lvl7pPr marL="911711" algn="ctr" rtl="0" eaLnBrk="1" fontAlgn="base" hangingPunct="1">
        <a:spcBef>
          <a:spcPct val="0"/>
        </a:spcBef>
        <a:spcAft>
          <a:spcPct val="0"/>
        </a:spcAft>
        <a:defRPr sz="2400">
          <a:solidFill>
            <a:srgbClr val="106636"/>
          </a:solidFill>
          <a:latin typeface="Arial" charset="0"/>
          <a:cs typeface="Arial" charset="0"/>
        </a:defRPr>
      </a:lvl7pPr>
      <a:lvl8pPr marL="1367560" algn="ctr" rtl="0" eaLnBrk="1" fontAlgn="base" hangingPunct="1">
        <a:spcBef>
          <a:spcPct val="0"/>
        </a:spcBef>
        <a:spcAft>
          <a:spcPct val="0"/>
        </a:spcAft>
        <a:defRPr sz="2400">
          <a:solidFill>
            <a:srgbClr val="106636"/>
          </a:solidFill>
          <a:latin typeface="Arial" charset="0"/>
          <a:cs typeface="Arial" charset="0"/>
        </a:defRPr>
      </a:lvl8pPr>
      <a:lvl9pPr marL="1823420" algn="ctr" rtl="0" eaLnBrk="1" fontAlgn="base" hangingPunct="1">
        <a:spcBef>
          <a:spcPct val="0"/>
        </a:spcBef>
        <a:spcAft>
          <a:spcPct val="0"/>
        </a:spcAft>
        <a:defRPr sz="2400">
          <a:solidFill>
            <a:srgbClr val="106636"/>
          </a:solidFill>
          <a:latin typeface="Arial" charset="0"/>
          <a:cs typeface="Arial" charset="0"/>
        </a:defRPr>
      </a:lvl9pPr>
    </p:titleStyle>
    <p:bodyStyle>
      <a:lvl1pPr marL="0" indent="0" algn="l" rtl="0" eaLnBrk="1" fontAlgn="base" hangingPunct="1">
        <a:spcBef>
          <a:spcPct val="20000"/>
        </a:spcBef>
        <a:spcAft>
          <a:spcPct val="0"/>
        </a:spcAft>
        <a:buFont typeface="Arial" charset="0"/>
        <a:buNone/>
        <a:defRPr sz="1800" b="1" kern="1200">
          <a:solidFill>
            <a:srgbClr val="008000"/>
          </a:solidFill>
          <a:latin typeface="Arial" pitchFamily="34" charset="0"/>
          <a:ea typeface="+mn-ea"/>
          <a:cs typeface="Arial" pitchFamily="34" charset="0"/>
        </a:defRPr>
      </a:lvl1pPr>
      <a:lvl2pPr marL="456502" indent="0" algn="l" rtl="0" eaLnBrk="1" fontAlgn="base" hangingPunct="1">
        <a:spcBef>
          <a:spcPct val="20000"/>
        </a:spcBef>
        <a:spcAft>
          <a:spcPct val="0"/>
        </a:spcAft>
        <a:buFont typeface="Arial" charset="0"/>
        <a:buNone/>
        <a:defRPr sz="1800" kern="1200">
          <a:solidFill>
            <a:srgbClr val="404040"/>
          </a:solidFill>
          <a:latin typeface="Arial" pitchFamily="34" charset="0"/>
          <a:ea typeface="+mn-ea"/>
          <a:cs typeface="Arial" pitchFamily="34" charset="0"/>
        </a:defRPr>
      </a:lvl2pPr>
      <a:lvl3pPr marL="1138095" indent="-226672" algn="l" rtl="0" eaLnBrk="1" fontAlgn="base" hangingPunct="1">
        <a:spcBef>
          <a:spcPct val="20000"/>
        </a:spcBef>
        <a:spcAft>
          <a:spcPct val="0"/>
        </a:spcAft>
        <a:buFont typeface="Arial" charset="0"/>
        <a:buChar char="•"/>
        <a:defRPr sz="1600" kern="1200">
          <a:solidFill>
            <a:schemeClr val="tx1"/>
          </a:solidFill>
          <a:latin typeface="Arial" pitchFamily="34" charset="0"/>
          <a:ea typeface="+mn-ea"/>
          <a:cs typeface="Arial" pitchFamily="34" charset="0"/>
        </a:defRPr>
      </a:lvl3pPr>
      <a:lvl4pPr marL="1594598" indent="-226672" algn="l" rtl="0" eaLnBrk="1" fontAlgn="base" hangingPunct="1">
        <a:spcBef>
          <a:spcPct val="20000"/>
        </a:spcBef>
        <a:spcAft>
          <a:spcPct val="0"/>
        </a:spcAft>
        <a:buFont typeface="Arial" charset="0"/>
        <a:buChar char="–"/>
        <a:defRPr sz="1600" kern="1200">
          <a:solidFill>
            <a:schemeClr val="tx1"/>
          </a:solidFill>
          <a:latin typeface="Arial" pitchFamily="34" charset="0"/>
          <a:ea typeface="+mn-ea"/>
          <a:cs typeface="Arial" pitchFamily="34" charset="0"/>
        </a:defRPr>
      </a:lvl4pPr>
      <a:lvl5pPr marL="2051104" indent="-226672" algn="l" rtl="0" eaLnBrk="1" fontAlgn="base" hangingPunct="1">
        <a:spcBef>
          <a:spcPct val="20000"/>
        </a:spcBef>
        <a:spcAft>
          <a:spcPct val="0"/>
        </a:spcAft>
        <a:buFont typeface="Arial" charset="0"/>
        <a:buChar char="»"/>
        <a:defRPr sz="1600" kern="1200">
          <a:solidFill>
            <a:schemeClr val="tx1"/>
          </a:solidFill>
          <a:latin typeface="Arial" pitchFamily="34" charset="0"/>
          <a:ea typeface="+mn-ea"/>
          <a:cs typeface="Arial" pitchFamily="34" charset="0"/>
        </a:defRPr>
      </a:lvl5pPr>
      <a:lvl6pPr marL="2507205"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3060"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8914"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4769"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1711" rtl="0" eaLnBrk="1" latinLnBrk="0" hangingPunct="1">
        <a:defRPr sz="1800" kern="1200">
          <a:solidFill>
            <a:schemeClr val="tx1"/>
          </a:solidFill>
          <a:latin typeface="+mn-lt"/>
          <a:ea typeface="+mn-ea"/>
          <a:cs typeface="+mn-cs"/>
        </a:defRPr>
      </a:lvl1pPr>
      <a:lvl2pPr marL="455855" algn="l" defTabSz="911711" rtl="0" eaLnBrk="1" latinLnBrk="0" hangingPunct="1">
        <a:defRPr sz="1800" kern="1200">
          <a:solidFill>
            <a:schemeClr val="tx1"/>
          </a:solidFill>
          <a:latin typeface="+mn-lt"/>
          <a:ea typeface="+mn-ea"/>
          <a:cs typeface="+mn-cs"/>
        </a:defRPr>
      </a:lvl2pPr>
      <a:lvl3pPr marL="911711" algn="l" defTabSz="911711" rtl="0" eaLnBrk="1" latinLnBrk="0" hangingPunct="1">
        <a:defRPr sz="1800" kern="1200">
          <a:solidFill>
            <a:schemeClr val="tx1"/>
          </a:solidFill>
          <a:latin typeface="+mn-lt"/>
          <a:ea typeface="+mn-ea"/>
          <a:cs typeface="+mn-cs"/>
        </a:defRPr>
      </a:lvl3pPr>
      <a:lvl4pPr marL="1367560" algn="l" defTabSz="911711" rtl="0" eaLnBrk="1" latinLnBrk="0" hangingPunct="1">
        <a:defRPr sz="1800" kern="1200">
          <a:solidFill>
            <a:schemeClr val="tx1"/>
          </a:solidFill>
          <a:latin typeface="+mn-lt"/>
          <a:ea typeface="+mn-ea"/>
          <a:cs typeface="+mn-cs"/>
        </a:defRPr>
      </a:lvl4pPr>
      <a:lvl5pPr marL="1823420" algn="l" defTabSz="911711" rtl="0" eaLnBrk="1" latinLnBrk="0" hangingPunct="1">
        <a:defRPr sz="1800" kern="1200">
          <a:solidFill>
            <a:schemeClr val="tx1"/>
          </a:solidFill>
          <a:latin typeface="+mn-lt"/>
          <a:ea typeface="+mn-ea"/>
          <a:cs typeface="+mn-cs"/>
        </a:defRPr>
      </a:lvl5pPr>
      <a:lvl6pPr marL="2279273" algn="l" defTabSz="911711" rtl="0" eaLnBrk="1" latinLnBrk="0" hangingPunct="1">
        <a:defRPr sz="1800" kern="1200">
          <a:solidFill>
            <a:schemeClr val="tx1"/>
          </a:solidFill>
          <a:latin typeface="+mn-lt"/>
          <a:ea typeface="+mn-ea"/>
          <a:cs typeface="+mn-cs"/>
        </a:defRPr>
      </a:lvl6pPr>
      <a:lvl7pPr marL="2735129" algn="l" defTabSz="911711" rtl="0" eaLnBrk="1" latinLnBrk="0" hangingPunct="1">
        <a:defRPr sz="1800" kern="1200">
          <a:solidFill>
            <a:schemeClr val="tx1"/>
          </a:solidFill>
          <a:latin typeface="+mn-lt"/>
          <a:ea typeface="+mn-ea"/>
          <a:cs typeface="+mn-cs"/>
        </a:defRPr>
      </a:lvl7pPr>
      <a:lvl8pPr marL="3190987" algn="l" defTabSz="911711" rtl="0" eaLnBrk="1" latinLnBrk="0" hangingPunct="1">
        <a:defRPr sz="1800" kern="1200">
          <a:solidFill>
            <a:schemeClr val="tx1"/>
          </a:solidFill>
          <a:latin typeface="+mn-lt"/>
          <a:ea typeface="+mn-ea"/>
          <a:cs typeface="+mn-cs"/>
        </a:defRPr>
      </a:lvl8pPr>
      <a:lvl9pPr marL="3646842" algn="l" defTabSz="91171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Relationship Id="rId1" Type="http://schemas.openxmlformats.org/officeDocument/2006/relationships/slideLayout" Target="../slideLayouts/slideLayout1.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p:cNvSpPr>
            <a:spLocks noGrp="1"/>
          </p:cNvSpPr>
          <p:nvPr>
            <p:ph type="title"/>
          </p:nvPr>
        </p:nvSpPr>
        <p:spPr>
          <a:xfrm>
            <a:off x="49389" y="16051"/>
            <a:ext cx="6656211" cy="708660"/>
          </a:xfrm>
        </p:spPr>
        <p:txBody>
          <a:bodyPr/>
          <a:lstStyle/>
          <a:p>
            <a:r>
              <a:rPr lang="en-US" dirty="0"/>
              <a:t>The impact of wind direction yaw angle on cliff flows</a:t>
            </a:r>
            <a:endParaRPr lang="en-US" sz="1600" dirty="0"/>
          </a:p>
        </p:txBody>
      </p:sp>
      <p:sp>
        <p:nvSpPr>
          <p:cNvPr id="6" name="Text Placeholder 5">
            <a:extLst>
              <a:ext uri="{FF2B5EF4-FFF2-40B4-BE49-F238E27FC236}">
                <a16:creationId xmlns:a16="http://schemas.microsoft.com/office/drawing/2014/main" id="{08C52594-6C86-A940-9384-1C83DC12A4CD}"/>
              </a:ext>
            </a:extLst>
          </p:cNvPr>
          <p:cNvSpPr>
            <a:spLocks noGrp="1"/>
          </p:cNvSpPr>
          <p:nvPr>
            <p:ph type="body" sz="quarter" idx="30"/>
          </p:nvPr>
        </p:nvSpPr>
        <p:spPr/>
        <p:txBody>
          <a:bodyPr/>
          <a:lstStyle/>
          <a:p>
            <a:r>
              <a:rPr lang="en-US" dirty="0"/>
              <a:t>A zone of deceleration upwind of the cliff and the downwind acceleration zone are maintained with flow ±25º to the perpendicular. As the angle of attack from perpendicular increases i.e. flow becomes more parallel to the coast, both upwind and downwind zones become incoherent in wind speeds and turbulence intensity.</a:t>
            </a:r>
          </a:p>
        </p:txBody>
      </p:sp>
      <p:sp>
        <p:nvSpPr>
          <p:cNvPr id="8" name="Text Placeholder 7">
            <a:extLst>
              <a:ext uri="{FF2B5EF4-FFF2-40B4-BE49-F238E27FC236}">
                <a16:creationId xmlns:a16="http://schemas.microsoft.com/office/drawing/2014/main" id="{820539BD-2F57-CB4A-9150-E7BA1F5AE83E}"/>
              </a:ext>
            </a:extLst>
          </p:cNvPr>
          <p:cNvSpPr>
            <a:spLocks noGrp="1"/>
          </p:cNvSpPr>
          <p:nvPr>
            <p:ph type="body" sz="quarter" idx="34"/>
          </p:nvPr>
        </p:nvSpPr>
        <p:spPr>
          <a:xfrm>
            <a:off x="3246783" y="3260530"/>
            <a:ext cx="5932453" cy="749366"/>
          </a:xfrm>
        </p:spPr>
        <p:txBody>
          <a:bodyPr/>
          <a:lstStyle/>
          <a:p>
            <a:r>
              <a:rPr lang="en-US" dirty="0"/>
              <a:t>Wind turbines are often located on coastal cliffs to maximize the benefit of the speed-up and to experience higher wind speeds when flow is from offshore. However, little is known about higher moments of the flow and the magnitude of these effects that are sub-grid scale in most models but are of key importance to wind turbine siting. </a:t>
            </a:r>
          </a:p>
          <a:p>
            <a:endParaRPr lang="en-US" dirty="0"/>
          </a:p>
          <a:p>
            <a:endParaRPr lang="en-US" dirty="0"/>
          </a:p>
          <a:p>
            <a:r>
              <a:rPr lang="en-US" dirty="0"/>
              <a:t>Flow close to a cliff is explored using observations and CFD simulations to quantify flow characteristics at scales not currently resolved by most atmospheric models. </a:t>
            </a:r>
          </a:p>
          <a:p>
            <a:endParaRPr lang="en-US" dirty="0"/>
          </a:p>
          <a:p>
            <a:endParaRPr lang="en-US" dirty="0"/>
          </a:p>
          <a:p>
            <a:endParaRPr lang="en-US" dirty="0"/>
          </a:p>
        </p:txBody>
      </p:sp>
      <p:sp>
        <p:nvSpPr>
          <p:cNvPr id="14" name="Text Placeholder 13">
            <a:extLst>
              <a:ext uri="{FF2B5EF4-FFF2-40B4-BE49-F238E27FC236}">
                <a16:creationId xmlns:a16="http://schemas.microsoft.com/office/drawing/2014/main" id="{A64E38FC-C9E4-5D45-8863-D2F30A4BFAEF}"/>
              </a:ext>
            </a:extLst>
          </p:cNvPr>
          <p:cNvSpPr>
            <a:spLocks noGrp="1"/>
          </p:cNvSpPr>
          <p:nvPr>
            <p:ph type="body" sz="quarter" idx="26"/>
          </p:nvPr>
        </p:nvSpPr>
        <p:spPr>
          <a:xfrm>
            <a:off x="19951" y="5681337"/>
            <a:ext cx="3352280" cy="688293"/>
          </a:xfrm>
        </p:spPr>
        <p:txBody>
          <a:bodyPr/>
          <a:lstStyle/>
          <a:p>
            <a:r>
              <a:rPr lang="en-US" dirty="0" err="1"/>
              <a:t>Barthelmie</a:t>
            </a:r>
            <a:r>
              <a:rPr lang="en-US" dirty="0"/>
              <a:t>, R. J., &amp; Pryor, S. C. (2018). The impact of wind direction yaw angle on cliff flows. Wind Energy, 21(12), 1254–1265. https://</a:t>
            </a:r>
            <a:r>
              <a:rPr lang="en-US" dirty="0" err="1"/>
              <a:t>doi.org</a:t>
            </a:r>
            <a:r>
              <a:rPr lang="en-US"/>
              <a:t>/10.1002/we.2227</a:t>
            </a:r>
            <a:endParaRPr lang="en-US" dirty="0"/>
          </a:p>
        </p:txBody>
      </p:sp>
      <p:sp>
        <p:nvSpPr>
          <p:cNvPr id="15" name="Rectangle 14">
            <a:extLst>
              <a:ext uri="{FF2B5EF4-FFF2-40B4-BE49-F238E27FC236}">
                <a16:creationId xmlns:a16="http://schemas.microsoft.com/office/drawing/2014/main" id="{7A22279F-6EB2-AF48-B68C-32E3EAFD7326}"/>
              </a:ext>
            </a:extLst>
          </p:cNvPr>
          <p:cNvSpPr/>
          <p:nvPr/>
        </p:nvSpPr>
        <p:spPr>
          <a:xfrm>
            <a:off x="86212" y="4511786"/>
            <a:ext cx="3286019" cy="1169551"/>
          </a:xfrm>
          <a:prstGeom prst="rect">
            <a:avLst/>
          </a:prstGeom>
        </p:spPr>
        <p:txBody>
          <a:bodyPr wrap="square">
            <a:spAutoFit/>
          </a:bodyPr>
          <a:lstStyle/>
          <a:p>
            <a:pPr algn="just">
              <a:spcAft>
                <a:spcPts val="1000"/>
              </a:spcAft>
            </a:pPr>
            <a:r>
              <a:rPr lang="en-US" sz="1400" dirty="0">
                <a:latin typeface="Arial" panose="020B0604020202020204" pitchFamily="34" charset="0"/>
                <a:cs typeface="Arial" panose="020B0604020202020204" pitchFamily="34" charset="0"/>
              </a:rPr>
              <a:t>Impact of impingement angle on the zones of deceleration &amp; speed up upwind &amp; downstream of a cliff feature based on fine mesh Computational Fluid Dynamics (CFD) simulations.</a:t>
            </a:r>
            <a:endParaRPr lang="en-US" sz="1400" dirty="0">
              <a:latin typeface="Arial" panose="020B0604020202020204" pitchFamily="34" charset="0"/>
              <a:ea typeface="Times New Roman" panose="02020603050405020304" pitchFamily="18" charset="0"/>
              <a:cs typeface="Arial" panose="020B0604020202020204" pitchFamily="34" charset="0"/>
            </a:endParaRPr>
          </a:p>
        </p:txBody>
      </p:sp>
      <p:pic>
        <p:nvPicPr>
          <p:cNvPr id="9" name="Picture 8">
            <a:extLst>
              <a:ext uri="{FF2B5EF4-FFF2-40B4-BE49-F238E27FC236}">
                <a16:creationId xmlns:a16="http://schemas.microsoft.com/office/drawing/2014/main" id="{246C14EF-2667-FC42-AE3C-38BB9CA714A3}"/>
              </a:ext>
            </a:extLst>
          </p:cNvPr>
          <p:cNvPicPr>
            <a:picLocks noChangeAspect="1"/>
          </p:cNvPicPr>
          <p:nvPr/>
        </p:nvPicPr>
        <p:blipFill>
          <a:blip r:embed="rId2"/>
          <a:stretch>
            <a:fillRect/>
          </a:stretch>
        </p:blipFill>
        <p:spPr>
          <a:xfrm>
            <a:off x="304799" y="18729452"/>
            <a:ext cx="8778240" cy="6583680"/>
          </a:xfrm>
          <a:prstGeom prst="rect">
            <a:avLst/>
          </a:prstGeom>
        </p:spPr>
      </p:pic>
      <p:pic>
        <p:nvPicPr>
          <p:cNvPr id="10" name="Picture 9">
            <a:extLst>
              <a:ext uri="{FF2B5EF4-FFF2-40B4-BE49-F238E27FC236}">
                <a16:creationId xmlns:a16="http://schemas.microsoft.com/office/drawing/2014/main" id="{DE481896-1BDD-2E45-BE06-F66FC75DC2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592" t="22204" r="19181" b="24232"/>
          <a:stretch/>
        </p:blipFill>
        <p:spPr bwMode="auto">
          <a:xfrm>
            <a:off x="9016999" y="23065787"/>
            <a:ext cx="3657600" cy="2399745"/>
          </a:xfrm>
          <a:prstGeom prst="rect">
            <a:avLst/>
          </a:prstGeom>
          <a:ln>
            <a:noFill/>
          </a:ln>
          <a:extLst>
            <a:ext uri="{53640926-AAD7-44d8-BBD7-CCE9431645EC}">
              <a14:shadowObscured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lc="http://schemas.openxmlformats.org/drawingml/2006/lockedCanvas"/>
            </a:ext>
          </a:extLst>
        </p:spPr>
      </p:pic>
      <p:pic>
        <p:nvPicPr>
          <p:cNvPr id="12" name="Picture 11">
            <a:extLst>
              <a:ext uri="{FF2B5EF4-FFF2-40B4-BE49-F238E27FC236}">
                <a16:creationId xmlns:a16="http://schemas.microsoft.com/office/drawing/2014/main" id="{AD35A990-689B-BA46-8112-3DD8C3C3A3D2}"/>
              </a:ext>
            </a:extLst>
          </p:cNvPr>
          <p:cNvPicPr>
            <a:picLocks noChangeAspect="1"/>
          </p:cNvPicPr>
          <p:nvPr/>
        </p:nvPicPr>
        <p:blipFill>
          <a:blip r:embed="rId4"/>
          <a:stretch>
            <a:fillRect/>
          </a:stretch>
        </p:blipFill>
        <p:spPr>
          <a:xfrm>
            <a:off x="350370" y="835113"/>
            <a:ext cx="2743200" cy="3594392"/>
          </a:xfrm>
          <a:prstGeom prst="rect">
            <a:avLst/>
          </a:prstGeom>
        </p:spPr>
      </p:pic>
    </p:spTree>
    <p:extLst>
      <p:ext uri="{BB962C8B-B14F-4D97-AF65-F5344CB8AC3E}">
        <p14:creationId xmlns:p14="http://schemas.microsoft.com/office/powerpoint/2010/main" val="2093965413"/>
      </p:ext>
    </p:extLst>
  </p:cSld>
  <p:clrMapOvr>
    <a:masterClrMapping/>
  </p:clrMapOvr>
</p:sld>
</file>

<file path=ppt/theme/theme1.xml><?xml version="1.0" encoding="utf-8"?>
<a:theme xmlns:a="http://schemas.openxmlformats.org/drawingml/2006/main" name="DOE-SC EESA Highligh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2815</TotalTime>
  <Words>230</Words>
  <Application>Microsoft Macintosh PowerPoint</Application>
  <PresentationFormat>On-screen Show (4:3)</PresentationFormat>
  <Paragraphs>9</Paragraphs>
  <Slides>1</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vt:i4>
      </vt:variant>
    </vt:vector>
  </HeadingPairs>
  <TitlesOfParts>
    <vt:vector size="4" baseType="lpstr">
      <vt:lpstr>Arial</vt:lpstr>
      <vt:lpstr>Calibri</vt:lpstr>
      <vt:lpstr>DOE-SC EESA Highlights</vt:lpstr>
      <vt:lpstr>The impact of wind direction yaw angle on cliff flows</vt:lpstr>
    </vt:vector>
  </TitlesOfParts>
  <Company>LBNL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Maryann Villavert</dc:creator>
  <cp:lastModifiedBy>Shim, Edward</cp:lastModifiedBy>
  <cp:revision>144</cp:revision>
  <cp:lastPrinted>2018-11-09T16:25:07Z</cp:lastPrinted>
  <dcterms:created xsi:type="dcterms:W3CDTF">2016-02-10T19:06:12Z</dcterms:created>
  <dcterms:modified xsi:type="dcterms:W3CDTF">2019-07-02T20:08:47Z</dcterms:modified>
</cp:coreProperties>
</file>