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3"/>
  </p:sldMasterIdLst>
  <p:notesMasterIdLst>
    <p:notesMasterId r:id="rId5"/>
  </p:notesMasterIdLst>
  <p:sldIdLst>
    <p:sldId id="256" r:id="rId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1"/>
    <p:restoredTop sz="94694"/>
  </p:normalViewPr>
  <p:slideViewPr>
    <p:cSldViewPr snapToGrid="0">
      <p:cViewPr varScale="1">
        <p:scale>
          <a:sx n="74" d="100"/>
          <a:sy n="74" d="100"/>
        </p:scale>
        <p:origin x="54" y="34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Master" Target="slideMasters/slideMaster1.xml"/><Relationship Id="rId7"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1.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599680-1579-408E-9B48-6BD783D5E4D3}" type="datetimeFigureOut">
              <a:rPr lang="en-US" smtClean="0"/>
              <a:t>7/9/2019</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09CF33D-F794-45C6-9D36-0F40BB371A8F}" type="slidenum">
              <a:rPr lang="en-US" smtClean="0"/>
              <a:t>‹#›</a:t>
            </a:fld>
            <a:endParaRPr lang="en-US"/>
          </a:p>
        </p:txBody>
      </p:sp>
    </p:spTree>
    <p:extLst>
      <p:ext uri="{BB962C8B-B14F-4D97-AF65-F5344CB8AC3E}">
        <p14:creationId xmlns:p14="http://schemas.microsoft.com/office/powerpoint/2010/main" val="64521268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7"/>
          <p:cNvSpPr>
            <a:spLocks noGrp="1" noChangeArrowheads="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anose="020F0502020204030204" pitchFamily="34" charset="0"/>
                <a:cs typeface="Arial" panose="020B0604020202020204" pitchFamily="34" charset="0"/>
              </a:defRPr>
            </a:lvl1pPr>
            <a:lvl2pPr marL="754063" indent="-288925" eaLnBrk="0" hangingPunct="0">
              <a:defRPr>
                <a:solidFill>
                  <a:schemeClr val="tx1"/>
                </a:solidFill>
                <a:latin typeface="Calibri" panose="020F0502020204030204" pitchFamily="34" charset="0"/>
                <a:cs typeface="Arial" panose="020B0604020202020204" pitchFamily="34" charset="0"/>
              </a:defRPr>
            </a:lvl2pPr>
            <a:lvl3pPr marL="1160463" indent="-231775" eaLnBrk="0" hangingPunct="0">
              <a:defRPr>
                <a:solidFill>
                  <a:schemeClr val="tx1"/>
                </a:solidFill>
                <a:latin typeface="Calibri" panose="020F0502020204030204" pitchFamily="34" charset="0"/>
                <a:cs typeface="Arial" panose="020B0604020202020204" pitchFamily="34" charset="0"/>
              </a:defRPr>
            </a:lvl3pPr>
            <a:lvl4pPr marL="1625600" indent="-231775" eaLnBrk="0" hangingPunct="0">
              <a:defRPr>
                <a:solidFill>
                  <a:schemeClr val="tx1"/>
                </a:solidFill>
                <a:latin typeface="Calibri" panose="020F0502020204030204" pitchFamily="34" charset="0"/>
                <a:cs typeface="Arial" panose="020B0604020202020204" pitchFamily="34" charset="0"/>
              </a:defRPr>
            </a:lvl4pPr>
            <a:lvl5pPr marL="2090738" indent="-231775" eaLnBrk="0" hangingPunct="0">
              <a:defRPr>
                <a:solidFill>
                  <a:schemeClr val="tx1"/>
                </a:solidFill>
                <a:latin typeface="Calibri" panose="020F0502020204030204" pitchFamily="34" charset="0"/>
                <a:cs typeface="Arial" panose="020B0604020202020204" pitchFamily="34" charset="0"/>
              </a:defRPr>
            </a:lvl5pPr>
            <a:lvl6pPr marL="2547938" indent="-231775"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3005138" indent="-231775"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62338" indent="-231775"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919538" indent="-231775"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fld id="{7F705FAF-829E-4395-B8B6-B498D53B3B43}" type="slidenum">
              <a:rPr lang="en-US" altLang="en-US">
                <a:solidFill>
                  <a:srgbClr val="000000"/>
                </a:solidFill>
              </a:rPr>
              <a:pPr eaLnBrk="1" hangingPunct="1"/>
              <a:t>1</a:t>
            </a:fld>
            <a:endParaRPr lang="en-US" altLang="en-US">
              <a:solidFill>
                <a:srgbClr val="000000"/>
              </a:solidFill>
            </a:endParaRPr>
          </a:p>
        </p:txBody>
      </p:sp>
      <p:sp>
        <p:nvSpPr>
          <p:cNvPr id="5123"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4"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z="1000" dirty="0"/>
          </a:p>
        </p:txBody>
      </p:sp>
    </p:spTree>
    <p:extLst>
      <p:ext uri="{BB962C8B-B14F-4D97-AF65-F5344CB8AC3E}">
        <p14:creationId xmlns:p14="http://schemas.microsoft.com/office/powerpoint/2010/main" val="4261449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a:t>Click to edit Master title style</a:t>
            </a:r>
          </a:p>
        </p:txBody>
      </p:sp>
      <p:sp>
        <p:nvSpPr>
          <p:cNvPr id="3" name="Table Placeholder 2"/>
          <p:cNvSpPr>
            <a:spLocks noGrp="1"/>
          </p:cNvSpPr>
          <p:nvPr>
            <p:ph type="tbl" idx="1"/>
          </p:nvPr>
        </p:nvSpPr>
        <p:spPr>
          <a:xfrm>
            <a:off x="457200" y="1600200"/>
            <a:ext cx="8229600" cy="4525963"/>
          </a:xfrm>
        </p:spPr>
        <p:txBody>
          <a:bodyPr rtlCol="0">
            <a:normAutofit/>
          </a:bodyPr>
          <a:lstStyle/>
          <a:p>
            <a:pPr lvl="0"/>
            <a:r>
              <a:rPr lang="en-US" noProof="0"/>
              <a:t>Click icon to add table</a:t>
            </a:r>
            <a:endParaRPr lang="en-US" noProof="0" dirty="0"/>
          </a:p>
        </p:txBody>
      </p:sp>
    </p:spTree>
    <p:extLst>
      <p:ext uri="{BB962C8B-B14F-4D97-AF65-F5344CB8AC3E}">
        <p14:creationId xmlns:p14="http://schemas.microsoft.com/office/powerpoint/2010/main" val="2506094961"/>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00570776-5D34-4B94-8688-589C882A4837}" type="datetimeFigureOut">
              <a:rPr lang="en-US"/>
              <a:pPr>
                <a:defRPr/>
              </a:pPr>
              <a:t>7/9/2019</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fld id="{50C62178-E8A7-4C00-A203-4DE18BC737C0}" type="slidenum">
              <a:rPr lang="en-US" altLang="en-US"/>
              <a:pPr/>
              <a:t>‹#›</a:t>
            </a:fld>
            <a:endParaRPr lang="en-US" altLang="en-US"/>
          </a:p>
        </p:txBody>
      </p:sp>
    </p:spTree>
    <p:extLst>
      <p:ext uri="{BB962C8B-B14F-4D97-AF65-F5344CB8AC3E}">
        <p14:creationId xmlns:p14="http://schemas.microsoft.com/office/powerpoint/2010/main" val="1282203031"/>
      </p:ext>
    </p:extLst>
  </p:cSld>
  <p:clrMap bg1="lt1" tx1="dk1" bg2="lt2" tx2="dk2" accent1="accent1" accent2="accent2" accent3="accent3" accent4="accent4" accent5="accent5" accent6="accent6" hlink="hlink" folHlink="folHlink"/>
  <p:sldLayoutIdLst>
    <p:sldLayoutId id="2147483649" r:id="rId1"/>
  </p:sldLayoutIdLst>
  <p:txStyles>
    <p:title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doi.org/10.1175/jcli-d-18-0062.1"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3"/>
          <p:cNvSpPr>
            <a:spLocks noChangeArrowheads="1"/>
          </p:cNvSpPr>
          <p:nvPr/>
        </p:nvSpPr>
        <p:spPr bwMode="auto">
          <a:xfrm>
            <a:off x="152400" y="3352800"/>
            <a:ext cx="3429000" cy="281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1775" indent="-231775"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15000"/>
              </a:spcBef>
              <a:buFontTx/>
              <a:buNone/>
            </a:pPr>
            <a:endParaRPr lang="en-US" altLang="en-US" sz="1600">
              <a:solidFill>
                <a:srgbClr val="000000"/>
              </a:solidFill>
            </a:endParaRPr>
          </a:p>
        </p:txBody>
      </p:sp>
      <p:sp>
        <p:nvSpPr>
          <p:cNvPr id="3075" name="Rectangle 4"/>
          <p:cNvSpPr>
            <a:spLocks noChangeArrowheads="1"/>
          </p:cNvSpPr>
          <p:nvPr/>
        </p:nvSpPr>
        <p:spPr bwMode="auto">
          <a:xfrm>
            <a:off x="84766" y="1556802"/>
            <a:ext cx="4741333" cy="49693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1775" indent="-231775" algn="ctr">
              <a:spcBef>
                <a:spcPct val="15000"/>
              </a:spcBef>
              <a:defRPr/>
            </a:pPr>
            <a:r>
              <a:rPr lang="en-US" sz="1400" b="1" dirty="0">
                <a:solidFill>
                  <a:prstClr val="black"/>
                </a:solidFill>
              </a:rPr>
              <a:t>Objective</a:t>
            </a:r>
          </a:p>
          <a:p>
            <a:pPr marL="285750" indent="-285750">
              <a:spcBef>
                <a:spcPct val="15000"/>
              </a:spcBef>
              <a:buFont typeface="Arial" pitchFamily="34" charset="0"/>
              <a:buChar char="●"/>
              <a:defRPr/>
            </a:pPr>
            <a:r>
              <a:rPr lang="en-US" sz="1400" dirty="0"/>
              <a:t>Explore large-scale environmental features that favor U.S. West Coast extreme precipitation during winter, focusing on quantifying the roles of sea surface temperature (SST) forcing versus atmospheric variability</a:t>
            </a:r>
            <a:endParaRPr lang="en-US" sz="1400" b="1" dirty="0"/>
          </a:p>
          <a:p>
            <a:pPr marL="231775" indent="-231775" algn="ctr">
              <a:spcBef>
                <a:spcPct val="15000"/>
              </a:spcBef>
              <a:defRPr/>
            </a:pPr>
            <a:r>
              <a:rPr lang="en-US" sz="1400" b="1" dirty="0">
                <a:solidFill>
                  <a:prstClr val="black"/>
                </a:solidFill>
              </a:rPr>
              <a:t>Approach</a:t>
            </a:r>
          </a:p>
          <a:p>
            <a:pPr marL="285750" indent="-285750">
              <a:spcBef>
                <a:spcPct val="15000"/>
              </a:spcBef>
              <a:buFont typeface="Arial" pitchFamily="34" charset="0"/>
              <a:buChar char="●"/>
              <a:defRPr/>
            </a:pPr>
            <a:r>
              <a:rPr lang="en-US" sz="1400" dirty="0"/>
              <a:t>Use ensemble mean of Atmospheric Model </a:t>
            </a:r>
            <a:r>
              <a:rPr lang="en-US" sz="1400" dirty="0" err="1"/>
              <a:t>Intercomparison</a:t>
            </a:r>
            <a:r>
              <a:rPr lang="en-US" sz="1400" dirty="0"/>
              <a:t> Project (AMIP) simulations to suppress atmospheric variability and isolate the effects of SST forcing</a:t>
            </a:r>
          </a:p>
          <a:p>
            <a:pPr marL="285750" indent="-285750">
              <a:spcBef>
                <a:spcPct val="15000"/>
              </a:spcBef>
              <a:buFont typeface="Arial" pitchFamily="34" charset="0"/>
              <a:buChar char="●"/>
              <a:defRPr/>
            </a:pPr>
            <a:r>
              <a:rPr lang="en-US" sz="1400" dirty="0"/>
              <a:t>Remove</a:t>
            </a:r>
            <a:r>
              <a:rPr lang="en-US" sz="1400" dirty="0">
                <a:solidFill>
                  <a:srgbClr val="FF0000"/>
                </a:solidFill>
              </a:rPr>
              <a:t> </a:t>
            </a:r>
            <a:r>
              <a:rPr lang="en-US" sz="1400" dirty="0"/>
              <a:t>the ensemble mean and use residual to calculate the atmospheric component and relate it to </a:t>
            </a:r>
            <a:r>
              <a:rPr lang="en-US" sz="1400" dirty="0" err="1"/>
              <a:t>circumglobal</a:t>
            </a:r>
            <a:r>
              <a:rPr lang="en-US" sz="1400" dirty="0"/>
              <a:t> wave pattern and convection in the tropical western Pacific</a:t>
            </a:r>
          </a:p>
          <a:p>
            <a:pPr marL="231775" indent="-231775" algn="ctr">
              <a:spcBef>
                <a:spcPct val="15000"/>
              </a:spcBef>
              <a:buFontTx/>
              <a:buNone/>
              <a:defRPr/>
            </a:pPr>
            <a:r>
              <a:rPr lang="en-US" altLang="en-US" sz="1400" b="1" dirty="0">
                <a:solidFill>
                  <a:prstClr val="black"/>
                </a:solidFill>
              </a:rPr>
              <a:t>Impact</a:t>
            </a:r>
          </a:p>
          <a:p>
            <a:pPr marL="285750" indent="-285750">
              <a:spcBef>
                <a:spcPct val="15000"/>
              </a:spcBef>
              <a:buFont typeface="Arial" pitchFamily="34" charset="0"/>
              <a:buChar char="●"/>
              <a:defRPr/>
            </a:pPr>
            <a:r>
              <a:rPr lang="en-US" altLang="en-US" sz="1400" dirty="0"/>
              <a:t>Results showed SST forcing accounted for only about 20% of the variance of both winter extreme and non-extreme precipitation along the U.S. West Coast</a:t>
            </a:r>
          </a:p>
          <a:p>
            <a:pPr marL="285750" indent="-285750">
              <a:spcBef>
                <a:spcPct val="15000"/>
              </a:spcBef>
              <a:buFont typeface="Arial" pitchFamily="34" charset="0"/>
              <a:buChar char="●"/>
              <a:defRPr/>
            </a:pPr>
            <a:r>
              <a:rPr lang="en-US" sz="1400" dirty="0"/>
              <a:t>Quantifying the relative roles of SST forcing vs. atmospheric variability in extreme precipitation variability is important for understanding the predictability of extreme precipitation because SST and atmospheric variability change on very different time scales</a:t>
            </a:r>
          </a:p>
        </p:txBody>
      </p:sp>
      <p:sp>
        <p:nvSpPr>
          <p:cNvPr id="3076" name="Rectangle 5"/>
          <p:cNvSpPr>
            <a:spLocks noChangeArrowheads="1"/>
          </p:cNvSpPr>
          <p:nvPr/>
        </p:nvSpPr>
        <p:spPr bwMode="auto">
          <a:xfrm>
            <a:off x="152400" y="152400"/>
            <a:ext cx="9126868" cy="954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r>
              <a:rPr lang="en-US" altLang="en-US" sz="2800" b="1" dirty="0">
                <a:solidFill>
                  <a:srgbClr val="000000"/>
                </a:solidFill>
                <a:latin typeface="Arial" panose="020B0604020202020204" pitchFamily="34" charset="0"/>
              </a:rPr>
              <a:t>Atmosphere Outpaces Ocean in Driving Extreme Winter Weather along the U.S. West Coast</a:t>
            </a:r>
          </a:p>
        </p:txBody>
      </p:sp>
      <p:sp>
        <p:nvSpPr>
          <p:cNvPr id="3077" name="Text Box 6"/>
          <p:cNvSpPr txBox="1">
            <a:spLocks noChangeArrowheads="1"/>
          </p:cNvSpPr>
          <p:nvPr/>
        </p:nvSpPr>
        <p:spPr bwMode="auto">
          <a:xfrm>
            <a:off x="4936003" y="5818257"/>
            <a:ext cx="4022770" cy="707886"/>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None/>
            </a:pPr>
            <a:r>
              <a:rPr lang="en-US" altLang="en-US" sz="1000" dirty="0">
                <a:solidFill>
                  <a:srgbClr val="000000"/>
                </a:solidFill>
              </a:rPr>
              <a:t>Dong L, LR Leung, FF Song, and J Lu. 2018. “Roles of SST versus internal atmospheric variability in winter extreme precipitation variability along the U.S. West Coast.” </a:t>
            </a:r>
            <a:r>
              <a:rPr lang="en-US" altLang="en-US" sz="1000" i="1" dirty="0">
                <a:solidFill>
                  <a:srgbClr val="000000"/>
                </a:solidFill>
              </a:rPr>
              <a:t>Journal of Climate</a:t>
            </a:r>
            <a:r>
              <a:rPr lang="en-US" altLang="en-US" sz="1000" dirty="0">
                <a:solidFill>
                  <a:srgbClr val="000000"/>
                </a:solidFill>
              </a:rPr>
              <a:t>, </a:t>
            </a:r>
            <a:r>
              <a:rPr lang="en-US" sz="1000" dirty="0"/>
              <a:t>31, 8039-8058. </a:t>
            </a:r>
            <a:r>
              <a:rPr lang="en-US" sz="1000" dirty="0">
                <a:hlinkClick r:id="rId3"/>
              </a:rPr>
              <a:t>https://doi.org/10.1175</a:t>
            </a:r>
            <a:r>
              <a:rPr lang="en-US" sz="1000">
                <a:hlinkClick r:id="rId3"/>
              </a:rPr>
              <a:t>/jcli-d-18-0062.1</a:t>
            </a:r>
            <a:r>
              <a:rPr lang="en-US" sz="1000"/>
              <a:t>.</a:t>
            </a:r>
            <a:endParaRPr lang="en-US" sz="1000" dirty="0"/>
          </a:p>
        </p:txBody>
      </p:sp>
      <p:sp>
        <p:nvSpPr>
          <p:cNvPr id="18" name="TextBox 17">
            <a:extLst>
              <a:ext uri="{FF2B5EF4-FFF2-40B4-BE49-F238E27FC236}">
                <a16:creationId xmlns:a16="http://schemas.microsoft.com/office/drawing/2014/main" id="{AF3B6E00-4CF5-E345-A058-66211E962C43}"/>
              </a:ext>
            </a:extLst>
          </p:cNvPr>
          <p:cNvSpPr txBox="1"/>
          <p:nvPr/>
        </p:nvSpPr>
        <p:spPr>
          <a:xfrm>
            <a:off x="4936003" y="4802594"/>
            <a:ext cx="4040916" cy="1015663"/>
          </a:xfrm>
          <a:prstGeom prst="rect">
            <a:avLst/>
          </a:prstGeom>
          <a:solidFill>
            <a:schemeClr val="bg1"/>
          </a:solidFill>
        </p:spPr>
        <p:txBody>
          <a:bodyPr wrap="square" rtlCol="0">
            <a:spAutoFit/>
          </a:bodyPr>
          <a:lstStyle/>
          <a:p>
            <a:r>
              <a:rPr lang="en-US" sz="1200" b="1" dirty="0">
                <a:solidFill>
                  <a:srgbClr val="0000FF"/>
                </a:solidFill>
                <a:latin typeface="Arial" panose="020B0604020202020204" pitchFamily="34" charset="0"/>
                <a:cs typeface="Arial" panose="020B0604020202020204" pitchFamily="34" charset="0"/>
              </a:rPr>
              <a:t>Sea surface temperature, the more predictable element of the climate system, accounts for only 20 percent of extreme precipitation variability along the U.S. West Coast, with atmospheric dynamics explaining the remaining 80 percent.</a:t>
            </a:r>
          </a:p>
        </p:txBody>
      </p:sp>
      <p:pic>
        <p:nvPicPr>
          <p:cNvPr id="2" name="Picture 1"/>
          <p:cNvPicPr>
            <a:picLocks noChangeAspect="1"/>
          </p:cNvPicPr>
          <p:nvPr/>
        </p:nvPicPr>
        <p:blipFill>
          <a:blip r:embed="rId4"/>
          <a:stretch>
            <a:fillRect/>
          </a:stretch>
        </p:blipFill>
        <p:spPr>
          <a:xfrm>
            <a:off x="4865285" y="1270000"/>
            <a:ext cx="4160616" cy="3454400"/>
          </a:xfrm>
          <a:prstGeom prst="rect">
            <a:avLst/>
          </a:prstGeom>
        </p:spPr>
      </p:pic>
    </p:spTree>
    <p:extLst>
      <p:ext uri="{BB962C8B-B14F-4D97-AF65-F5344CB8AC3E}">
        <p14:creationId xmlns:p14="http://schemas.microsoft.com/office/powerpoint/2010/main" val="2623458191"/>
      </p:ext>
    </p:extLst>
  </p:cSld>
  <p:clrMapOvr>
    <a:masterClrMapping/>
  </p:clrMapOvr>
</p:sld>
</file>

<file path=ppt/theme/theme1.xml><?xml version="1.0" encoding="utf-8"?>
<a:theme xmlns:a="http://schemas.openxmlformats.org/drawingml/2006/main" name="DOE-Sample-Slide-Highlights-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ct:contentTypeSchema xmlns:ct="http://schemas.microsoft.com/office/2006/metadata/contentType" xmlns:ma="http://schemas.microsoft.com/office/2006/metadata/properties/metaAttributes" ct:_="" ma:_="" ma:contentTypeName="Slide" ma:contentTypeID="0x010100A22E315B1F3C42B49A0E90D2F9AB5AB100A3ADA40348D53C4EA114B46FA9468BEB" ma:contentTypeVersion="1" ma:contentTypeDescription="Microsoft PowerPoint Slide" ma:contentTypeScope="" ma:versionID="2c794dd8867e81a522b494c55a056746">
  <xsd:schema xmlns:xsd="http://www.w3.org/2001/XMLSchema" xmlns:xs="http://www.w3.org/2001/XMLSchema" xmlns:p="http://schemas.microsoft.com/office/2006/metadata/properties" xmlns:ns1="http://schemas.microsoft.com/sharepoint/v3" xmlns:ns2="98b00cf3-a6ce-40de-8923-f140beb786e9" targetNamespace="http://schemas.microsoft.com/office/2006/metadata/properties" ma:root="true" ma:fieldsID="a018eb9dfd98a064a265e8b2ebf2e701" ns1:_="" ns2:_="">
    <xsd:import namespace="http://schemas.microsoft.com/sharepoint/v3"/>
    <xsd:import namespace="98b00cf3-a6ce-40de-8923-f140beb786e9"/>
    <xsd:element name="properties">
      <xsd:complexType>
        <xsd:sequence>
          <xsd:element name="documentManagement">
            <xsd:complexType>
              <xsd:all>
                <xsd:element ref="ns1:Presentation" minOccurs="0"/>
                <xsd:element ref="ns1:SlideDescription" minOccurs="0"/>
                <xsd:element ref="ns2:Funding"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resentation" ma:index="1" nillable="true" ma:displayName="Presentation" ma:internalName="Presentation">
      <xsd:simpleType>
        <xsd:restriction base="dms:Text"/>
      </xsd:simpleType>
    </xsd:element>
    <xsd:element name="SlideDescription" ma:index="2" nillable="true" ma:displayName="Description" ma:internalName="SlideDescrip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98b00cf3-a6ce-40de-8923-f140beb786e9" elementFormDefault="qualified">
    <xsd:import namespace="http://schemas.microsoft.com/office/2006/documentManagement/types"/>
    <xsd:import namespace="http://schemas.microsoft.com/office/infopath/2007/PartnerControls"/>
    <xsd:element name="Funding" ma:index="7" nillable="true" ma:displayName="Funding" ma:description="Funding Soure" ma:internalName="Funding">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xsd:element ref="dc:title" minOccurs="0" maxOccurs="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SlideDescription xmlns="http://schemas.microsoft.com/sharepoint/v3" xsi:nil="true"/>
    <Presentation xmlns="http://schemas.microsoft.com/sharepoint/v3">Dong-etal-ExtremePrec-JCLI-Aug2018_f</Presentation>
    <Funding xmlns="98b00cf3-a6ce-40de-8923-f140beb786e9">RGCM</Funding>
  </documentManagement>
</p:properties>
</file>

<file path=customXml/itemProps1.xml><?xml version="1.0" encoding="utf-8"?>
<ds:datastoreItem xmlns:ds="http://schemas.openxmlformats.org/officeDocument/2006/customXml" ds:itemID="{949B1DAA-C07B-4763-81DC-61FBF17EAC6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98b00cf3-a6ce-40de-8923-f140beb786e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77DF152B-7E5B-4544-8A39-350FC5B8B440}">
  <ds:schemaRefs>
    <ds:schemaRef ds:uri="http://schemas.microsoft.com/office/2006/documentManagement/types"/>
    <ds:schemaRef ds:uri="http://schemas.openxmlformats.org/package/2006/metadata/core-properties"/>
    <ds:schemaRef ds:uri="http://purl.org/dc/dcmitype/"/>
    <ds:schemaRef ds:uri="http://schemas.microsoft.com/office/infopath/2007/PartnerControls"/>
    <ds:schemaRef ds:uri="http://purl.org/dc/elements/1.1/"/>
    <ds:schemaRef ds:uri="http://schemas.microsoft.com/sharepoint/v3"/>
    <ds:schemaRef ds:uri="http://purl.org/dc/terms/"/>
    <ds:schemaRef ds:uri="98b00cf3-a6ce-40de-8923-f140beb786e9"/>
    <ds:schemaRef ds:uri="http://schemas.microsoft.com/office/2006/metadata/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DOE-Sample-Slide-Highlights-Template</Template>
  <TotalTime>6494</TotalTime>
  <Words>260</Words>
  <Application>Microsoft Office PowerPoint</Application>
  <PresentationFormat>On-screen Show (4:3)</PresentationFormat>
  <Paragraphs>12</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DOE-Sample-Slide-Highlights-Template</vt:lpstr>
      <vt:lpstr>PowerPoint Presentation</vt:lpstr>
    </vt:vector>
  </TitlesOfParts>
  <Company>PNNL IM Services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Dong-etal-ExtremePrec-JCLI-Aug2018_f</dc:title>
  <dc:creator>Davis, Emily L</dc:creator>
  <dc:description/>
  <cp:lastModifiedBy>Shim, Edward</cp:lastModifiedBy>
  <cp:revision>79</cp:revision>
  <cp:lastPrinted>2011-05-11T17:30:12Z</cp:lastPrinted>
  <dcterms:created xsi:type="dcterms:W3CDTF">2017-11-02T21:19:41Z</dcterms:created>
  <dcterms:modified xsi:type="dcterms:W3CDTF">2019-07-10T05:50:55Z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dlc_DocIdItemGuid">
    <vt:lpwstr>75333844-ddec-49b7-ae1e-c27b23a45b5c</vt:lpwstr>
  </property>
  <property fmtid="{D5CDD505-2E9C-101B-9397-08002B2CF9AE}" pid="3" name="ContentTypeId">
    <vt:lpwstr>0x010100A22E315B1F3C42B49A0E90D2F9AB5AB100A3ADA40348D53C4EA114B46FA9468BEB</vt:lpwstr>
  </property>
  <property fmtid="{D5CDD505-2E9C-101B-9397-08002B2CF9AE}" pid="4" name="Highlight">
    <vt:lpwstr/>
  </property>
  <property fmtid="{D5CDD505-2E9C-101B-9397-08002B2CF9AE}" pid="5" name="FY">
    <vt:lpwstr/>
  </property>
  <property fmtid="{D5CDD505-2E9C-101B-9397-08002B2CF9AE}" pid="6" name="Funding">
    <vt:lpwstr>RGCM</vt:lpwstr>
  </property>
  <property fmtid="{D5CDD505-2E9C-101B-9397-08002B2CF9AE}" pid="7" name="ContentType">
    <vt:lpwstr>Slide</vt:lpwstr>
  </property>
  <property fmtid="{D5CDD505-2E9C-101B-9397-08002B2CF9AE}" pid="8" name="Presentation">
    <vt:lpwstr>Dong-etal-ExtremePrec-JCLI-Aug2018_f</vt:lpwstr>
  </property>
  <property fmtid="{D5CDD505-2E9C-101B-9397-08002B2CF9AE}" pid="9" name="SlideDescription">
    <vt:lpwstr/>
  </property>
</Properties>
</file>