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DA7A7-90D0-47AD-826D-8DC3548F28E5}" type="datetimeFigureOut">
              <a:rPr lang="en-US" smtClean="0"/>
              <a:t>7/5/19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A685A-99EE-4381-A239-82DCC396E238}" type="slidenum">
              <a:rPr lang="en-US" smtClean="0"/>
              <a:t>‹#›</a:t>
            </a:fld>
            <a:endParaRPr lang="en-US"/>
          </a:p>
        </p:txBody>
      </p:sp>
    </p:spTree>
    <p:extLst>
      <p:ext uri="{BB962C8B-B14F-4D97-AF65-F5344CB8AC3E}">
        <p14:creationId xmlns:p14="http://schemas.microsoft.com/office/powerpoint/2010/main" val="3437483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8F3EC71-2F01-4597-B375-97A3DE4E2084}"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88789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30459015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FC58800-338D-445B-AE65-85B5E8996986}"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C8392BF-B06E-4E46-80D5-0467F0160E9C}" type="slidenum">
              <a:rPr lang="en-US" altLang="en-US"/>
              <a:pPr/>
              <a:t>‹#›</a:t>
            </a:fld>
            <a:endParaRPr lang="en-US" altLang="en-US" dirty="0"/>
          </a:p>
        </p:txBody>
      </p:sp>
    </p:spTree>
    <p:extLst>
      <p:ext uri="{BB962C8B-B14F-4D97-AF65-F5344CB8AC3E}">
        <p14:creationId xmlns:p14="http://schemas.microsoft.com/office/powerpoint/2010/main" val="150857675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zaccess.libraries.psu.edu/login?url=https://search.proquest.com/docview/188735528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127846" y="1052635"/>
            <a:ext cx="4495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Estimate the effects of Katrina-induced damages on changes in household demographics and income distributions in the Orleans Parish between 2000 and 2012. </a:t>
            </a:r>
          </a:p>
          <a:p>
            <a:pPr algn="ctr">
              <a:spcBef>
                <a:spcPct val="15000"/>
              </a:spcBef>
              <a:defRPr/>
            </a:pPr>
            <a:r>
              <a:rPr lang="en-US" b="1" dirty="0">
                <a:solidFill>
                  <a:prstClr val="black"/>
                </a:solidFill>
              </a:rPr>
              <a:t>Approach</a:t>
            </a:r>
            <a:endParaRPr lang="en-US" sz="1600" b="1" dirty="0">
              <a:solidFill>
                <a:prstClr val="black"/>
              </a:solidFill>
            </a:endParaRPr>
          </a:p>
          <a:p>
            <a:pPr marL="285750" indent="-285750">
              <a:spcBef>
                <a:spcPct val="15000"/>
              </a:spcBef>
              <a:buFont typeface="Arial" pitchFamily="34" charset="0"/>
              <a:buChar char="●"/>
              <a:defRPr/>
            </a:pPr>
            <a:r>
              <a:rPr lang="en-US" sz="1400" dirty="0"/>
              <a:t>Explore the effects of Katrina-induced damages between post- and pre-Katrina years on changes in the shares of households with different levels of educational attainment, demographic characteristics, and income levels, as well as by the distribution of the value of housing</a:t>
            </a:r>
          </a:p>
          <a:p>
            <a:pPr marL="285750" indent="-285750">
              <a:spcBef>
                <a:spcPct val="15000"/>
              </a:spcBef>
              <a:buFont typeface="Arial" pitchFamily="34" charset="0"/>
              <a:buChar char="●"/>
              <a:defRPr/>
            </a:pPr>
            <a:r>
              <a:rPr lang="en-US" sz="1400" dirty="0"/>
              <a:t>A seemingly unrelated regression (SUR) model is employed to capture unobserved economic conditions and policy shocks that affect the changes in household composition by various attributes (e.g., income, educational attainment, housing value, etc.) between the pre- and post-disaster periods.</a:t>
            </a:r>
          </a:p>
          <a:p>
            <a:pPr algn="ctr">
              <a:spcBef>
                <a:spcPct val="15000"/>
              </a:spcBef>
              <a:defRPr/>
            </a:pPr>
            <a:r>
              <a:rPr lang="en-US" b="1" dirty="0">
                <a:solidFill>
                  <a:prstClr val="black"/>
                </a:solidFill>
              </a:rPr>
              <a:t>Impact</a:t>
            </a:r>
          </a:p>
          <a:p>
            <a:pPr marL="285750" indent="-285750">
              <a:spcBef>
                <a:spcPct val="15000"/>
              </a:spcBef>
              <a:buFont typeface="Arial" pitchFamily="34" charset="0"/>
              <a:buChar char="●"/>
              <a:defRPr/>
            </a:pPr>
            <a:r>
              <a:rPr lang="en-US" sz="1400" dirty="0"/>
              <a:t>Overall adjustment patterns suggest that resource and financially constrained population adjust by moving into previously damaged areas, while economically capable households adjust by relocating to safer areas within or outside of the parish. </a:t>
            </a:r>
          </a:p>
          <a:p>
            <a:pPr marL="285750" indent="-285750">
              <a:spcBef>
                <a:spcPct val="15000"/>
              </a:spcBef>
              <a:buFont typeface="Arial" pitchFamily="34" charset="0"/>
              <a:buChar char="●"/>
              <a:defRPr/>
            </a:pPr>
            <a:endParaRPr lang="en-US" sz="1400" dirty="0"/>
          </a:p>
        </p:txBody>
      </p:sp>
      <p:sp>
        <p:nvSpPr>
          <p:cNvPr id="3076" name="Rectangle 5"/>
          <p:cNvSpPr>
            <a:spLocks noChangeArrowheads="1"/>
          </p:cNvSpPr>
          <p:nvPr/>
        </p:nvSpPr>
        <p:spPr bwMode="auto">
          <a:xfrm>
            <a:off x="80915" y="135104"/>
            <a:ext cx="904220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rPr>
              <a:t>Household Adjustments to Hurricane Katrina</a:t>
            </a:r>
          </a:p>
          <a:p>
            <a:pPr eaLnBrk="1" hangingPunct="1"/>
            <a:r>
              <a:rPr lang="en-US" altLang="en-US" sz="2800" b="1" dirty="0">
                <a:solidFill>
                  <a:srgbClr val="000000"/>
                </a:solidFill>
              </a:rPr>
              <a:t> </a:t>
            </a:r>
          </a:p>
        </p:txBody>
      </p:sp>
      <p:sp>
        <p:nvSpPr>
          <p:cNvPr id="3078" name="TextBox 9"/>
          <p:cNvSpPr txBox="1">
            <a:spLocks noChangeArrowheads="1"/>
          </p:cNvSpPr>
          <p:nvPr/>
        </p:nvSpPr>
        <p:spPr bwMode="auto">
          <a:xfrm>
            <a:off x="4520184" y="4452397"/>
            <a:ext cx="43952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solidFill>
                  <a:srgbClr val="0000FF"/>
                </a:solidFill>
              </a:rPr>
              <a:t>The share of the white population decreased and the share of the black population increased in damaged areas for both homeowners and renters. </a:t>
            </a:r>
            <a:endParaRPr lang="en-US" sz="1200" b="1" dirty="0">
              <a:solidFill>
                <a:srgbClr val="0000FF"/>
              </a:solidFill>
              <a:latin typeface="Arial"/>
              <a:cs typeface="Arial"/>
            </a:endParaRPr>
          </a:p>
        </p:txBody>
      </p:sp>
      <p:sp>
        <p:nvSpPr>
          <p:cNvPr id="3079" name="Rectangle 2"/>
          <p:cNvSpPr>
            <a:spLocks noChangeArrowheads="1"/>
          </p:cNvSpPr>
          <p:nvPr/>
        </p:nvSpPr>
        <p:spPr bwMode="auto">
          <a:xfrm>
            <a:off x="3467100" y="4101933"/>
            <a:ext cx="5562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11" name="Text Box 6"/>
          <p:cNvSpPr txBox="1">
            <a:spLocks noChangeArrowheads="1"/>
          </p:cNvSpPr>
          <p:nvPr/>
        </p:nvSpPr>
        <p:spPr bwMode="auto">
          <a:xfrm>
            <a:off x="4602019" y="5713259"/>
            <a:ext cx="4313381"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t>Davlasheridze, M., &amp; Fan, Q. (2017): Household Adjustments to Hurricane Katrina. The Review of Regional Studies, 47(1), 93-112. </a:t>
            </a:r>
            <a:r>
              <a:rPr lang="en-US" sz="1000" dirty="0">
                <a:hlinkClick r:id="rId3"/>
              </a:rPr>
              <a:t>http://ezaccess.libraries.psu.edu/login?url=https://search.proquest.com/docview</a:t>
            </a:r>
            <a:r>
              <a:rPr lang="en-US" sz="1000">
                <a:hlinkClick r:id="rId3"/>
              </a:rPr>
              <a:t>/1887355282</a:t>
            </a:r>
            <a:endParaRPr lang="en-US" sz="1000" dirty="0"/>
          </a:p>
        </p:txBody>
      </p:sp>
      <p:sp>
        <p:nvSpPr>
          <p:cNvPr id="2" name="Rectangle 1"/>
          <p:cNvSpPr/>
          <p:nvPr/>
        </p:nvSpPr>
        <p:spPr>
          <a:xfrm>
            <a:off x="4495800" y="3699965"/>
            <a:ext cx="4419600" cy="707886"/>
          </a:xfrm>
          <a:prstGeom prst="rect">
            <a:avLst/>
          </a:prstGeom>
        </p:spPr>
        <p:txBody>
          <a:bodyPr wrap="square">
            <a:spAutoFit/>
          </a:bodyPr>
          <a:lstStyle/>
          <a:p>
            <a:r>
              <a:rPr lang="en-US" sz="800" dirty="0">
                <a:latin typeface="Times New Roman" panose="02020603050405020304" pitchFamily="18" charset="0"/>
                <a:ea typeface="Times New Roman" panose="02020603050405020304" pitchFamily="18" charset="0"/>
              </a:rPr>
              <a:t>*</a:t>
            </a:r>
            <a:r>
              <a:rPr lang="en-US" sz="800" spc="-55" dirty="0">
                <a:latin typeface="Times New Roman" panose="02020603050405020304" pitchFamily="18" charset="0"/>
                <a:ea typeface="Times New Roman" panose="02020603050405020304" pitchFamily="18" charset="0"/>
              </a:rPr>
              <a:t> </a:t>
            </a:r>
            <a:r>
              <a:rPr lang="en-US" sz="800" i="1" dirty="0">
                <a:latin typeface="Times New Roman" panose="02020603050405020304" pitchFamily="18" charset="0"/>
                <a:ea typeface="Times New Roman" panose="02020603050405020304" pitchFamily="18" charset="0"/>
              </a:rPr>
              <a:t>p</a:t>
            </a:r>
            <a:r>
              <a:rPr lang="en-US" sz="800" dirty="0">
                <a:latin typeface="Times New Roman" panose="02020603050405020304" pitchFamily="18" charset="0"/>
                <a:ea typeface="Times New Roman" panose="02020603050405020304" pitchFamily="18" charset="0"/>
              </a:rPr>
              <a:t>&lt;.1;</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a:t>
            </a:r>
            <a:r>
              <a:rPr lang="en-US" sz="800" spc="-60" dirty="0">
                <a:latin typeface="Times New Roman" panose="02020603050405020304" pitchFamily="18" charset="0"/>
                <a:ea typeface="Times New Roman" panose="02020603050405020304" pitchFamily="18" charset="0"/>
              </a:rPr>
              <a:t> </a:t>
            </a:r>
            <a:r>
              <a:rPr lang="en-US" sz="800" i="1" dirty="0">
                <a:latin typeface="Times New Roman" panose="02020603050405020304" pitchFamily="18" charset="0"/>
                <a:ea typeface="Times New Roman" panose="02020603050405020304" pitchFamily="18" charset="0"/>
              </a:rPr>
              <a:t>p</a:t>
            </a:r>
            <a:r>
              <a:rPr lang="en-US" sz="800" dirty="0">
                <a:latin typeface="Times New Roman" panose="02020603050405020304" pitchFamily="18" charset="0"/>
                <a:ea typeface="Times New Roman" panose="02020603050405020304" pitchFamily="18" charset="0"/>
              </a:rPr>
              <a:t>&lt;.05;</a:t>
            </a:r>
            <a:r>
              <a:rPr lang="en-US" sz="800" spc="-60"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a:t>
            </a:r>
            <a:r>
              <a:rPr lang="en-US" sz="800" spc="-60" dirty="0">
                <a:latin typeface="Times New Roman" panose="02020603050405020304" pitchFamily="18" charset="0"/>
                <a:ea typeface="Times New Roman" panose="02020603050405020304" pitchFamily="18" charset="0"/>
              </a:rPr>
              <a:t> </a:t>
            </a:r>
            <a:r>
              <a:rPr lang="en-US" sz="800" i="1" dirty="0">
                <a:latin typeface="Times New Roman" panose="02020603050405020304" pitchFamily="18" charset="0"/>
                <a:ea typeface="Times New Roman" panose="02020603050405020304" pitchFamily="18" charset="0"/>
              </a:rPr>
              <a:t>p</a:t>
            </a:r>
            <a:r>
              <a:rPr lang="en-US" sz="800" dirty="0">
                <a:latin typeface="Times New Roman" panose="02020603050405020304" pitchFamily="18" charset="0"/>
                <a:ea typeface="Times New Roman" panose="02020603050405020304" pitchFamily="18" charset="0"/>
              </a:rPr>
              <a:t>&lt;.01;</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bootstrapped</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standard</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errors</a:t>
            </a:r>
            <a:r>
              <a:rPr lang="en-US" sz="800" spc="-6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in</a:t>
            </a:r>
            <a:r>
              <a:rPr lang="en-US" sz="800" spc="-60"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parenthesis</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(rep.</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1,000).</a:t>
            </a:r>
            <a:r>
              <a:rPr lang="en-US" sz="800" spc="-60"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Column</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headings</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correspond</a:t>
            </a:r>
            <a:r>
              <a:rPr lang="en-US" sz="800" spc="-6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to</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the</a:t>
            </a:r>
            <a:r>
              <a:rPr lang="en-US" sz="800" spc="-55"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dependent variable used in the estimation and represents the difference between 2012 and 2000. Initial value indicates that models include initial values of dependent variables. Letter Y indicates that the model includes planning district dummies. Chi-square (12) is the statistic associated with joint significance test of planning district dummies; includes constant</a:t>
            </a:r>
            <a:r>
              <a:rPr lang="en-US" sz="800" spc="-90" dirty="0">
                <a:latin typeface="Times New Roman" panose="02020603050405020304" pitchFamily="18" charset="0"/>
                <a:ea typeface="Times New Roman" panose="02020603050405020304" pitchFamily="18" charset="0"/>
              </a:rPr>
              <a:t> </a:t>
            </a:r>
            <a:r>
              <a:rPr lang="en-US" sz="800" dirty="0">
                <a:latin typeface="Times New Roman" panose="02020603050405020304" pitchFamily="18" charset="0"/>
                <a:ea typeface="Times New Roman" panose="02020603050405020304" pitchFamily="18" charset="0"/>
              </a:rPr>
              <a:t>term</a:t>
            </a:r>
            <a:r>
              <a:rPr lang="en-US" sz="800" dirty="0">
                <a:solidFill>
                  <a:srgbClr val="231F20"/>
                </a:solidFill>
                <a:latin typeface="Minion-DisplayRegularA"/>
              </a:rPr>
              <a:t>.</a:t>
            </a:r>
            <a:endParaRPr lang="en-US" dirty="0"/>
          </a:p>
        </p:txBody>
      </p:sp>
      <p:pic>
        <p:nvPicPr>
          <p:cNvPr id="24" name="Picture 23"/>
          <p:cNvPicPr>
            <a:picLocks noChangeAspect="1"/>
          </p:cNvPicPr>
          <p:nvPr/>
        </p:nvPicPr>
        <p:blipFill>
          <a:blip r:embed="rId4"/>
          <a:stretch>
            <a:fillRect/>
          </a:stretch>
        </p:blipFill>
        <p:spPr>
          <a:xfrm>
            <a:off x="4329787" y="1094004"/>
            <a:ext cx="4820768" cy="2702818"/>
          </a:xfrm>
          <a:prstGeom prst="rect">
            <a:avLst/>
          </a:prstGeom>
        </p:spPr>
      </p:pic>
    </p:spTree>
    <p:extLst>
      <p:ext uri="{BB962C8B-B14F-4D97-AF65-F5344CB8AC3E}">
        <p14:creationId xmlns:p14="http://schemas.microsoft.com/office/powerpoint/2010/main" val="317129343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Burleyson-etal-GridStress-AppliedEnergy-October2017-f</Presentation>
    <Funding xmlns="98b00cf3-a6ce-40de-8923-f140beb786e9">IAR (IM3)</Funding>
  </documentManagement>
</p:properties>
</file>

<file path=customXml/itemProps1.xml><?xml version="1.0" encoding="utf-8"?>
<ds:datastoreItem xmlns:ds="http://schemas.openxmlformats.org/officeDocument/2006/customXml" ds:itemID="{F66CD97F-98D5-4B44-9196-234C9C6ACA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341A39-212C-44A0-A080-1B285DFFEE0B}">
  <ds:schemaRefs>
    <ds:schemaRef ds:uri="http://purl.org/dc/elements/1.1/"/>
    <ds:schemaRef ds:uri="http://www.w3.org/XML/1998/namespace"/>
    <ds:schemaRef ds:uri="http://purl.org/dc/terms/"/>
    <ds:schemaRef ds:uri="98b00cf3-a6ce-40de-8923-f140beb786e9"/>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Grid_Stress_Paper_Highlight_Slide</Template>
  <TotalTime>1051</TotalTime>
  <Words>327</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Minion-DisplayRegularA</vt:lpstr>
      <vt:lpstr>Times New Roman</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Burleyson-etal-GridStress-AppliedEnergy-October2017-f</dc:title>
  <dc:creator>Burleyson, Casey D</dc:creator>
  <cp:lastModifiedBy>Shim, Edward</cp:lastModifiedBy>
  <cp:revision>75</cp:revision>
  <cp:lastPrinted>2017-10-10T15:55:54Z</cp:lastPrinted>
  <dcterms:created xsi:type="dcterms:W3CDTF">2017-09-29T17:31:44Z</dcterms:created>
  <dcterms:modified xsi:type="dcterms:W3CDTF">2019-07-05T19:49:53Z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 (IM3)</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Burleyson-etal-GridStress-AppliedEnergy-October2017-f</vt:lpwstr>
  </property>
  <property fmtid="{D5CDD505-2E9C-101B-9397-08002B2CF9AE}" pid="8" name="SlideDescription">
    <vt:lpwstr/>
  </property>
</Properties>
</file>