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17"/>
  </p:normalViewPr>
  <p:slideViewPr>
    <p:cSldViewPr snapToGrid="0" snapToObjects="1">
      <p:cViewPr varScale="1">
        <p:scale>
          <a:sx n="52" d="100"/>
          <a:sy n="52"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71320" y="6925411"/>
            <a:ext cx="5373147" cy="382668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spcBef>
                <a:spcPts val="1200"/>
              </a:spcBef>
              <a:defRPr sz="2000" b="1">
                <a:latin typeface="Helvetica"/>
                <a:ea typeface="Helvetica"/>
                <a:cs typeface="Helvetica"/>
                <a:sym typeface="Helvetica"/>
              </a:defRPr>
            </a:pPr>
            <a:r>
              <a:rPr dirty="0"/>
              <a:t>Impact</a:t>
            </a:r>
            <a:endParaRPr lang="en-US" dirty="0"/>
          </a:p>
          <a:p>
            <a:pPr algn="l" defTabSz="457200">
              <a:buSzPct val="75000"/>
              <a:defRPr sz="2000">
                <a:latin typeface="Helvetica"/>
                <a:ea typeface="Helvetica"/>
                <a:cs typeface="Helvetica"/>
                <a:sym typeface="Helvetica"/>
              </a:defRPr>
            </a:pPr>
            <a:endParaRPr lang="en-US" sz="1800" dirty="0">
              <a:latin typeface="Calibri" panose="020F0502020204030204" pitchFamily="34" charset="0"/>
              <a:ea typeface="Times New Roman" panose="02020603050405020304" pitchFamily="18" charset="0"/>
              <a:cs typeface="Calibri" panose="020F0502020204030204" pitchFamily="34" charset="0"/>
            </a:endParaRPr>
          </a:p>
          <a:p>
            <a:pPr algn="l" defTabSz="457200">
              <a:buSzPct val="75000"/>
              <a:defRPr sz="2000">
                <a:latin typeface="Helvetica"/>
                <a:ea typeface="Helvetica"/>
                <a:cs typeface="Helvetica"/>
                <a:sym typeface="Helvetica"/>
              </a:defRPr>
            </a:pPr>
            <a:r>
              <a:rPr lang="en-US" sz="1800" dirty="0">
                <a:latin typeface="Calibri" panose="020F0502020204030204" pitchFamily="34" charset="0"/>
              </a:rPr>
              <a:t> A common theme that emerged from most of these studies is that the estimates are more accurate</a:t>
            </a:r>
          </a:p>
          <a:p>
            <a:pPr algn="l" defTabSz="457200">
              <a:buSzPct val="75000"/>
              <a:defRPr sz="2000">
                <a:latin typeface="Helvetica"/>
                <a:ea typeface="Helvetica"/>
                <a:cs typeface="Helvetica"/>
                <a:sym typeface="Helvetica"/>
              </a:defRPr>
            </a:pPr>
            <a:r>
              <a:rPr lang="en-US" sz="1800" dirty="0">
                <a:latin typeface="Calibri" panose="020F0502020204030204" pitchFamily="34" charset="0"/>
              </a:rPr>
              <a:t>if the different methodological approaches are combined in some way. A valuable outcome of the inter-method comparison studies included in this focus issue is the identification of important research areas that require much further attention.</a:t>
            </a:r>
          </a:p>
          <a:p>
            <a:pPr algn="l" defTabSz="457200">
              <a:buSzPct val="75000"/>
              <a:defRPr sz="2000">
                <a:latin typeface="Helvetica"/>
                <a:ea typeface="Helvetica"/>
                <a:cs typeface="Helvetica"/>
                <a:sym typeface="Helvetica"/>
              </a:defRPr>
            </a:pPr>
            <a:endParaRPr sz="1800" dirty="0">
              <a:latin typeface="Calibri" panose="020F0502020204030204" pitchFamily="34" charset="0"/>
            </a:endParaRPr>
          </a:p>
          <a:p>
            <a:pPr marL="234597" indent="-234597" algn="l" defTabSz="457200">
              <a:spcBef>
                <a:spcPts val="1200"/>
              </a:spcBef>
              <a:buSzPct val="75000"/>
              <a:buChar char="•"/>
              <a:defRPr sz="2000">
                <a:latin typeface="Helvetica"/>
                <a:ea typeface="Helvetica"/>
                <a:cs typeface="Helvetica"/>
                <a:sym typeface="Helvetica"/>
              </a:defRPr>
            </a:pPr>
            <a:endParaRPr dirty="0"/>
          </a:p>
          <a:p>
            <a:pPr algn="l" defTabSz="457200">
              <a:spcBef>
                <a:spcPts val="1200"/>
              </a:spcBef>
              <a:defRPr sz="2000">
                <a:latin typeface="Times"/>
                <a:ea typeface="Times"/>
                <a:cs typeface="Times"/>
                <a:sym typeface="Times"/>
              </a:defRPr>
            </a:pPr>
            <a:endParaRPr dirty="0"/>
          </a:p>
        </p:txBody>
      </p:sp>
      <p:sp>
        <p:nvSpPr>
          <p:cNvPr id="121" name="Shape 121"/>
          <p:cNvSpPr/>
          <p:nvPr/>
        </p:nvSpPr>
        <p:spPr>
          <a:xfrm>
            <a:off x="366318" y="187266"/>
            <a:ext cx="11720265" cy="1349087"/>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lvl1pPr algn="l" defTabSz="457200">
              <a:defRPr sz="2700" b="1">
                <a:latin typeface="Helvetica"/>
                <a:ea typeface="Helvetica"/>
                <a:cs typeface="Helvetica"/>
                <a:sym typeface="Helvetica"/>
              </a:defRPr>
            </a:lvl1pPr>
          </a:lstStyle>
          <a:p>
            <a:r>
              <a:rPr lang="en-US" dirty="0"/>
              <a:t>Synthesis and Review: an inter-method comparison of climate change impacts on agriculture</a:t>
            </a:r>
          </a:p>
          <a:p>
            <a:r>
              <a:rPr lang="en-US" dirty="0"/>
              <a:t> </a:t>
            </a:r>
            <a:endParaRPr dirty="0"/>
          </a:p>
        </p:txBody>
      </p:sp>
      <p:sp>
        <p:nvSpPr>
          <p:cNvPr id="122" name="Shape 122"/>
          <p:cNvSpPr/>
          <p:nvPr/>
        </p:nvSpPr>
        <p:spPr>
          <a:xfrm>
            <a:off x="271319" y="1222622"/>
            <a:ext cx="5373148" cy="293413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cs typeface="Calibri" panose="020F0502020204030204" pitchFamily="34" charset="0"/>
              </a:rPr>
              <a:t>Objective</a:t>
            </a:r>
            <a:endParaRPr lang="en-US" dirty="0">
              <a:cs typeface="Calibri" panose="020F0502020204030204" pitchFamily="34" charset="0"/>
            </a:endParaRPr>
          </a:p>
          <a:p>
            <a:pPr defTabSz="457200">
              <a:defRPr sz="2000" b="1">
                <a:latin typeface="Helvetica"/>
                <a:ea typeface="Helvetica"/>
                <a:cs typeface="Helvetica"/>
                <a:sym typeface="Helvetica"/>
              </a:defRPr>
            </a:pPr>
            <a:endParaRPr dirty="0">
              <a:cs typeface="Calibri" panose="020F0502020204030204" pitchFamily="34" charset="0"/>
            </a:endParaRPr>
          </a:p>
          <a:p>
            <a:pPr algn="l"/>
            <a:r>
              <a:rPr lang="en-US" sz="1800" dirty="0">
                <a:latin typeface="Calibri" panose="020F0502020204030204" pitchFamily="34" charset="0"/>
                <a:ea typeface="Times New Roman" panose="02020603050405020304" pitchFamily="18" charset="0"/>
                <a:cs typeface="Calibri" panose="020F0502020204030204" pitchFamily="34" charset="0"/>
              </a:rPr>
              <a:t>Alternative methodological approaches—such as process models, statistical models and integrated assessment models—have been used to estimate climate impacts on agriculture, not always with consistent results</a:t>
            </a:r>
            <a:r>
              <a:rPr lang="en-US" sz="1800" dirty="0">
                <a:latin typeface="Calibri" panose="020F0502020204030204" pitchFamily="34" charset="0"/>
                <a:ea typeface="MS Mincho" panose="02020609040205080304" pitchFamily="49" charset="-128"/>
                <a:cs typeface="Calibri" panose="020F0502020204030204" pitchFamily="34" charset="0"/>
              </a:rPr>
              <a:t>. The purpose of this focus issue is to provide a better understanding of the magnitude and causes of differences in results from alternative methodological approaches</a:t>
            </a:r>
            <a:endParaRPr dirty="0">
              <a:latin typeface="Calibri" panose="020F0502020204030204" pitchFamily="34" charset="0"/>
              <a:cs typeface="Calibri" panose="020F0502020204030204" pitchFamily="34" charset="0"/>
            </a:endParaRPr>
          </a:p>
        </p:txBody>
      </p:sp>
      <p:sp>
        <p:nvSpPr>
          <p:cNvPr id="123" name="Shape 123"/>
          <p:cNvSpPr/>
          <p:nvPr/>
        </p:nvSpPr>
        <p:spPr>
          <a:xfrm>
            <a:off x="336049" y="4268273"/>
            <a:ext cx="5222976" cy="2657138"/>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t>Approach</a:t>
            </a:r>
            <a:endParaRPr lang="en-US" dirty="0"/>
          </a:p>
          <a:p>
            <a:pPr defTabSz="457200">
              <a:defRPr sz="2000" b="1">
                <a:latin typeface="Helvetica"/>
                <a:ea typeface="Helvetica"/>
                <a:cs typeface="Helvetica"/>
                <a:sym typeface="Helvetica"/>
              </a:defRPr>
            </a:pPr>
            <a:endParaRPr lang="en-US" dirty="0"/>
          </a:p>
          <a:p>
            <a:pPr lvl="0" algn="l"/>
            <a:r>
              <a:rPr lang="en-US" sz="1800" dirty="0">
                <a:latin typeface="Calibri" panose="020F0502020204030204" pitchFamily="34" charset="0"/>
                <a:ea typeface="Times New Roman" panose="02020603050405020304" pitchFamily="18" charset="0"/>
                <a:cs typeface="Calibri" panose="020F0502020204030204" pitchFamily="34" charset="0"/>
              </a:rPr>
              <a:t>This letter synthesizes the set of articles in the focus issue that have been tasked with providing a systematic assessment of how results from these different methodological approaches compare and why they are different. From this synthesis, we offer thoughts on research priorities going forward to fill key voids in the literature on this important topic</a:t>
            </a:r>
            <a:endParaRPr lang="en-US" sz="1800" dirty="0">
              <a:latin typeface="Calibri" panose="020F0502020204030204" pitchFamily="34" charset="0"/>
              <a:ea typeface="MS Mincho" panose="02020609040205080304" pitchFamily="49" charset="-128"/>
              <a:cs typeface="Calibri" panose="020F0502020204030204" pitchFamily="34" charset="0"/>
            </a:endParaRPr>
          </a:p>
        </p:txBody>
      </p:sp>
      <p:sp>
        <p:nvSpPr>
          <p:cNvPr id="124" name="Shape 124"/>
          <p:cNvSpPr/>
          <p:nvPr/>
        </p:nvSpPr>
        <p:spPr>
          <a:xfrm>
            <a:off x="6226450" y="8761827"/>
            <a:ext cx="5704851" cy="656590"/>
          </a:xfrm>
          <a:prstGeom prst="rect">
            <a:avLst/>
          </a:prstGeom>
          <a:ln w="25400">
            <a:solidFill>
              <a:srgbClr val="000000"/>
            </a:solidFill>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1800">
                <a:latin typeface="Helvetica"/>
                <a:ea typeface="Helvetica"/>
                <a:cs typeface="Helvetica"/>
                <a:sym typeface="Helvetica"/>
              </a:defRPr>
            </a:lvl1pPr>
          </a:lstStyle>
          <a:p>
            <a:r>
              <a:rPr lang="en-US" sz="1200" dirty="0" err="1">
                <a:latin typeface="Arial" panose="020B0604020202020204" pitchFamily="34" charset="0"/>
                <a:ea typeface="MS Mincho" panose="02020609040205080304" pitchFamily="49" charset="-128"/>
              </a:rPr>
              <a:t>Ciscar</a:t>
            </a:r>
            <a:r>
              <a:rPr lang="en-US" sz="1200" dirty="0">
                <a:latin typeface="Arial" panose="020B0604020202020204" pitchFamily="34" charset="0"/>
                <a:ea typeface="MS Mincho" panose="02020609040205080304" pitchFamily="49" charset="-128"/>
              </a:rPr>
              <a:t>, J.-C., Fisher-Vanden, K., &amp; Lobell, D. B. (2018). Synthesis and Review: an inter-method comparison of climate change impacts on agriculture. Environmental Research Letters, 13(7), 70401. https://doi.org/10.1088/1748-9326/aac7cb</a:t>
            </a:r>
            <a:endParaRPr sz="1200" dirty="0"/>
          </a:p>
        </p:txBody>
      </p:sp>
      <p:sp>
        <p:nvSpPr>
          <p:cNvPr id="4" name="TextBox 3">
            <a:extLst>
              <a:ext uri="{FF2B5EF4-FFF2-40B4-BE49-F238E27FC236}">
                <a16:creationId xmlns:a16="http://schemas.microsoft.com/office/drawing/2014/main" id="{98525D41-4E7C-438A-ACC2-E62014A67789}"/>
              </a:ext>
            </a:extLst>
          </p:cNvPr>
          <p:cNvSpPr txBox="1"/>
          <p:nvPr/>
        </p:nvSpPr>
        <p:spPr>
          <a:xfrm>
            <a:off x="6226449" y="1361121"/>
            <a:ext cx="5704851" cy="72430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1600" b="1" u="sng" dirty="0"/>
              <a:t>Key Findings</a:t>
            </a:r>
            <a:r>
              <a:rPr lang="en-US" sz="1600" dirty="0"/>
              <a:t>:</a:t>
            </a:r>
          </a:p>
          <a:p>
            <a:pPr algn="l"/>
            <a:endParaRPr lang="en-US" sz="1600" dirty="0"/>
          </a:p>
          <a:p>
            <a:pPr marL="342900" indent="-342900" algn="l">
              <a:buAutoNum type="arabicPeriod"/>
            </a:pPr>
            <a:r>
              <a:rPr lang="en-US" sz="1600" dirty="0"/>
              <a:t>Economics of </a:t>
            </a:r>
            <a:r>
              <a:rPr lang="en-US" sz="1600" dirty="0" err="1"/>
              <a:t>adaptation:most</a:t>
            </a:r>
            <a:r>
              <a:rPr lang="en-US" sz="1600" dirty="0"/>
              <a:t> studies lack a strong representation of adaptation responses. Statistical approaches, to some extent, capture adaptation that is reflected in the historical record, but adaptation in response to large changes that are out of sample are not captured.</a:t>
            </a:r>
          </a:p>
          <a:p>
            <a:pPr marL="342900" indent="-342900" algn="l">
              <a:buAutoNum type="arabicPeriod"/>
            </a:pPr>
            <a:endParaRPr lang="en-US" sz="1600" dirty="0"/>
          </a:p>
          <a:p>
            <a:pPr marL="342900" indent="-342900" algn="l">
              <a:buAutoNum type="arabicPeriod"/>
            </a:pPr>
            <a:r>
              <a:rPr lang="en-US" sz="1600" dirty="0"/>
              <a:t>Better understanding and communication of the CO2 fertilization effect: the results in Moore et al (2017a), sensitivity analysis in Ruane et al (2017), and prior work discussed in Lobell and </a:t>
            </a:r>
            <a:r>
              <a:rPr lang="en-US" sz="1600" dirty="0" err="1"/>
              <a:t>Asseng</a:t>
            </a:r>
            <a:r>
              <a:rPr lang="en-US" sz="1600" dirty="0"/>
              <a:t> (2017), underscore the importance of understanding and incorporating the CO2 fertilization effect in these estimates.</a:t>
            </a:r>
          </a:p>
          <a:p>
            <a:pPr marL="342900" indent="-342900" algn="l">
              <a:buAutoNum type="arabicPeriod"/>
            </a:pPr>
            <a:endParaRPr lang="en-US" sz="1600" dirty="0"/>
          </a:p>
          <a:p>
            <a:pPr marL="342900" indent="-342900" algn="l">
              <a:buAutoNum type="arabicPeriod"/>
            </a:pPr>
            <a:r>
              <a:rPr lang="en-US" sz="1600" dirty="0"/>
              <a:t>Expansion of the number of crops: most studies are limited to a narrow set of crops. Even if they represent the bulk of the global calorie intake, they do not cover most of agricultural production in value terms. Economic models usually adopt some heroic assumptions regarding yield changes in these other crops yet without any direct evidence on climate impacts.</a:t>
            </a:r>
          </a:p>
          <a:p>
            <a:pPr marL="342900" indent="-342900" algn="l">
              <a:buAutoNum type="arabicPeriod"/>
            </a:pPr>
            <a:endParaRPr lang="en-US" sz="1600" dirty="0"/>
          </a:p>
          <a:p>
            <a:pPr marL="342900" indent="-342900" algn="l">
              <a:buAutoNum type="arabicPeriod"/>
            </a:pPr>
            <a:r>
              <a:rPr lang="en-US" sz="1600" dirty="0"/>
              <a:t>Pursue hybrid or combination approaches in future studies: a common theme that emerged from most of these studies is that the estimates are more accurate if the different methodological approaches are combined in some way; e.g. Roberts et al (2017), Calvin and Fisher-Vanden (2017), and Ruane et al (2017).</a:t>
            </a:r>
            <a:endParaRPr kumimoji="0" lang="en-US" sz="1600" b="0" i="0" u="none" strike="noStrike" cap="none" spc="0" normalizeH="0" baseline="0" dirty="0">
              <a:ln>
                <a:noFill/>
              </a:ln>
              <a:solidFill>
                <a:srgbClr val="000000"/>
              </a:solidFill>
              <a:effectLst/>
              <a:uFillTx/>
              <a:latin typeface="+mn-lt"/>
              <a:ea typeface="+mn-ea"/>
              <a:cs typeface="+mn-cs"/>
              <a:sym typeface="Helvetica Light"/>
            </a:endParaRPr>
          </a:p>
        </p:txBody>
      </p:sp>
    </p:spTree>
    <p:extLst>
      <p:ext uri="{BB962C8B-B14F-4D97-AF65-F5344CB8AC3E}">
        <p14:creationId xmlns:p14="http://schemas.microsoft.com/office/powerpoint/2010/main" val="2819576068"/>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262</TotalTime>
  <Words>467</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Helvetica</vt:lpstr>
      <vt:lpstr>Helvetica Light</vt:lpstr>
      <vt:lpstr>Helvetica Neue</vt:lpstr>
      <vt:lpstr>Times</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Fisher-Vanden</dc:creator>
  <cp:lastModifiedBy>Shim, Edward</cp:lastModifiedBy>
  <cp:revision>17</cp:revision>
  <dcterms:modified xsi:type="dcterms:W3CDTF">2019-07-04T18:10:13Z</dcterms:modified>
</cp:coreProperties>
</file>