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46"/>
    <p:restoredTop sz="91412"/>
  </p:normalViewPr>
  <p:slideViewPr>
    <p:cSldViewPr snapToGrid="0">
      <p:cViewPr varScale="1">
        <p:scale>
          <a:sx n="79" d="100"/>
          <a:sy n="79" d="100"/>
        </p:scale>
        <p:origin x="96"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D89E53-6143-4A52-8C11-D41803D1DEF6}" type="datetimeFigureOut">
              <a:rPr lang="en-US" smtClean="0"/>
              <a:t>7/9/2019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3497F2-2BE0-47F7-9153-0E875E1DB98E}" type="slidenum">
              <a:rPr lang="en-US" smtClean="0"/>
              <a:t>‹#›</a:t>
            </a:fld>
            <a:endParaRPr lang="en-US"/>
          </a:p>
        </p:txBody>
      </p:sp>
    </p:spTree>
    <p:extLst>
      <p:ext uri="{BB962C8B-B14F-4D97-AF65-F5344CB8AC3E}">
        <p14:creationId xmlns:p14="http://schemas.microsoft.com/office/powerpoint/2010/main" val="4133329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charset="0"/>
                <a:ea typeface="ＭＳ Ｐゴシック" charset="0"/>
                <a:cs typeface="Arial" charset="0"/>
              </a:defRPr>
            </a:lvl1pPr>
            <a:lvl2pPr marL="754063" indent="-288925" eaLnBrk="0" hangingPunct="0">
              <a:defRPr>
                <a:solidFill>
                  <a:schemeClr val="tx1"/>
                </a:solidFill>
                <a:latin typeface="Calibri" charset="0"/>
                <a:ea typeface="Arial" charset="0"/>
                <a:cs typeface="Arial" charset="0"/>
              </a:defRPr>
            </a:lvl2pPr>
            <a:lvl3pPr marL="1160463" indent="-231775" eaLnBrk="0" hangingPunct="0">
              <a:defRPr>
                <a:solidFill>
                  <a:schemeClr val="tx1"/>
                </a:solidFill>
                <a:latin typeface="Calibri" charset="0"/>
                <a:ea typeface="Arial" charset="0"/>
                <a:cs typeface="Arial" charset="0"/>
              </a:defRPr>
            </a:lvl3pPr>
            <a:lvl4pPr marL="1625600" indent="-231775" eaLnBrk="0" hangingPunct="0">
              <a:defRPr>
                <a:solidFill>
                  <a:schemeClr val="tx1"/>
                </a:solidFill>
                <a:latin typeface="Calibri" charset="0"/>
                <a:ea typeface="Arial" charset="0"/>
                <a:cs typeface="Arial" charset="0"/>
              </a:defRPr>
            </a:lvl4pPr>
            <a:lvl5pPr marL="2090738" indent="-231775" eaLnBrk="0" hangingPunct="0">
              <a:defRPr>
                <a:solidFill>
                  <a:schemeClr val="tx1"/>
                </a:solidFill>
                <a:latin typeface="Calibri" charset="0"/>
                <a:ea typeface="Arial" charset="0"/>
                <a:cs typeface="Arial" charset="0"/>
              </a:defRPr>
            </a:lvl5pPr>
            <a:lvl6pPr marL="2547938" indent="-231775" eaLnBrk="0" fontAlgn="base" hangingPunct="0">
              <a:spcBef>
                <a:spcPct val="0"/>
              </a:spcBef>
              <a:spcAft>
                <a:spcPct val="0"/>
              </a:spcAft>
              <a:defRPr>
                <a:solidFill>
                  <a:schemeClr val="tx1"/>
                </a:solidFill>
                <a:latin typeface="Calibri" charset="0"/>
                <a:ea typeface="Arial" charset="0"/>
                <a:cs typeface="Arial" charset="0"/>
              </a:defRPr>
            </a:lvl6pPr>
            <a:lvl7pPr marL="3005138" indent="-231775" eaLnBrk="0" fontAlgn="base" hangingPunct="0">
              <a:spcBef>
                <a:spcPct val="0"/>
              </a:spcBef>
              <a:spcAft>
                <a:spcPct val="0"/>
              </a:spcAft>
              <a:defRPr>
                <a:solidFill>
                  <a:schemeClr val="tx1"/>
                </a:solidFill>
                <a:latin typeface="Calibri" charset="0"/>
                <a:ea typeface="Arial" charset="0"/>
                <a:cs typeface="Arial" charset="0"/>
              </a:defRPr>
            </a:lvl7pPr>
            <a:lvl8pPr marL="3462338" indent="-231775" eaLnBrk="0" fontAlgn="base" hangingPunct="0">
              <a:spcBef>
                <a:spcPct val="0"/>
              </a:spcBef>
              <a:spcAft>
                <a:spcPct val="0"/>
              </a:spcAft>
              <a:defRPr>
                <a:solidFill>
                  <a:schemeClr val="tx1"/>
                </a:solidFill>
                <a:latin typeface="Calibri" charset="0"/>
                <a:ea typeface="Arial" charset="0"/>
                <a:cs typeface="Arial" charset="0"/>
              </a:defRPr>
            </a:lvl8pPr>
            <a:lvl9pPr marL="3919538" indent="-231775" eaLnBrk="0" fontAlgn="base" hangingPunct="0">
              <a:spcBef>
                <a:spcPct val="0"/>
              </a:spcBef>
              <a:spcAft>
                <a:spcPct val="0"/>
              </a:spcAft>
              <a:defRPr>
                <a:solidFill>
                  <a:schemeClr val="tx1"/>
                </a:solidFill>
                <a:latin typeface="Calibri" charset="0"/>
                <a:ea typeface="Arial" charset="0"/>
                <a:cs typeface="Arial" charset="0"/>
              </a:defRPr>
            </a:lvl9pPr>
          </a:lstStyle>
          <a:p>
            <a:pPr eaLnBrk="1" hangingPunct="1"/>
            <a:fld id="{B8996F9E-F5ED-E345-9C74-CB29A87D9F18}" type="slidenum">
              <a:rPr lang="en-US">
                <a:solidFill>
                  <a:srgbClr val="000000"/>
                </a:solidFill>
              </a:rPr>
              <a:pPr eaLnBrk="1" hangingPunct="1"/>
              <a:t>1</a:t>
            </a:fld>
            <a:endParaRPr lang="en-US" dirty="0">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z="1000" dirty="0"/>
          </a:p>
        </p:txBody>
      </p:sp>
    </p:spTree>
    <p:extLst>
      <p:ext uri="{BB962C8B-B14F-4D97-AF65-F5344CB8AC3E}">
        <p14:creationId xmlns:p14="http://schemas.microsoft.com/office/powerpoint/2010/main" val="45265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dirty="0"/>
              <a:t>Click icon to add table</a:t>
            </a:r>
          </a:p>
        </p:txBody>
      </p:sp>
    </p:spTree>
    <p:extLst>
      <p:ext uri="{BB962C8B-B14F-4D97-AF65-F5344CB8AC3E}">
        <p14:creationId xmlns:p14="http://schemas.microsoft.com/office/powerpoint/2010/main" val="28370345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81FC266F-AE75-A84E-B665-DB3E4DD48D13}" type="datetimeFigureOut">
              <a:rPr lang="en-US"/>
              <a:pPr/>
              <a:t>7/9/2019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A3FC05D-CAEA-B44F-886E-CC2AB351CA08}" type="slidenum">
              <a:rPr lang="en-US"/>
              <a:pPr/>
              <a:t>‹#›</a:t>
            </a:fld>
            <a:endParaRPr lang="en-US" dirty="0"/>
          </a:p>
        </p:txBody>
      </p:sp>
    </p:spTree>
    <p:extLst>
      <p:ext uri="{BB962C8B-B14F-4D97-AF65-F5344CB8AC3E}">
        <p14:creationId xmlns:p14="http://schemas.microsoft.com/office/powerpoint/2010/main" val="3617894462"/>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ＭＳ Ｐゴシック" charset="0"/>
          <a:cs typeface="+mj-cs"/>
        </a:defRPr>
      </a:lvl1pPr>
      <a:lvl2pPr algn="ctr" rtl="0" eaLnBrk="1" fontAlgn="base" hangingPunct="1">
        <a:spcBef>
          <a:spcPct val="0"/>
        </a:spcBef>
        <a:spcAft>
          <a:spcPct val="0"/>
        </a:spcAft>
        <a:defRPr sz="4400">
          <a:solidFill>
            <a:schemeClr val="tx1"/>
          </a:solidFill>
          <a:latin typeface="Calibri" pitchFamily="34" charset="0"/>
          <a:ea typeface="ＭＳ Ｐゴシック" charset="0"/>
        </a:defRPr>
      </a:lvl2pPr>
      <a:lvl3pPr algn="ctr" rtl="0" eaLnBrk="1" fontAlgn="base" hangingPunct="1">
        <a:spcBef>
          <a:spcPct val="0"/>
        </a:spcBef>
        <a:spcAft>
          <a:spcPct val="0"/>
        </a:spcAft>
        <a:defRPr sz="4400">
          <a:solidFill>
            <a:schemeClr val="tx1"/>
          </a:solidFill>
          <a:latin typeface="Calibri" pitchFamily="34" charset="0"/>
          <a:ea typeface="ＭＳ Ｐゴシック" charset="0"/>
        </a:defRPr>
      </a:lvl3pPr>
      <a:lvl4pPr algn="ctr" rtl="0" eaLnBrk="1" fontAlgn="base" hangingPunct="1">
        <a:spcBef>
          <a:spcPct val="0"/>
        </a:spcBef>
        <a:spcAft>
          <a:spcPct val="0"/>
        </a:spcAft>
        <a:defRPr sz="4400">
          <a:solidFill>
            <a:schemeClr val="tx1"/>
          </a:solidFill>
          <a:latin typeface="Calibri" pitchFamily="34" charset="0"/>
          <a:ea typeface="ＭＳ Ｐゴシック" charset="0"/>
        </a:defRPr>
      </a:lvl4pPr>
      <a:lvl5pPr algn="ctr" rtl="0" eaLnBrk="1" fontAlgn="base" hangingPunct="1">
        <a:spcBef>
          <a:spcPct val="0"/>
        </a:spcBef>
        <a:spcAft>
          <a:spcPct val="0"/>
        </a:spcAft>
        <a:defRPr sz="4400">
          <a:solidFill>
            <a:schemeClr val="tx1"/>
          </a:solidFill>
          <a:latin typeface="Calibri" pitchFamily="34" charset="0"/>
          <a:ea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9/2018GL07983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212398" y="2315552"/>
            <a:ext cx="3429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pPr>
            <a:endParaRPr lang="en-US" sz="1600" dirty="0">
              <a:solidFill>
                <a:srgbClr val="000000"/>
              </a:solidFill>
            </a:endParaRPr>
          </a:p>
        </p:txBody>
      </p:sp>
      <p:sp>
        <p:nvSpPr>
          <p:cNvPr id="3076" name="Rectangle 5"/>
          <p:cNvSpPr>
            <a:spLocks noChangeArrowheads="1"/>
          </p:cNvSpPr>
          <p:nvPr/>
        </p:nvSpPr>
        <p:spPr bwMode="auto">
          <a:xfrm>
            <a:off x="137147" y="63584"/>
            <a:ext cx="87941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3000" b="1" dirty="0">
                <a:latin typeface="Arial" panose="020B0604020202020204" pitchFamily="34" charset="0"/>
                <a:cs typeface="Arial" panose="020B0604020202020204" pitchFamily="34" charset="0"/>
              </a:rPr>
              <a:t>Predicting Extreme Precipitation in the Western U.S. Using Large-Scale Atmospheric Features</a:t>
            </a:r>
            <a:endParaRPr lang="en-US" sz="3000" dirty="0">
              <a:latin typeface="Arial" panose="020B0604020202020204" pitchFamily="34" charset="0"/>
              <a:cs typeface="Arial" panose="020B0604020202020204" pitchFamily="34" charset="0"/>
            </a:endParaRPr>
          </a:p>
        </p:txBody>
      </p:sp>
      <p:sp>
        <p:nvSpPr>
          <p:cNvPr id="3077" name="Text Box 6"/>
          <p:cNvSpPr txBox="1">
            <a:spLocks noChangeArrowheads="1"/>
          </p:cNvSpPr>
          <p:nvPr/>
        </p:nvSpPr>
        <p:spPr bwMode="auto">
          <a:xfrm>
            <a:off x="3824903" y="5628237"/>
            <a:ext cx="4845464"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1000" dirty="0"/>
              <a:t>Chen X, LR Leung, Y Gao, Y Liu, M Wigmosta, and M Richmond. 2018. “Predictability of Extreme Precipitation in Western U.S. Watersheds Based on Atmospheric River Occurrence, Intensity, and Duration.” </a:t>
            </a:r>
            <a:r>
              <a:rPr lang="en-US" sz="1000" i="1" dirty="0"/>
              <a:t>Geophysical Research Letters</a:t>
            </a:r>
            <a:r>
              <a:rPr lang="en-US" sz="1000" dirty="0"/>
              <a:t> 45(21):11,693−11,701. </a:t>
            </a:r>
            <a:r>
              <a:rPr lang="en-US" sz="1000" dirty="0">
                <a:hlinkClick r:id="rId3"/>
              </a:rPr>
              <a:t>https://doi.org/10.1029/2018GL079831</a:t>
            </a:r>
            <a:endParaRPr lang="en-US" sz="1000" dirty="0"/>
          </a:p>
        </p:txBody>
      </p:sp>
      <p:sp>
        <p:nvSpPr>
          <p:cNvPr id="9" name="Rectangle 4"/>
          <p:cNvSpPr>
            <a:spLocks noChangeArrowheads="1"/>
          </p:cNvSpPr>
          <p:nvPr/>
        </p:nvSpPr>
        <p:spPr bwMode="auto">
          <a:xfrm>
            <a:off x="137147" y="1175657"/>
            <a:ext cx="3316110" cy="5682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solidFill>
                  <a:prstClr val="black"/>
                </a:solidFill>
                <a:latin typeface="Calibri" pitchFamily="34" charset="0"/>
                <a:ea typeface="+mn-ea"/>
                <a:cs typeface="Arial" pitchFamily="34" charset="0"/>
              </a:rPr>
              <a:t>Objective</a:t>
            </a:r>
          </a:p>
          <a:p>
            <a:pPr marL="285750" indent="-285750" fontAlgn="base">
              <a:spcBef>
                <a:spcPct val="15000"/>
              </a:spcBef>
              <a:spcAft>
                <a:spcPct val="0"/>
              </a:spcAft>
              <a:buFont typeface="Arial" pitchFamily="34" charset="0"/>
              <a:buChar char="●"/>
              <a:tabLst>
                <a:tab pos="338138" algn="l"/>
              </a:tabLst>
              <a:defRPr/>
            </a:pPr>
            <a:r>
              <a:rPr lang="en-US" sz="1400" dirty="0">
                <a:latin typeface="Calibri" panose="020F0502020204030204" pitchFamily="34" charset="0"/>
                <a:cs typeface="Arial" panose="020B0604020202020204" pitchFamily="34" charset="0"/>
              </a:rPr>
              <a:t>Quantify the relationship between atmospheric rivers (ARs) and extreme precipitation in the western United States</a:t>
            </a:r>
            <a:endParaRPr lang="en-US" sz="1400" b="1" dirty="0">
              <a:solidFill>
                <a:prstClr val="black"/>
              </a:solidFill>
              <a:latin typeface="Calibri" pitchFamily="34" charset="0"/>
              <a:cs typeface="Arial" pitchFamily="34" charset="0"/>
            </a:endParaRPr>
          </a:p>
          <a:p>
            <a:pPr algn="ctr">
              <a:spcBef>
                <a:spcPct val="15000"/>
              </a:spcBef>
              <a:defRPr/>
            </a:pPr>
            <a:r>
              <a:rPr lang="en-US" sz="1600" b="1" dirty="0">
                <a:solidFill>
                  <a:prstClr val="black"/>
                </a:solidFill>
                <a:latin typeface="Calibri" pitchFamily="34" charset="0"/>
                <a:cs typeface="Arial" pitchFamily="34" charset="0"/>
              </a:rPr>
              <a:t>Approach</a:t>
            </a:r>
          </a:p>
          <a:p>
            <a:pPr marL="285750" indent="-285750" fontAlgn="base">
              <a:spcBef>
                <a:spcPct val="15000"/>
              </a:spcBef>
              <a:spcAft>
                <a:spcPct val="0"/>
              </a:spcAft>
              <a:buFont typeface="Arial" pitchFamily="34" charset="0"/>
              <a:buChar char="●"/>
              <a:tabLst>
                <a:tab pos="338138" algn="l"/>
              </a:tabLst>
              <a:defRPr/>
            </a:pPr>
            <a:r>
              <a:rPr lang="en-US" sz="1400" dirty="0">
                <a:latin typeface="Calibri" panose="020F0502020204030204" pitchFamily="34" charset="0"/>
                <a:cs typeface="Arial" panose="020B0604020202020204" pitchFamily="34" charset="0"/>
              </a:rPr>
              <a:t>Perform and analyze high-resolution regional climate simulation of precipitation</a:t>
            </a:r>
          </a:p>
          <a:p>
            <a:pPr marL="285750" indent="-285750" fontAlgn="base">
              <a:spcBef>
                <a:spcPct val="15000"/>
              </a:spcBef>
              <a:spcAft>
                <a:spcPct val="0"/>
              </a:spcAft>
              <a:buFont typeface="Arial" pitchFamily="34" charset="0"/>
              <a:buChar char="●"/>
              <a:tabLst>
                <a:tab pos="338138" algn="l"/>
              </a:tabLst>
              <a:defRPr/>
            </a:pPr>
            <a:r>
              <a:rPr lang="en-US" sz="1400" dirty="0">
                <a:latin typeface="Calibri" panose="020F0502020204030204" pitchFamily="34" charset="0"/>
                <a:cs typeface="Arial" panose="020B0604020202020204" pitchFamily="34" charset="0"/>
              </a:rPr>
              <a:t>Develop machine learning-based classification of ARs, and relate to extreme precipitation </a:t>
            </a:r>
            <a:endParaRPr lang="en-US" sz="1400" b="1" dirty="0">
              <a:solidFill>
                <a:prstClr val="black"/>
              </a:solidFill>
              <a:latin typeface="Calibri" pitchFamily="34" charset="0"/>
              <a:cs typeface="Arial" pitchFamily="34" charset="0"/>
            </a:endParaRPr>
          </a:p>
          <a:p>
            <a:pPr marL="231775" indent="-231775" algn="ctr">
              <a:spcBef>
                <a:spcPct val="15000"/>
              </a:spcBef>
              <a:defRPr/>
            </a:pPr>
            <a:r>
              <a:rPr lang="en-US" sz="1600" b="1" dirty="0">
                <a:solidFill>
                  <a:prstClr val="black"/>
                </a:solidFill>
                <a:latin typeface="Calibri" pitchFamily="34" charset="0"/>
                <a:cs typeface="Arial" pitchFamily="34" charset="0"/>
              </a:rPr>
              <a:t>Impact</a:t>
            </a:r>
            <a:endParaRPr lang="en-US" sz="1600" dirty="0">
              <a:solidFill>
                <a:prstClr val="black"/>
              </a:solidFill>
              <a:latin typeface="Calibri" pitchFamily="34" charset="0"/>
              <a:cs typeface="Arial" pitchFamily="34" charset="0"/>
            </a:endParaRPr>
          </a:p>
          <a:p>
            <a:pPr marL="285750" indent="-285750" fontAlgn="base">
              <a:spcBef>
                <a:spcPct val="15000"/>
              </a:spcBef>
              <a:spcAft>
                <a:spcPct val="0"/>
              </a:spcAft>
              <a:buFont typeface="Arial" pitchFamily="34" charset="0"/>
              <a:buChar char="●"/>
              <a:tabLst>
                <a:tab pos="338138" algn="l"/>
              </a:tabLst>
              <a:defRPr/>
            </a:pPr>
            <a:r>
              <a:rPr lang="en-US" sz="1400" dirty="0">
                <a:latin typeface="Calibri" panose="020F0502020204030204" pitchFamily="34" charset="0"/>
                <a:cs typeface="Arial" panose="020B0604020202020204" pitchFamily="34" charset="0"/>
              </a:rPr>
              <a:t>Revealed use of AR occurrence and magnitude in predicting extreme precipitation in the western United States, with best performance over Pacific Northwest and California </a:t>
            </a:r>
          </a:p>
          <a:p>
            <a:pPr marL="285750" indent="-285750" fontAlgn="base">
              <a:spcBef>
                <a:spcPct val="15000"/>
              </a:spcBef>
              <a:spcAft>
                <a:spcPct val="0"/>
              </a:spcAft>
              <a:buFont typeface="Arial" pitchFamily="34" charset="0"/>
              <a:buChar char="●"/>
              <a:tabLst>
                <a:tab pos="338138" algn="l"/>
              </a:tabLst>
              <a:defRPr/>
            </a:pPr>
            <a:r>
              <a:rPr lang="en-US" sz="1400" dirty="0">
                <a:latin typeface="Calibri" panose="020F0502020204030204" pitchFamily="34" charset="0"/>
                <a:cs typeface="Arial" panose="020B0604020202020204" pitchFamily="34" charset="0"/>
              </a:rPr>
              <a:t>Identified a subset of ARs more closely related to extreme precipitation</a:t>
            </a:r>
          </a:p>
          <a:p>
            <a:pPr marL="285750" indent="-285750" fontAlgn="base">
              <a:spcBef>
                <a:spcPct val="15000"/>
              </a:spcBef>
              <a:spcAft>
                <a:spcPct val="0"/>
              </a:spcAft>
              <a:buFont typeface="Arial" pitchFamily="34" charset="0"/>
              <a:buChar char="●"/>
              <a:tabLst>
                <a:tab pos="338138" algn="l"/>
              </a:tabLst>
              <a:defRPr/>
            </a:pPr>
            <a:r>
              <a:rPr lang="en-US" sz="1400" dirty="0">
                <a:latin typeface="Calibri" panose="020F0502020204030204" pitchFamily="34" charset="0"/>
                <a:cs typeface="Arial" panose="020B0604020202020204" pitchFamily="34" charset="0"/>
              </a:rPr>
              <a:t>By relating extreme precipitation to large-scale ARs, this study provides advanced insights on forecasting of hydrologic extremes</a:t>
            </a:r>
          </a:p>
        </p:txBody>
      </p:sp>
      <p:sp>
        <p:nvSpPr>
          <p:cNvPr id="3340" name="TextBox 3339"/>
          <p:cNvSpPr txBox="1"/>
          <p:nvPr/>
        </p:nvSpPr>
        <p:spPr>
          <a:xfrm>
            <a:off x="3641397" y="4237417"/>
            <a:ext cx="5333986" cy="1200329"/>
          </a:xfrm>
          <a:prstGeom prst="rect">
            <a:avLst/>
          </a:prstGeom>
          <a:noFill/>
        </p:spPr>
        <p:txBody>
          <a:bodyPr wrap="square" rtlCol="0">
            <a:spAutoFit/>
          </a:bodyPr>
          <a:lstStyle/>
          <a:p>
            <a:r>
              <a:rPr lang="en-US" sz="1200" b="1" dirty="0">
                <a:solidFill>
                  <a:srgbClr val="0000FF"/>
                </a:solidFill>
                <a:latin typeface="Arial" charset="0"/>
              </a:rPr>
              <a:t>This study revealed the correlation coefficient between the monthly AR activities and the monthly total extreme precipitation amount across small watersheds in the western United States. The two maps show how the correlation varies with different AR detection methods. Overall, ARs have a significant effect on extreme precipitation along the West Coast (i.e., Pacific Northwest and California). </a:t>
            </a:r>
          </a:p>
        </p:txBody>
      </p:sp>
      <p:sp>
        <p:nvSpPr>
          <p:cNvPr id="3" name="Rectangle 2"/>
          <p:cNvSpPr/>
          <p:nvPr/>
        </p:nvSpPr>
        <p:spPr>
          <a:xfrm>
            <a:off x="3641398" y="1876483"/>
            <a:ext cx="90132" cy="894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3641397" y="3008782"/>
            <a:ext cx="130401" cy="920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522" y="1454534"/>
            <a:ext cx="5484523" cy="2689818"/>
          </a:xfrm>
          <a:prstGeom prst="rect">
            <a:avLst/>
          </a:prstGeom>
        </p:spPr>
      </p:pic>
    </p:spTree>
    <p:extLst>
      <p:ext uri="{BB962C8B-B14F-4D97-AF65-F5344CB8AC3E}">
        <p14:creationId xmlns:p14="http://schemas.microsoft.com/office/powerpoint/2010/main" val="1504598685"/>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Chen-etal-ARsExtP-GRL-January2019-f</Presentation>
    <Funding xmlns="98b00cf3-a6ce-40de-8923-f140beb786e9">RGCM/MSD</Funding>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a8aaa84c71a4e914df735642033ef70b">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2794fb4f500ec30b95632cae512c31f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619C47-C53F-47FC-8AED-809C52F2A357}">
  <ds:schemaRefs>
    <ds:schemaRef ds:uri="http://www.w3.org/XML/1998/namespace"/>
    <ds:schemaRef ds:uri="http://purl.org/dc/elements/1.1/"/>
    <ds:schemaRef ds:uri="98b00cf3-a6ce-40de-8923-f140beb786e9"/>
    <ds:schemaRef ds:uri="http://schemas.microsoft.com/office/infopath/2007/PartnerControls"/>
    <ds:schemaRef ds:uri="http://schemas.microsoft.com/office/2006/documentManagement/types"/>
    <ds:schemaRef ds:uri="http://schemas.microsoft.com/sharepoint/v3"/>
    <ds:schemaRef ds:uri="http://purl.org/dc/terms/"/>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91822322-34E6-4C14-9498-A976805AD3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DOE-Sample-Slide-Highlights-Template.pot</Template>
  <TotalTime>3405</TotalTime>
  <Words>235</Words>
  <Application>Microsoft Office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Chen-etal-ARsExtP-GRL-January2019-f</dc:title>
  <dc:creator>JOvink</dc:creator>
  <dc:description/>
  <cp:lastModifiedBy>Shim, Edward</cp:lastModifiedBy>
  <cp:revision>196</cp:revision>
  <cp:lastPrinted>2017-02-14T23:42:19Z</cp:lastPrinted>
  <dcterms:created xsi:type="dcterms:W3CDTF">2013-02-22T17:42:48Z</dcterms:created>
  <dcterms:modified xsi:type="dcterms:W3CDTF">2019-07-10T05:55:02Z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RGCM</vt:lpwstr>
  </property>
  <property fmtid="{D5CDD505-2E9C-101B-9397-08002B2CF9AE}" pid="5" name="ContentTypeId">
    <vt:lpwstr>0x010100A22E315B1F3C42B49A0E90D2F9AB5AB100A3ADA40348D53C4EA114B46FA9468BEB</vt:lpwstr>
  </property>
  <property fmtid="{D5CDD505-2E9C-101B-9397-08002B2CF9AE}" pid="6" name="ContentType">
    <vt:lpwstr>Slide</vt:lpwstr>
  </property>
  <property fmtid="{D5CDD505-2E9C-101B-9397-08002B2CF9AE}" pid="7" name="Presentation">
    <vt:lpwstr>Chen-etal-ARsExtP-GRL-January2019-f</vt:lpwstr>
  </property>
  <property fmtid="{D5CDD505-2E9C-101B-9397-08002B2CF9AE}" pid="8" name="SlideDescription">
    <vt:lpwstr/>
  </property>
</Properties>
</file>