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3" r:id="rId1"/>
    <p:sldMasterId id="2147483688" r:id="rId2"/>
  </p:sldMasterIdLst>
  <p:notesMasterIdLst>
    <p:notesMasterId r:id="rId4"/>
  </p:notesMasterIdLst>
  <p:handoutMasterIdLst>
    <p:handoutMasterId r:id="rId5"/>
  </p:handoutMasterIdLst>
  <p:sldIdLst>
    <p:sldId id="262" r:id="rId3"/>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1"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lliam D Collins" initials="WDC" lastIdx="1" clrIdx="0"/>
  <p:cmAuthor id="2" name="William D Collins" initials="WDC [2]" lastIdx="1" clrIdx="1"/>
  <p:cmAuthor id="3" name="William D Collins" initials="WDC [3]" lastIdx="1" clrIdx="2"/>
  <p:cmAuthor id="4" name="William D Collins" initials="WDC [4]" lastIdx="1" clrIdx="3"/>
  <p:cmAuthor id="5" name="William D Collins" initials="WDC [5]" lastIdx="1" clrIdx="4"/>
  <p:cmAuthor id="6" name="William D Collins" initials="WDC [6]" lastIdx="1"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E86E25"/>
    <a:srgbClr val="1C75BC"/>
    <a:srgbClr val="88AC2E"/>
    <a:srgbClr val="106636"/>
    <a:srgbClr val="276258"/>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5854" autoAdjust="0"/>
    <p:restoredTop sz="94574" autoAdjust="0"/>
  </p:normalViewPr>
  <p:slideViewPr>
    <p:cSldViewPr snapToGrid="0" snapToObjects="1">
      <p:cViewPr varScale="1">
        <p:scale>
          <a:sx n="154" d="100"/>
          <a:sy n="154" d="100"/>
        </p:scale>
        <p:origin x="1240" y="184"/>
      </p:cViewPr>
      <p:guideLst>
        <p:guide orient="horz" pos="1620"/>
        <p:guide pos="2881"/>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81" d="100"/>
          <a:sy n="81" d="100"/>
        </p:scale>
        <p:origin x="-3520"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E3BC703-3CBD-6E4D-BA71-3FD9FD935D5C}" type="datetimeFigureOut">
              <a:rPr lang="en-US" smtClean="0"/>
              <a:t>5/5/21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910744-5CF2-5543-BF83-A5596142CFE2}" type="slidenum">
              <a:rPr lang="en-US" smtClean="0"/>
              <a:t>‹#›</a:t>
            </a:fld>
            <a:endParaRPr lang="en-US"/>
          </a:p>
        </p:txBody>
      </p:sp>
    </p:spTree>
    <p:extLst>
      <p:ext uri="{BB962C8B-B14F-4D97-AF65-F5344CB8AC3E}">
        <p14:creationId xmlns:p14="http://schemas.microsoft.com/office/powerpoint/2010/main" val="36976717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98C03B-BDB1-094E-85E4-DB3D905A6DF3}" type="datetimeFigureOut">
              <a:rPr lang="en-US" smtClean="0"/>
              <a:t>5/5/21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1C719-3C4F-EB4F-89FE-A3D057C59AC3}" type="slidenum">
              <a:rPr lang="en-US" smtClean="0"/>
              <a:t>‹#›</a:t>
            </a:fld>
            <a:endParaRPr lang="en-US"/>
          </a:p>
        </p:txBody>
      </p:sp>
    </p:spTree>
    <p:extLst>
      <p:ext uri="{BB962C8B-B14F-4D97-AF65-F5344CB8AC3E}">
        <p14:creationId xmlns:p14="http://schemas.microsoft.com/office/powerpoint/2010/main" val="31943658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2.xml"/><Relationship Id="rId5" Type="http://schemas.openxmlformats.org/officeDocument/2006/relationships/image" Target="../media/image2.png"/><Relationship Id="rId4"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7.png"/><Relationship Id="rId2" Type="http://schemas.openxmlformats.org/officeDocument/2006/relationships/image" Target="../media/image3.jp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1.png"/><Relationship Id="rId4" Type="http://schemas.openxmlformats.org/officeDocument/2006/relationships/image" Target="../media/image5.jpe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ther (EESA)">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0" y="0"/>
            <a:ext cx="9144000" cy="531495"/>
          </a:xfrm>
          <a:prstGeom prst="rect">
            <a:avLst/>
          </a:prstGeom>
          <a:solidFill>
            <a:srgbClr val="1C75BC"/>
          </a:solid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sp>
        <p:nvSpPr>
          <p:cNvPr id="40" name="Content Placeholder 10"/>
          <p:cNvSpPr>
            <a:spLocks noGrp="1"/>
          </p:cNvSpPr>
          <p:nvPr>
            <p:ph sz="quarter" idx="31" hasCustomPrompt="1"/>
          </p:nvPr>
        </p:nvSpPr>
        <p:spPr>
          <a:xfrm>
            <a:off x="13996" y="587217"/>
            <a:ext cx="3350984" cy="3578253"/>
          </a:xfrm>
          <a:prstGeom prst="rect">
            <a:avLst/>
          </a:prstGeom>
        </p:spPr>
        <p:txBody>
          <a:bodyPr/>
          <a:lstStyle>
            <a:lvl1pPr>
              <a:defRPr sz="1350" b="0" baseline="0">
                <a:solidFill>
                  <a:schemeClr val="accent4"/>
                </a:solidFill>
              </a:defRPr>
            </a:lvl1pPr>
            <a:lvl2pPr>
              <a:defRPr sz="1050"/>
            </a:lvl2pPr>
          </a:lstStyle>
          <a:p>
            <a:pPr lvl="0"/>
            <a:r>
              <a:rPr lang="en-US" dirty="0"/>
              <a:t>Image and caption                      - Visually compelling figure(s) to explain the research               - Include legends and descriptive caption</a:t>
            </a:r>
          </a:p>
        </p:txBody>
      </p:sp>
      <p:sp>
        <p:nvSpPr>
          <p:cNvPr id="41" name="Text Placeholder 30"/>
          <p:cNvSpPr>
            <a:spLocks noGrp="1"/>
          </p:cNvSpPr>
          <p:nvPr>
            <p:ph type="body" sz="quarter" idx="26" hasCustomPrompt="1"/>
          </p:nvPr>
        </p:nvSpPr>
        <p:spPr>
          <a:xfrm>
            <a:off x="12700" y="4165470"/>
            <a:ext cx="3352280" cy="516220"/>
          </a:xfrm>
          <a:prstGeom prst="rect">
            <a:avLst/>
          </a:prstGeom>
        </p:spPr>
        <p:txBody>
          <a:bodyPr>
            <a:noAutofit/>
          </a:bodyPr>
          <a:lstStyle>
            <a:lvl1pPr algn="just">
              <a:lnSpc>
                <a:spcPts val="750"/>
              </a:lnSpc>
              <a:spcBef>
                <a:spcPts val="0"/>
              </a:spcBef>
              <a:defRPr sz="75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3387841" y="809286"/>
            <a:ext cx="5786275" cy="910657"/>
          </a:xfrm>
          <a:prstGeom prst="rect">
            <a:avLst/>
          </a:prstGeom>
        </p:spPr>
        <p:txBody>
          <a:bodyPr/>
          <a:lstStyle>
            <a:lvl1pPr marL="171450">
              <a:defRPr sz="1200" b="0">
                <a:solidFill>
                  <a:srgbClr val="1C75BC"/>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3387841" y="1980861"/>
            <a:ext cx="5786275" cy="909297"/>
          </a:xfrm>
          <a:prstGeom prst="rect">
            <a:avLst/>
          </a:prstGeom>
        </p:spPr>
        <p:txBody>
          <a:bodyPr/>
          <a:lstStyle>
            <a:lvl1pPr marL="171450">
              <a:defRPr sz="1200" b="0">
                <a:solidFill>
                  <a:srgbClr val="1C75BC"/>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3387841" y="3160769"/>
            <a:ext cx="5786275" cy="1525531"/>
          </a:xfrm>
          <a:prstGeom prst="rect">
            <a:avLst/>
          </a:prstGeom>
        </p:spPr>
        <p:txBody>
          <a:bodyPr>
            <a:normAutofit/>
          </a:bodyPr>
          <a:lstStyle>
            <a:lvl1pPr marL="214313" indent="-214313">
              <a:buFont typeface="Arial" panose="020B0604020202020204" pitchFamily="34" charset="0"/>
              <a:buChar char="‒"/>
              <a:defRPr sz="1050" b="0">
                <a:solidFill>
                  <a:srgbClr val="1C75BC"/>
                </a:solidFill>
              </a:defRPr>
            </a:lvl1pPr>
          </a:lstStyle>
          <a:p>
            <a:pPr lvl="0"/>
            <a:r>
              <a:rPr lang="en-US" dirty="0"/>
              <a:t>Address the research approach in 2-4 bullet points</a:t>
            </a:r>
          </a:p>
        </p:txBody>
      </p:sp>
      <p:pic>
        <p:nvPicPr>
          <p:cNvPr id="50" name="Picture 49" descr="Berkeley_Lab_Logo_Small.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77200" y="4686300"/>
            <a:ext cx="762000" cy="444985"/>
          </a:xfrm>
          <a:prstGeom prst="rect">
            <a:avLst/>
          </a:prstGeom>
        </p:spPr>
      </p:pic>
      <p:sp>
        <p:nvSpPr>
          <p:cNvPr id="52" name="Picture Placeholder 51"/>
          <p:cNvSpPr>
            <a:spLocks noGrp="1"/>
          </p:cNvSpPr>
          <p:nvPr>
            <p:ph type="pic" sz="quarter" idx="36" hasCustomPrompt="1"/>
          </p:nvPr>
        </p:nvSpPr>
        <p:spPr>
          <a:xfrm>
            <a:off x="3387725" y="4742260"/>
            <a:ext cx="3187700" cy="329803"/>
          </a:xfrm>
          <a:prstGeom prst="rect">
            <a:avLst/>
          </a:prstGeom>
        </p:spPr>
        <p:txBody>
          <a:bodyPr/>
          <a:lstStyle>
            <a:lvl1pPr>
              <a:defRPr sz="825">
                <a:solidFill>
                  <a:schemeClr val="accent4"/>
                </a:solidFill>
              </a:defRPr>
            </a:lvl1pPr>
          </a:lstStyle>
          <a:p>
            <a:pPr lvl="0"/>
            <a:r>
              <a:rPr lang="en-US" dirty="0"/>
              <a:t>Optional - additional logos here (project logo, collaborators, etc.)</a:t>
            </a:r>
          </a:p>
        </p:txBody>
      </p:sp>
      <p:sp>
        <p:nvSpPr>
          <p:cNvPr id="15" name="Picture Placeholder 51"/>
          <p:cNvSpPr>
            <a:spLocks noGrp="1"/>
          </p:cNvSpPr>
          <p:nvPr>
            <p:ph type="pic" sz="quarter" idx="37" hasCustomPrompt="1"/>
          </p:nvPr>
        </p:nvSpPr>
        <p:spPr>
          <a:xfrm>
            <a:off x="347346" y="4747975"/>
            <a:ext cx="2883535" cy="329803"/>
          </a:xfrm>
          <a:prstGeom prst="rect">
            <a:avLst/>
          </a:prstGeom>
        </p:spPr>
        <p:txBody>
          <a:bodyPr/>
          <a:lstStyle>
            <a:lvl1pPr>
              <a:defRPr sz="825" baseline="0">
                <a:solidFill>
                  <a:schemeClr val="accent4"/>
                </a:solidFill>
              </a:defRPr>
            </a:lvl1pPr>
          </a:lstStyle>
          <a:p>
            <a:pPr lvl="0"/>
            <a:r>
              <a:rPr lang="en-US" dirty="0"/>
              <a:t>Sponsor logo here</a:t>
            </a:r>
          </a:p>
        </p:txBody>
      </p:sp>
      <p:cxnSp>
        <p:nvCxnSpPr>
          <p:cNvPr id="3" name="Straight Connector 2"/>
          <p:cNvCxnSpPr/>
          <p:nvPr userDrawn="1"/>
        </p:nvCxnSpPr>
        <p:spPr>
          <a:xfrm>
            <a:off x="0" y="550885"/>
            <a:ext cx="9144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a:off x="0" y="4681690"/>
            <a:ext cx="9144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pic>
        <p:nvPicPr>
          <p:cNvPr id="14" name="Picture 20" descr="CRD_logo_new2.png"/>
          <p:cNvPicPr>
            <a:picLocks noChangeAspect="1"/>
          </p:cNvPicPr>
          <p:nvPr userDrawn="1"/>
        </p:nvPicPr>
        <p:blipFill>
          <a:blip r:embed="rId3"/>
          <a:srcRect/>
          <a:stretch>
            <a:fillRect/>
          </a:stretch>
        </p:blipFill>
        <p:spPr bwMode="auto">
          <a:xfrm>
            <a:off x="6955182" y="4686301"/>
            <a:ext cx="988971" cy="461810"/>
          </a:xfrm>
          <a:prstGeom prst="rect">
            <a:avLst/>
          </a:prstGeom>
          <a:noFill/>
          <a:ln w="9525">
            <a:noFill/>
            <a:miter lim="800000"/>
            <a:headEnd/>
            <a:tailEnd/>
          </a:ln>
        </p:spPr>
      </p:pic>
    </p:spTree>
    <p:extLst>
      <p:ext uri="{BB962C8B-B14F-4D97-AF65-F5344CB8AC3E}">
        <p14:creationId xmlns:p14="http://schemas.microsoft.com/office/powerpoint/2010/main" val="3335786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ther (EESA 2)">
    <p:spTree>
      <p:nvGrpSpPr>
        <p:cNvPr id="1" name=""/>
        <p:cNvGrpSpPr/>
        <p:nvPr/>
      </p:nvGrpSpPr>
      <p:grpSpPr>
        <a:xfrm>
          <a:off x="0" y="0"/>
          <a:ext cx="0" cy="0"/>
          <a:chOff x="0" y="0"/>
          <a:chExt cx="0" cy="0"/>
        </a:xfrm>
      </p:grpSpPr>
      <p:sp>
        <p:nvSpPr>
          <p:cNvPr id="3" name="Wave 2"/>
          <p:cNvSpPr/>
          <p:nvPr userDrawn="1"/>
        </p:nvSpPr>
        <p:spPr>
          <a:xfrm>
            <a:off x="1" y="247650"/>
            <a:ext cx="9140825" cy="178594"/>
          </a:xfrm>
          <a:prstGeom prst="wave">
            <a:avLst/>
          </a:prstGeom>
          <a:solidFill>
            <a:schemeClr val="accent6">
              <a:lumMod val="75000"/>
            </a:schemeClr>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077666">
              <a:defRPr/>
            </a:pPr>
            <a:endParaRPr lang="en-US" sz="1350">
              <a:solidFill>
                <a:prstClr val="white"/>
              </a:solidFill>
            </a:endParaRPr>
          </a:p>
        </p:txBody>
      </p:sp>
      <p:sp>
        <p:nvSpPr>
          <p:cNvPr id="4" name="Wave 3"/>
          <p:cNvSpPr/>
          <p:nvPr userDrawn="1"/>
        </p:nvSpPr>
        <p:spPr>
          <a:xfrm>
            <a:off x="3176" y="233363"/>
            <a:ext cx="9140825" cy="164306"/>
          </a:xfrm>
          <a:prstGeom prst="wave">
            <a:avLst/>
          </a:prstGeom>
          <a:gradFill>
            <a:gsLst>
              <a:gs pos="0">
                <a:srgbClr val="FFCC66"/>
              </a:gs>
              <a:gs pos="100000">
                <a:srgbClr val="FFF495"/>
              </a:gs>
            </a:gsLst>
            <a:lin ang="600000" scaled="0"/>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077666">
              <a:defRPr/>
            </a:pPr>
            <a:endParaRPr lang="en-US" sz="1350">
              <a:solidFill>
                <a:prstClr val="white"/>
              </a:solidFill>
            </a:endParaRPr>
          </a:p>
        </p:txBody>
      </p:sp>
      <p:sp>
        <p:nvSpPr>
          <p:cNvPr id="5" name="Wave 4"/>
          <p:cNvSpPr/>
          <p:nvPr userDrawn="1"/>
        </p:nvSpPr>
        <p:spPr>
          <a:xfrm>
            <a:off x="1" y="197644"/>
            <a:ext cx="9140825" cy="175022"/>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077666">
              <a:defRPr/>
            </a:pPr>
            <a:endParaRPr lang="en-US" sz="1350">
              <a:solidFill>
                <a:prstClr val="white"/>
              </a:solidFill>
            </a:endParaRPr>
          </a:p>
        </p:txBody>
      </p:sp>
      <p:sp>
        <p:nvSpPr>
          <p:cNvPr id="6" name="Wave 5"/>
          <p:cNvSpPr/>
          <p:nvPr userDrawn="1"/>
        </p:nvSpPr>
        <p:spPr>
          <a:xfrm>
            <a:off x="0" y="48816"/>
            <a:ext cx="9144000" cy="271463"/>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077666">
              <a:defRPr/>
            </a:pPr>
            <a:endParaRPr lang="en-US" sz="1350">
              <a:solidFill>
                <a:prstClr val="white"/>
              </a:solidFill>
            </a:endParaRPr>
          </a:p>
        </p:txBody>
      </p:sp>
      <p:sp>
        <p:nvSpPr>
          <p:cNvPr id="7" name="Rectangle 6"/>
          <p:cNvSpPr/>
          <p:nvPr userDrawn="1"/>
        </p:nvSpPr>
        <p:spPr>
          <a:xfrm>
            <a:off x="0" y="0"/>
            <a:ext cx="9144000" cy="228600"/>
          </a:xfrm>
          <a:prstGeom prst="rect">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1077666">
              <a:defRPr/>
            </a:pPr>
            <a:endParaRPr lang="en-US" sz="1350" dirty="0">
              <a:solidFill>
                <a:prstClr val="white"/>
              </a:solidFill>
            </a:endParaRPr>
          </a:p>
        </p:txBody>
      </p:sp>
      <p:sp>
        <p:nvSpPr>
          <p:cNvPr id="8" name="Wave 7"/>
          <p:cNvSpPr/>
          <p:nvPr userDrawn="1"/>
        </p:nvSpPr>
        <p:spPr>
          <a:xfrm>
            <a:off x="-3175" y="417910"/>
            <a:ext cx="9147175" cy="175022"/>
          </a:xfrm>
          <a:prstGeom prst="wave">
            <a:avLst/>
          </a:prstGeom>
          <a:solidFill>
            <a:srgbClr val="6BA42C"/>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077666">
              <a:defRPr/>
            </a:pPr>
            <a:endParaRPr lang="en-US" sz="1350">
              <a:solidFill>
                <a:prstClr val="white"/>
              </a:solidFill>
            </a:endParaRPr>
          </a:p>
        </p:txBody>
      </p:sp>
      <p:sp>
        <p:nvSpPr>
          <p:cNvPr id="9" name="Title Placeholder 1"/>
          <p:cNvSpPr>
            <a:spLocks noGrp="1"/>
          </p:cNvSpPr>
          <p:nvPr>
            <p:ph type="title" hasCustomPrompt="1"/>
          </p:nvPr>
        </p:nvSpPr>
        <p:spPr bwMode="auto">
          <a:xfrm>
            <a:off x="0" y="0"/>
            <a:ext cx="9144000" cy="531495"/>
          </a:xfrm>
          <a:prstGeom prst="rect">
            <a:avLst/>
          </a:prstGeom>
          <a:no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sp>
        <p:nvSpPr>
          <p:cNvPr id="10" name="Content Placeholder 10"/>
          <p:cNvSpPr>
            <a:spLocks noGrp="1"/>
          </p:cNvSpPr>
          <p:nvPr>
            <p:ph sz="quarter" idx="31" hasCustomPrompt="1"/>
          </p:nvPr>
        </p:nvSpPr>
        <p:spPr>
          <a:xfrm>
            <a:off x="13996" y="587217"/>
            <a:ext cx="3350984" cy="3578253"/>
          </a:xfrm>
          <a:prstGeom prst="rect">
            <a:avLst/>
          </a:prstGeom>
        </p:spPr>
        <p:txBody>
          <a:bodyPr/>
          <a:lstStyle>
            <a:lvl1pPr>
              <a:defRPr sz="1350" b="0" baseline="0">
                <a:solidFill>
                  <a:schemeClr val="accent4"/>
                </a:solidFill>
              </a:defRPr>
            </a:lvl1pPr>
            <a:lvl2pPr>
              <a:defRPr sz="1050"/>
            </a:lvl2pPr>
          </a:lstStyle>
          <a:p>
            <a:pPr lvl="0"/>
            <a:r>
              <a:rPr lang="en-US" dirty="0"/>
              <a:t>Image and caption                      - Visually compelling figure(s) to explain the research               - Include legends and descriptive caption</a:t>
            </a:r>
          </a:p>
        </p:txBody>
      </p:sp>
      <p:sp>
        <p:nvSpPr>
          <p:cNvPr id="11" name="Text Placeholder 30"/>
          <p:cNvSpPr>
            <a:spLocks noGrp="1"/>
          </p:cNvSpPr>
          <p:nvPr>
            <p:ph type="body" sz="quarter" idx="26" hasCustomPrompt="1"/>
          </p:nvPr>
        </p:nvSpPr>
        <p:spPr>
          <a:xfrm>
            <a:off x="12700" y="4165470"/>
            <a:ext cx="3352280" cy="516220"/>
          </a:xfrm>
          <a:prstGeom prst="rect">
            <a:avLst/>
          </a:prstGeom>
        </p:spPr>
        <p:txBody>
          <a:bodyPr>
            <a:noAutofit/>
          </a:bodyPr>
          <a:lstStyle>
            <a:lvl1pPr algn="just">
              <a:lnSpc>
                <a:spcPts val="750"/>
              </a:lnSpc>
              <a:spcBef>
                <a:spcPts val="0"/>
              </a:spcBef>
              <a:defRPr sz="75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14" name="Text Placeholder 23"/>
          <p:cNvSpPr>
            <a:spLocks noGrp="1"/>
          </p:cNvSpPr>
          <p:nvPr>
            <p:ph type="body" sz="quarter" idx="30" hasCustomPrompt="1"/>
          </p:nvPr>
        </p:nvSpPr>
        <p:spPr>
          <a:xfrm>
            <a:off x="3387841" y="809286"/>
            <a:ext cx="5786275" cy="910657"/>
          </a:xfrm>
          <a:prstGeom prst="rect">
            <a:avLst/>
          </a:prstGeom>
        </p:spPr>
        <p:txBody>
          <a:bodyPr/>
          <a:lstStyle>
            <a:lvl1pPr marL="171450">
              <a:defRPr sz="1200" b="0">
                <a:solidFill>
                  <a:srgbClr val="1C75BC"/>
                </a:solidFill>
              </a:defRPr>
            </a:lvl1pPr>
          </a:lstStyle>
          <a:p>
            <a:pPr lvl="0"/>
            <a:r>
              <a:rPr lang="en-US" dirty="0"/>
              <a:t>50 words or less</a:t>
            </a:r>
          </a:p>
        </p:txBody>
      </p:sp>
      <p:sp>
        <p:nvSpPr>
          <p:cNvPr id="16" name="Text Placeholder 23"/>
          <p:cNvSpPr>
            <a:spLocks noGrp="1"/>
          </p:cNvSpPr>
          <p:nvPr>
            <p:ph type="body" sz="quarter" idx="34" hasCustomPrompt="1"/>
          </p:nvPr>
        </p:nvSpPr>
        <p:spPr>
          <a:xfrm>
            <a:off x="3387841" y="1980861"/>
            <a:ext cx="5786275" cy="909297"/>
          </a:xfrm>
          <a:prstGeom prst="rect">
            <a:avLst/>
          </a:prstGeom>
        </p:spPr>
        <p:txBody>
          <a:bodyPr/>
          <a:lstStyle>
            <a:lvl1pPr marL="171450">
              <a:defRPr sz="1200" b="0">
                <a:solidFill>
                  <a:srgbClr val="1C75BC"/>
                </a:solidFill>
              </a:defRPr>
            </a:lvl1pPr>
          </a:lstStyle>
          <a:p>
            <a:pPr lvl="0"/>
            <a:r>
              <a:rPr lang="en-US" dirty="0"/>
              <a:t>50 words or less Importance, relevance, or intriguing component of the finding to the field</a:t>
            </a:r>
          </a:p>
        </p:txBody>
      </p:sp>
      <p:sp>
        <p:nvSpPr>
          <p:cNvPr id="17" name="Text Placeholder 34"/>
          <p:cNvSpPr>
            <a:spLocks noGrp="1"/>
          </p:cNvSpPr>
          <p:nvPr>
            <p:ph type="body" sz="quarter" idx="35" hasCustomPrompt="1"/>
          </p:nvPr>
        </p:nvSpPr>
        <p:spPr>
          <a:xfrm>
            <a:off x="3387841" y="3160769"/>
            <a:ext cx="5786275" cy="1525531"/>
          </a:xfrm>
          <a:prstGeom prst="rect">
            <a:avLst/>
          </a:prstGeom>
        </p:spPr>
        <p:txBody>
          <a:bodyPr>
            <a:normAutofit/>
          </a:bodyPr>
          <a:lstStyle>
            <a:lvl1pPr marL="214313" indent="-214313">
              <a:buFont typeface="Arial" panose="020B0604020202020204" pitchFamily="34" charset="0"/>
              <a:buChar char="‒"/>
              <a:defRPr sz="1050" b="0">
                <a:solidFill>
                  <a:srgbClr val="1C75BC"/>
                </a:solidFill>
              </a:defRPr>
            </a:lvl1pPr>
          </a:lstStyle>
          <a:p>
            <a:pPr lvl="0"/>
            <a:r>
              <a:rPr lang="en-US" dirty="0"/>
              <a:t>Address the research approach in 2-4 bullet points</a:t>
            </a:r>
          </a:p>
        </p:txBody>
      </p:sp>
      <p:pic>
        <p:nvPicPr>
          <p:cNvPr id="19" name="Picture 18" descr="Berkeley_Lab_Logo_Small.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77200" y="4686300"/>
            <a:ext cx="762000" cy="444985"/>
          </a:xfrm>
          <a:prstGeom prst="rect">
            <a:avLst/>
          </a:prstGeom>
        </p:spPr>
      </p:pic>
      <p:sp>
        <p:nvSpPr>
          <p:cNvPr id="20" name="Picture Placeholder 51"/>
          <p:cNvSpPr>
            <a:spLocks noGrp="1"/>
          </p:cNvSpPr>
          <p:nvPr>
            <p:ph type="pic" sz="quarter" idx="36" hasCustomPrompt="1"/>
          </p:nvPr>
        </p:nvSpPr>
        <p:spPr>
          <a:xfrm>
            <a:off x="3387725" y="4742260"/>
            <a:ext cx="3187700" cy="329803"/>
          </a:xfrm>
          <a:prstGeom prst="rect">
            <a:avLst/>
          </a:prstGeom>
        </p:spPr>
        <p:txBody>
          <a:bodyPr/>
          <a:lstStyle>
            <a:lvl1pPr>
              <a:defRPr sz="825">
                <a:solidFill>
                  <a:schemeClr val="accent4"/>
                </a:solidFill>
              </a:defRPr>
            </a:lvl1pPr>
          </a:lstStyle>
          <a:p>
            <a:pPr lvl="0"/>
            <a:r>
              <a:rPr lang="en-US" dirty="0"/>
              <a:t>Optional - additional logos here (project logo, collaborators, etc.)</a:t>
            </a:r>
          </a:p>
        </p:txBody>
      </p:sp>
      <p:sp>
        <p:nvSpPr>
          <p:cNvPr id="21" name="Picture Placeholder 51"/>
          <p:cNvSpPr>
            <a:spLocks noGrp="1"/>
          </p:cNvSpPr>
          <p:nvPr>
            <p:ph type="pic" sz="quarter" idx="37" hasCustomPrompt="1"/>
          </p:nvPr>
        </p:nvSpPr>
        <p:spPr>
          <a:xfrm>
            <a:off x="347346" y="4747975"/>
            <a:ext cx="2883535" cy="329803"/>
          </a:xfrm>
          <a:prstGeom prst="rect">
            <a:avLst/>
          </a:prstGeom>
        </p:spPr>
        <p:txBody>
          <a:bodyPr/>
          <a:lstStyle>
            <a:lvl1pPr>
              <a:defRPr sz="825" baseline="0">
                <a:solidFill>
                  <a:schemeClr val="accent4"/>
                </a:solidFill>
              </a:defRPr>
            </a:lvl1pPr>
          </a:lstStyle>
          <a:p>
            <a:pPr lvl="0"/>
            <a:r>
              <a:rPr lang="en-US" dirty="0"/>
              <a:t>Sponsor logo here</a:t>
            </a:r>
          </a:p>
        </p:txBody>
      </p:sp>
      <p:cxnSp>
        <p:nvCxnSpPr>
          <p:cNvPr id="22" name="Straight Connector 21"/>
          <p:cNvCxnSpPr/>
          <p:nvPr userDrawn="1"/>
        </p:nvCxnSpPr>
        <p:spPr>
          <a:xfrm>
            <a:off x="0" y="550885"/>
            <a:ext cx="9144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0" y="4681690"/>
            <a:ext cx="9144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pic>
        <p:nvPicPr>
          <p:cNvPr id="24" name="Picture 20" descr="CRD_logo_new2.png"/>
          <p:cNvPicPr>
            <a:picLocks noChangeAspect="1"/>
          </p:cNvPicPr>
          <p:nvPr userDrawn="1"/>
        </p:nvPicPr>
        <p:blipFill>
          <a:blip r:embed="rId3"/>
          <a:srcRect/>
          <a:stretch>
            <a:fillRect/>
          </a:stretch>
        </p:blipFill>
        <p:spPr bwMode="auto">
          <a:xfrm>
            <a:off x="6955182" y="4686301"/>
            <a:ext cx="988971" cy="461810"/>
          </a:xfrm>
          <a:prstGeom prst="rect">
            <a:avLst/>
          </a:prstGeom>
          <a:noFill/>
          <a:ln w="9525">
            <a:noFill/>
            <a:miter lim="800000"/>
            <a:headEnd/>
            <a:tailEnd/>
          </a:ln>
        </p:spPr>
      </p:pic>
    </p:spTree>
    <p:extLst>
      <p:ext uri="{BB962C8B-B14F-4D97-AF65-F5344CB8AC3E}">
        <p14:creationId xmlns:p14="http://schemas.microsoft.com/office/powerpoint/2010/main" val="2034339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3470"/>
            <a:ext cx="8392886" cy="531495"/>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13996" y="587217"/>
            <a:ext cx="3350984" cy="3578253"/>
          </a:xfrm>
          <a:prstGeom prst="rect">
            <a:avLst/>
          </a:prstGeom>
        </p:spPr>
        <p:txBody>
          <a:bodyPr/>
          <a:lstStyle>
            <a:lvl1pPr>
              <a:defRPr sz="1350" b="0" baseline="0">
                <a:solidFill>
                  <a:srgbClr val="008000"/>
                </a:solidFill>
              </a:defRPr>
            </a:lvl1pPr>
            <a:lvl2pPr>
              <a:defRPr sz="1050"/>
            </a:lvl2pPr>
          </a:lstStyle>
          <a:p>
            <a:pPr lvl="0"/>
            <a:r>
              <a:rPr lang="en-US" dirty="0"/>
              <a:t>Image and caption                      - Visually compelling figure(s) to explain the research               -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12700" y="4165470"/>
            <a:ext cx="3352280" cy="516220"/>
          </a:xfrm>
          <a:prstGeom prst="rect">
            <a:avLst/>
          </a:prstGeom>
        </p:spPr>
        <p:txBody>
          <a:bodyPr>
            <a:noAutofit/>
          </a:bodyPr>
          <a:lstStyle>
            <a:lvl1pPr algn="just">
              <a:lnSpc>
                <a:spcPts val="750"/>
              </a:lnSpc>
              <a:spcBef>
                <a:spcPts val="0"/>
              </a:spcBef>
              <a:defRPr sz="75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3387841" y="952418"/>
            <a:ext cx="5786275" cy="767525"/>
          </a:xfrm>
          <a:prstGeom prst="rect">
            <a:avLst/>
          </a:prstGeom>
        </p:spPr>
        <p:txBody>
          <a:bodyPr/>
          <a:lstStyle>
            <a:lvl1pPr marL="171450">
              <a:defRPr sz="12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3395590" y="2343631"/>
            <a:ext cx="5786275" cy="562025"/>
          </a:xfrm>
          <a:prstGeom prst="rect">
            <a:avLst/>
          </a:prstGeom>
        </p:spPr>
        <p:txBody>
          <a:bodyPr/>
          <a:lstStyle>
            <a:lvl1pPr marL="171450">
              <a:defRPr sz="12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3387841" y="3160770"/>
            <a:ext cx="5786275" cy="710236"/>
          </a:xfrm>
          <a:prstGeom prst="rect">
            <a:avLst/>
          </a:prstGeom>
        </p:spPr>
        <p:txBody>
          <a:bodyPr>
            <a:normAutofit/>
          </a:bodyPr>
          <a:lstStyle>
            <a:lvl1pPr marL="214313" indent="-214313">
              <a:buFont typeface="Arial" panose="020B0604020202020204" pitchFamily="34" charset="0"/>
              <a:buChar char="‒"/>
              <a:defRPr sz="105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4766083"/>
            <a:ext cx="2438400" cy="305990"/>
          </a:xfrm>
          <a:prstGeom prst="rect">
            <a:avLst/>
          </a:prstGeom>
          <a:noFill/>
          <a:ln w="9525">
            <a:noFill/>
            <a:miter lim="800000"/>
            <a:headEnd/>
            <a:tailEnd/>
          </a:ln>
        </p:spPr>
      </p:pic>
      <p:pic>
        <p:nvPicPr>
          <p:cNvPr id="50" name="Picture 49" descr="Berkeley_Lab_Logo_Small.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077200" y="4686300"/>
            <a:ext cx="762000" cy="444985"/>
          </a:xfrm>
          <a:prstGeom prst="rect">
            <a:avLst/>
          </a:prstGeom>
        </p:spPr>
      </p:pic>
      <p:sp>
        <p:nvSpPr>
          <p:cNvPr id="52" name="Picture Placeholder 51"/>
          <p:cNvSpPr>
            <a:spLocks noGrp="1"/>
          </p:cNvSpPr>
          <p:nvPr>
            <p:ph type="pic" sz="quarter" idx="36" hasCustomPrompt="1"/>
          </p:nvPr>
        </p:nvSpPr>
        <p:spPr>
          <a:xfrm>
            <a:off x="3387725" y="4742260"/>
            <a:ext cx="3187700" cy="329803"/>
          </a:xfrm>
          <a:prstGeom prst="rect">
            <a:avLst/>
          </a:prstGeom>
        </p:spPr>
        <p:txBody>
          <a:bodyPr/>
          <a:lstStyle>
            <a:lvl1pPr>
              <a:defRPr sz="825">
                <a:solidFill>
                  <a:srgbClr val="E86E25"/>
                </a:solidFill>
              </a:defRPr>
            </a:lvl1pPr>
          </a:lstStyle>
          <a:p>
            <a:pPr lvl="0"/>
            <a:r>
              <a:rPr lang="en-US" dirty="0"/>
              <a:t>Optional - additional logos here (project logo, collaborators, etc.)</a:t>
            </a:r>
          </a:p>
        </p:txBody>
      </p:sp>
      <p:pic>
        <p:nvPicPr>
          <p:cNvPr id="12" name="Picture 20" descr="CRD_logo_new2.png"/>
          <p:cNvPicPr>
            <a:picLocks noChangeAspect="1"/>
          </p:cNvPicPr>
          <p:nvPr userDrawn="1"/>
        </p:nvPicPr>
        <p:blipFill>
          <a:blip r:embed="rId5"/>
          <a:srcRect/>
          <a:stretch>
            <a:fillRect/>
          </a:stretch>
        </p:blipFill>
        <p:spPr bwMode="auto">
          <a:xfrm>
            <a:off x="6955182" y="4686301"/>
            <a:ext cx="988971" cy="461810"/>
          </a:xfrm>
          <a:prstGeom prst="rect">
            <a:avLst/>
          </a:prstGeom>
          <a:noFill/>
          <a:ln w="9525">
            <a:noFill/>
            <a:miter lim="800000"/>
            <a:headEnd/>
            <a:tailEnd/>
          </a:ln>
        </p:spPr>
      </p:pic>
    </p:spTree>
    <p:extLst>
      <p:ext uri="{BB962C8B-B14F-4D97-AF65-F5344CB8AC3E}">
        <p14:creationId xmlns:p14="http://schemas.microsoft.com/office/powerpoint/2010/main" val="3403733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atershed Function SF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3470"/>
            <a:ext cx="8392886" cy="531495"/>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13996" y="587217"/>
            <a:ext cx="3350984" cy="3578253"/>
          </a:xfrm>
          <a:prstGeom prst="rect">
            <a:avLst/>
          </a:prstGeom>
        </p:spPr>
        <p:txBody>
          <a:bodyPr/>
          <a:lstStyle>
            <a:lvl1pPr>
              <a:defRPr sz="1350" b="0" baseline="0">
                <a:solidFill>
                  <a:srgbClr val="008000"/>
                </a:solidFill>
              </a:defRPr>
            </a:lvl1pPr>
            <a:lvl2pPr>
              <a:defRPr sz="1050"/>
            </a:lvl2pPr>
          </a:lstStyle>
          <a:p>
            <a:pPr lvl="0"/>
            <a:r>
              <a:rPr lang="en-US" dirty="0"/>
              <a:t>Image and caption                      - Visually compelling figure(s) to explain the research               -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12700" y="4165470"/>
            <a:ext cx="3352280" cy="516220"/>
          </a:xfrm>
          <a:prstGeom prst="rect">
            <a:avLst/>
          </a:prstGeom>
        </p:spPr>
        <p:txBody>
          <a:bodyPr>
            <a:noAutofit/>
          </a:bodyPr>
          <a:lstStyle>
            <a:lvl1pPr algn="just">
              <a:lnSpc>
                <a:spcPts val="750"/>
              </a:lnSpc>
              <a:spcBef>
                <a:spcPts val="0"/>
              </a:spcBef>
              <a:defRPr sz="75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3387841" y="809286"/>
            <a:ext cx="5786275" cy="910657"/>
          </a:xfrm>
          <a:prstGeom prst="rect">
            <a:avLst/>
          </a:prstGeom>
        </p:spPr>
        <p:txBody>
          <a:bodyPr/>
          <a:lstStyle>
            <a:lvl1pPr marL="171450">
              <a:defRPr sz="12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3387841" y="1980861"/>
            <a:ext cx="5786275" cy="909297"/>
          </a:xfrm>
          <a:prstGeom prst="rect">
            <a:avLst/>
          </a:prstGeom>
        </p:spPr>
        <p:txBody>
          <a:bodyPr/>
          <a:lstStyle>
            <a:lvl1pPr marL="171450">
              <a:defRPr sz="12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3387841" y="3797085"/>
            <a:ext cx="5786275" cy="889215"/>
          </a:xfrm>
          <a:prstGeom prst="rect">
            <a:avLst/>
          </a:prstGeom>
        </p:spPr>
        <p:txBody>
          <a:bodyPr>
            <a:normAutofit/>
          </a:bodyPr>
          <a:lstStyle>
            <a:lvl1pPr marL="214313" indent="-214313">
              <a:buFont typeface="Arial" panose="020B0604020202020204" pitchFamily="34" charset="0"/>
              <a:buChar char="‒"/>
              <a:defRPr sz="105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4766083"/>
            <a:ext cx="2438400" cy="305990"/>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6705600" y="4742461"/>
            <a:ext cx="1351650" cy="27432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77200" y="4686300"/>
            <a:ext cx="762000" cy="444985"/>
          </a:xfrm>
          <a:prstGeom prst="rect">
            <a:avLst/>
          </a:prstGeom>
        </p:spPr>
      </p:pic>
      <p:pic>
        <p:nvPicPr>
          <p:cNvPr id="15" name="Picture 14" descr="ERSP_2010(SBR)-logo.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113679" y="4720590"/>
            <a:ext cx="548640" cy="402355"/>
          </a:xfrm>
          <a:prstGeom prst="rect">
            <a:avLst/>
          </a:prstGeom>
        </p:spPr>
      </p:pic>
      <p:pic>
        <p:nvPicPr>
          <p:cNvPr id="16" name="Picture 2"/>
          <p:cNvPicPr>
            <a:picLocks noChangeAspect="1" noChangeArrowheads="1"/>
          </p:cNvPicPr>
          <p:nvPr userDrawn="1"/>
        </p:nvPicPr>
        <p:blipFill>
          <a:blip r:embed="rId7">
            <a:extLst>
              <a:ext uri="{28A0092B-C50C-407E-A947-70E740481C1C}">
                <a14:useLocalDpi xmlns:a14="http://schemas.microsoft.com/office/drawing/2010/main" val="0"/>
              </a:ext>
            </a:extLst>
          </a:blip>
          <a:stretch>
            <a:fillRect/>
          </a:stretch>
        </p:blipFill>
        <p:spPr bwMode="auto">
          <a:xfrm>
            <a:off x="5960576" y="4720229"/>
            <a:ext cx="548640" cy="393041"/>
          </a:xfrm>
          <a:prstGeom prst="rect">
            <a:avLst/>
          </a:prstGeom>
          <a:noFill/>
          <a:extLst>
            <a:ext uri="{909E8E84-426E-40dd-AFC4-6F175D3DCCD1}">
              <a14:hiddenFill xmlns="" xmlns:a14="http://schemas.microsoft.com/office/drawing/2010/main">
                <a:solidFill>
                  <a:srgbClr val="FFFFFF"/>
                </a:solidFill>
              </a14:hiddenFill>
            </a:ext>
          </a:extLst>
        </p:spPr>
      </p:pic>
      <p:sp>
        <p:nvSpPr>
          <p:cNvPr id="3" name="Text Placeholder 2"/>
          <p:cNvSpPr>
            <a:spLocks noGrp="1"/>
          </p:cNvSpPr>
          <p:nvPr>
            <p:ph type="body" sz="quarter" idx="36" hasCustomPrompt="1"/>
          </p:nvPr>
        </p:nvSpPr>
        <p:spPr>
          <a:xfrm>
            <a:off x="14289" y="3981450"/>
            <a:ext cx="3373437" cy="184547"/>
          </a:xfrm>
          <a:prstGeom prst="rect">
            <a:avLst/>
          </a:prstGeom>
        </p:spPr>
        <p:txBody>
          <a:bodyPr/>
          <a:lstStyle>
            <a:lvl1pPr>
              <a:defRPr sz="750" baseline="0"/>
            </a:lvl1pPr>
          </a:lstStyle>
          <a:p>
            <a:pPr lvl="0"/>
            <a:r>
              <a:rPr lang="en-US" dirty="0"/>
              <a:t>Data available at (DOI):</a:t>
            </a:r>
          </a:p>
        </p:txBody>
      </p:sp>
    </p:spTree>
    <p:extLst>
      <p:ext uri="{BB962C8B-B14F-4D97-AF65-F5344CB8AC3E}">
        <p14:creationId xmlns:p14="http://schemas.microsoft.com/office/powerpoint/2010/main" val="488722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Text Placeholder 21"/>
          <p:cNvSpPr txBox="1">
            <a:spLocks/>
          </p:cNvSpPr>
          <p:nvPr userDrawn="1"/>
        </p:nvSpPr>
        <p:spPr>
          <a:xfrm>
            <a:off x="3387841" y="2930129"/>
            <a:ext cx="5786275" cy="20859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685800"/>
            <a:r>
              <a:rPr lang="en-US" sz="1350" dirty="0"/>
              <a:t>Research Details</a:t>
            </a:r>
          </a:p>
        </p:txBody>
      </p:sp>
      <p:sp>
        <p:nvSpPr>
          <p:cNvPr id="6" name="Text Placeholder 21"/>
          <p:cNvSpPr txBox="1">
            <a:spLocks/>
          </p:cNvSpPr>
          <p:nvPr userDrawn="1"/>
        </p:nvSpPr>
        <p:spPr>
          <a:xfrm>
            <a:off x="3387841" y="2257584"/>
            <a:ext cx="5786275" cy="476209"/>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685800"/>
            <a:r>
              <a:rPr lang="en-US" sz="1350" dirty="0"/>
              <a:t>Significance and Impact</a:t>
            </a:r>
          </a:p>
        </p:txBody>
      </p:sp>
      <p:sp>
        <p:nvSpPr>
          <p:cNvPr id="7" name="Text Placeholder 21"/>
          <p:cNvSpPr txBox="1">
            <a:spLocks/>
          </p:cNvSpPr>
          <p:nvPr userDrawn="1"/>
        </p:nvSpPr>
        <p:spPr>
          <a:xfrm>
            <a:off x="3387841" y="586979"/>
            <a:ext cx="5786275" cy="205979"/>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685800"/>
            <a:r>
              <a:rPr lang="en-US" sz="1350" dirty="0"/>
              <a:t>Scientific Achievement</a:t>
            </a:r>
          </a:p>
        </p:txBody>
      </p:sp>
    </p:spTree>
    <p:extLst>
      <p:ext uri="{BB962C8B-B14F-4D97-AF65-F5344CB8AC3E}">
        <p14:creationId xmlns:p14="http://schemas.microsoft.com/office/powerpoint/2010/main" val="1840634342"/>
      </p:ext>
    </p:extLst>
  </p:cSld>
  <p:clrMap bg1="lt1" tx1="dk1" bg2="lt2" tx2="dk2" accent1="accent1" accent2="accent2" accent3="accent3" accent4="accent4" accent5="accent5" accent6="accent6" hlink="hlink" folHlink="folHlink"/>
  <p:sldLayoutIdLst>
    <p:sldLayoutId id="2147483686" r:id="rId1"/>
    <p:sldLayoutId id="2147483687" r:id="rId2"/>
  </p:sldLayoutIdLst>
  <p:hf hdr="0" dt="0"/>
  <p:txStyles>
    <p:titleStyle>
      <a:lvl1pPr algn="ctr" rtl="0" eaLnBrk="1" fontAlgn="base" hangingPunct="1">
        <a:spcBef>
          <a:spcPct val="0"/>
        </a:spcBef>
        <a:spcAft>
          <a:spcPct val="0"/>
        </a:spcAft>
        <a:defRPr sz="18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1800">
          <a:solidFill>
            <a:srgbClr val="106636"/>
          </a:solidFill>
          <a:latin typeface="Arial" charset="0"/>
          <a:cs typeface="Arial" charset="0"/>
        </a:defRPr>
      </a:lvl2pPr>
      <a:lvl3pPr algn="ctr" rtl="0" eaLnBrk="1" fontAlgn="base" hangingPunct="1">
        <a:spcBef>
          <a:spcPct val="0"/>
        </a:spcBef>
        <a:spcAft>
          <a:spcPct val="0"/>
        </a:spcAft>
        <a:defRPr sz="1800">
          <a:solidFill>
            <a:srgbClr val="106636"/>
          </a:solidFill>
          <a:latin typeface="Arial" charset="0"/>
          <a:cs typeface="Arial" charset="0"/>
        </a:defRPr>
      </a:lvl3pPr>
      <a:lvl4pPr algn="ctr" rtl="0" eaLnBrk="1" fontAlgn="base" hangingPunct="1">
        <a:spcBef>
          <a:spcPct val="0"/>
        </a:spcBef>
        <a:spcAft>
          <a:spcPct val="0"/>
        </a:spcAft>
        <a:defRPr sz="1800">
          <a:solidFill>
            <a:srgbClr val="106636"/>
          </a:solidFill>
          <a:latin typeface="Arial" charset="0"/>
          <a:cs typeface="Arial" charset="0"/>
        </a:defRPr>
      </a:lvl4pPr>
      <a:lvl5pPr algn="ctr" rtl="0" eaLnBrk="1" fontAlgn="base" hangingPunct="1">
        <a:spcBef>
          <a:spcPct val="0"/>
        </a:spcBef>
        <a:spcAft>
          <a:spcPct val="0"/>
        </a:spcAft>
        <a:defRPr sz="1800">
          <a:solidFill>
            <a:srgbClr val="106636"/>
          </a:solidFill>
          <a:latin typeface="Arial" charset="0"/>
          <a:cs typeface="Arial" charset="0"/>
        </a:defRPr>
      </a:lvl5pPr>
      <a:lvl6pPr marL="341891" algn="ctr" rtl="0" eaLnBrk="1" fontAlgn="base" hangingPunct="1">
        <a:spcBef>
          <a:spcPct val="0"/>
        </a:spcBef>
        <a:spcAft>
          <a:spcPct val="0"/>
        </a:spcAft>
        <a:defRPr sz="1800">
          <a:solidFill>
            <a:srgbClr val="106636"/>
          </a:solidFill>
          <a:latin typeface="Arial" charset="0"/>
          <a:cs typeface="Arial" charset="0"/>
        </a:defRPr>
      </a:lvl6pPr>
      <a:lvl7pPr marL="683783" algn="ctr" rtl="0" eaLnBrk="1" fontAlgn="base" hangingPunct="1">
        <a:spcBef>
          <a:spcPct val="0"/>
        </a:spcBef>
        <a:spcAft>
          <a:spcPct val="0"/>
        </a:spcAft>
        <a:defRPr sz="1800">
          <a:solidFill>
            <a:srgbClr val="106636"/>
          </a:solidFill>
          <a:latin typeface="Arial" charset="0"/>
          <a:cs typeface="Arial" charset="0"/>
        </a:defRPr>
      </a:lvl7pPr>
      <a:lvl8pPr marL="1025670" algn="ctr" rtl="0" eaLnBrk="1" fontAlgn="base" hangingPunct="1">
        <a:spcBef>
          <a:spcPct val="0"/>
        </a:spcBef>
        <a:spcAft>
          <a:spcPct val="0"/>
        </a:spcAft>
        <a:defRPr sz="1800">
          <a:solidFill>
            <a:srgbClr val="106636"/>
          </a:solidFill>
          <a:latin typeface="Arial" charset="0"/>
          <a:cs typeface="Arial" charset="0"/>
        </a:defRPr>
      </a:lvl8pPr>
      <a:lvl9pPr marL="1367565" algn="ctr" rtl="0" eaLnBrk="1" fontAlgn="base" hangingPunct="1">
        <a:spcBef>
          <a:spcPct val="0"/>
        </a:spcBef>
        <a:spcAft>
          <a:spcPct val="0"/>
        </a:spcAft>
        <a:defRPr sz="18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350" b="1" kern="1200">
          <a:solidFill>
            <a:srgbClr val="008000"/>
          </a:solidFill>
          <a:latin typeface="Arial" pitchFamily="34" charset="0"/>
          <a:ea typeface="+mn-ea"/>
          <a:cs typeface="Arial" pitchFamily="34" charset="0"/>
        </a:defRPr>
      </a:lvl1pPr>
      <a:lvl2pPr marL="342377" indent="0" algn="l" rtl="0" eaLnBrk="1" fontAlgn="base" hangingPunct="1">
        <a:spcBef>
          <a:spcPct val="20000"/>
        </a:spcBef>
        <a:spcAft>
          <a:spcPct val="0"/>
        </a:spcAft>
        <a:buFont typeface="Arial" charset="0"/>
        <a:buNone/>
        <a:defRPr sz="1350" kern="1200">
          <a:solidFill>
            <a:srgbClr val="404040"/>
          </a:solidFill>
          <a:latin typeface="Arial" pitchFamily="34" charset="0"/>
          <a:ea typeface="+mn-ea"/>
          <a:cs typeface="Arial" pitchFamily="34" charset="0"/>
        </a:defRPr>
      </a:lvl2pPr>
      <a:lvl3pPr marL="853571" indent="-170004" algn="l" rtl="0" eaLnBrk="1" fontAlgn="base" hangingPunct="1">
        <a:spcBef>
          <a:spcPct val="20000"/>
        </a:spcBef>
        <a:spcAft>
          <a:spcPct val="0"/>
        </a:spcAft>
        <a:buFont typeface="Arial" charset="0"/>
        <a:buChar char="•"/>
        <a:defRPr sz="1200" kern="1200">
          <a:solidFill>
            <a:schemeClr val="tx1"/>
          </a:solidFill>
          <a:latin typeface="Arial" pitchFamily="34" charset="0"/>
          <a:ea typeface="+mn-ea"/>
          <a:cs typeface="Arial" pitchFamily="34" charset="0"/>
        </a:defRPr>
      </a:lvl3pPr>
      <a:lvl4pPr marL="1195949" indent="-170004" algn="l" rtl="0" eaLnBrk="1" fontAlgn="base" hangingPunct="1">
        <a:spcBef>
          <a:spcPct val="20000"/>
        </a:spcBef>
        <a:spcAft>
          <a:spcPct val="0"/>
        </a:spcAft>
        <a:buFont typeface="Arial" charset="0"/>
        <a:buChar char="–"/>
        <a:defRPr sz="1200" kern="1200">
          <a:solidFill>
            <a:schemeClr val="tx1"/>
          </a:solidFill>
          <a:latin typeface="Arial" pitchFamily="34" charset="0"/>
          <a:ea typeface="+mn-ea"/>
          <a:cs typeface="Arial" pitchFamily="34" charset="0"/>
        </a:defRPr>
      </a:lvl4pPr>
      <a:lvl5pPr marL="1538328" indent="-170004" algn="l" rtl="0" eaLnBrk="1" fontAlgn="base" hangingPunct="1">
        <a:spcBef>
          <a:spcPct val="20000"/>
        </a:spcBef>
        <a:spcAft>
          <a:spcPct val="0"/>
        </a:spcAft>
        <a:buFont typeface="Arial" charset="0"/>
        <a:buChar char="»"/>
        <a:defRPr sz="1200" kern="1200">
          <a:solidFill>
            <a:schemeClr val="tx1"/>
          </a:solidFill>
          <a:latin typeface="Arial" pitchFamily="34" charset="0"/>
          <a:ea typeface="+mn-ea"/>
          <a:cs typeface="Arial" pitchFamily="34" charset="0"/>
        </a:defRPr>
      </a:lvl5pPr>
      <a:lvl6pPr marL="1880404" indent="-170949" algn="l" defTabSz="683783"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2295" indent="-170949" algn="l" defTabSz="683783"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64186" indent="-170949" algn="l" defTabSz="683783"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06077" indent="-170949" algn="l" defTabSz="683783"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3783" rtl="0" eaLnBrk="1" latinLnBrk="0" hangingPunct="1">
        <a:defRPr sz="1350" kern="1200">
          <a:solidFill>
            <a:schemeClr val="tx1"/>
          </a:solidFill>
          <a:latin typeface="+mn-lt"/>
          <a:ea typeface="+mn-ea"/>
          <a:cs typeface="+mn-cs"/>
        </a:defRPr>
      </a:lvl1pPr>
      <a:lvl2pPr marL="341891" algn="l" defTabSz="683783" rtl="0" eaLnBrk="1" latinLnBrk="0" hangingPunct="1">
        <a:defRPr sz="1350" kern="1200">
          <a:solidFill>
            <a:schemeClr val="tx1"/>
          </a:solidFill>
          <a:latin typeface="+mn-lt"/>
          <a:ea typeface="+mn-ea"/>
          <a:cs typeface="+mn-cs"/>
        </a:defRPr>
      </a:lvl2pPr>
      <a:lvl3pPr marL="683783" algn="l" defTabSz="683783" rtl="0" eaLnBrk="1" latinLnBrk="0" hangingPunct="1">
        <a:defRPr sz="1350" kern="1200">
          <a:solidFill>
            <a:schemeClr val="tx1"/>
          </a:solidFill>
          <a:latin typeface="+mn-lt"/>
          <a:ea typeface="+mn-ea"/>
          <a:cs typeface="+mn-cs"/>
        </a:defRPr>
      </a:lvl3pPr>
      <a:lvl4pPr marL="1025670" algn="l" defTabSz="683783" rtl="0" eaLnBrk="1" latinLnBrk="0" hangingPunct="1">
        <a:defRPr sz="1350" kern="1200">
          <a:solidFill>
            <a:schemeClr val="tx1"/>
          </a:solidFill>
          <a:latin typeface="+mn-lt"/>
          <a:ea typeface="+mn-ea"/>
          <a:cs typeface="+mn-cs"/>
        </a:defRPr>
      </a:lvl4pPr>
      <a:lvl5pPr marL="1367565" algn="l" defTabSz="683783" rtl="0" eaLnBrk="1" latinLnBrk="0" hangingPunct="1">
        <a:defRPr sz="1350" kern="1200">
          <a:solidFill>
            <a:schemeClr val="tx1"/>
          </a:solidFill>
          <a:latin typeface="+mn-lt"/>
          <a:ea typeface="+mn-ea"/>
          <a:cs typeface="+mn-cs"/>
        </a:defRPr>
      </a:lvl5pPr>
      <a:lvl6pPr marL="1709455" algn="l" defTabSz="683783" rtl="0" eaLnBrk="1" latinLnBrk="0" hangingPunct="1">
        <a:defRPr sz="1350" kern="1200">
          <a:solidFill>
            <a:schemeClr val="tx1"/>
          </a:solidFill>
          <a:latin typeface="+mn-lt"/>
          <a:ea typeface="+mn-ea"/>
          <a:cs typeface="+mn-cs"/>
        </a:defRPr>
      </a:lvl6pPr>
      <a:lvl7pPr marL="2051347" algn="l" defTabSz="683783" rtl="0" eaLnBrk="1" latinLnBrk="0" hangingPunct="1">
        <a:defRPr sz="1350" kern="1200">
          <a:solidFill>
            <a:schemeClr val="tx1"/>
          </a:solidFill>
          <a:latin typeface="+mn-lt"/>
          <a:ea typeface="+mn-ea"/>
          <a:cs typeface="+mn-cs"/>
        </a:defRPr>
      </a:lvl7pPr>
      <a:lvl8pPr marL="2393240" algn="l" defTabSz="683783" rtl="0" eaLnBrk="1" latinLnBrk="0" hangingPunct="1">
        <a:defRPr sz="1350" kern="1200">
          <a:solidFill>
            <a:schemeClr val="tx1"/>
          </a:solidFill>
          <a:latin typeface="+mn-lt"/>
          <a:ea typeface="+mn-ea"/>
          <a:cs typeface="+mn-cs"/>
        </a:defRPr>
      </a:lvl8pPr>
      <a:lvl9pPr marL="2735132" algn="l" defTabSz="683783"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ext Placeholder 21"/>
          <p:cNvSpPr txBox="1">
            <a:spLocks/>
          </p:cNvSpPr>
          <p:nvPr userDrawn="1"/>
        </p:nvSpPr>
        <p:spPr>
          <a:xfrm>
            <a:off x="3169404" y="3673098"/>
            <a:ext cx="6555028" cy="664267"/>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685800"/>
            <a:r>
              <a:rPr lang="en-US" sz="1350" dirty="0"/>
              <a:t>Research Details</a:t>
            </a:r>
          </a:p>
        </p:txBody>
      </p:sp>
      <p:sp>
        <p:nvSpPr>
          <p:cNvPr id="3" name="Text Placeholder 21"/>
          <p:cNvSpPr txBox="1">
            <a:spLocks/>
          </p:cNvSpPr>
          <p:nvPr userDrawn="1"/>
        </p:nvSpPr>
        <p:spPr>
          <a:xfrm>
            <a:off x="3084164" y="2278251"/>
            <a:ext cx="6640268" cy="526942"/>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685800"/>
            <a:r>
              <a:rPr lang="en-US" sz="1350" dirty="0"/>
              <a:t>Significance and Impact</a:t>
            </a:r>
          </a:p>
        </p:txBody>
      </p:sp>
      <p:sp>
        <p:nvSpPr>
          <p:cNvPr id="4" name="Text Placeholder 21"/>
          <p:cNvSpPr txBox="1">
            <a:spLocks/>
          </p:cNvSpPr>
          <p:nvPr userDrawn="1"/>
        </p:nvSpPr>
        <p:spPr>
          <a:xfrm>
            <a:off x="3037668" y="586979"/>
            <a:ext cx="6136447" cy="205979"/>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685800"/>
            <a:r>
              <a:rPr lang="en-US" sz="1350" dirty="0"/>
              <a:t>Scientific Achievement</a:t>
            </a:r>
          </a:p>
        </p:txBody>
      </p:sp>
    </p:spTree>
    <p:extLst>
      <p:ext uri="{BB962C8B-B14F-4D97-AF65-F5344CB8AC3E}">
        <p14:creationId xmlns:p14="http://schemas.microsoft.com/office/powerpoint/2010/main" val="3024818570"/>
      </p:ext>
    </p:extLst>
  </p:cSld>
  <p:clrMap bg1="lt1" tx1="dk1" bg2="lt2" tx2="dk2" accent1="accent1" accent2="accent2" accent3="accent3" accent4="accent4" accent5="accent5" accent6="accent6" hlink="hlink" folHlink="folHlink"/>
  <p:sldLayoutIdLst>
    <p:sldLayoutId id="2147483689" r:id="rId1"/>
    <p:sldLayoutId id="2147483690" r:id="rId2"/>
  </p:sldLayoutIdLst>
  <p:hf hdr="0" dt="0"/>
  <p:txStyles>
    <p:titleStyle>
      <a:lvl1pPr algn="ctr" rtl="0" eaLnBrk="1" fontAlgn="base" hangingPunct="1">
        <a:spcBef>
          <a:spcPct val="0"/>
        </a:spcBef>
        <a:spcAft>
          <a:spcPct val="0"/>
        </a:spcAft>
        <a:defRPr sz="18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1800">
          <a:solidFill>
            <a:srgbClr val="106636"/>
          </a:solidFill>
          <a:latin typeface="Arial" charset="0"/>
          <a:cs typeface="Arial" charset="0"/>
        </a:defRPr>
      </a:lvl2pPr>
      <a:lvl3pPr algn="ctr" rtl="0" eaLnBrk="1" fontAlgn="base" hangingPunct="1">
        <a:spcBef>
          <a:spcPct val="0"/>
        </a:spcBef>
        <a:spcAft>
          <a:spcPct val="0"/>
        </a:spcAft>
        <a:defRPr sz="1800">
          <a:solidFill>
            <a:srgbClr val="106636"/>
          </a:solidFill>
          <a:latin typeface="Arial" charset="0"/>
          <a:cs typeface="Arial" charset="0"/>
        </a:defRPr>
      </a:lvl3pPr>
      <a:lvl4pPr algn="ctr" rtl="0" eaLnBrk="1" fontAlgn="base" hangingPunct="1">
        <a:spcBef>
          <a:spcPct val="0"/>
        </a:spcBef>
        <a:spcAft>
          <a:spcPct val="0"/>
        </a:spcAft>
        <a:defRPr sz="1800">
          <a:solidFill>
            <a:srgbClr val="106636"/>
          </a:solidFill>
          <a:latin typeface="Arial" charset="0"/>
          <a:cs typeface="Arial" charset="0"/>
        </a:defRPr>
      </a:lvl4pPr>
      <a:lvl5pPr algn="ctr" rtl="0" eaLnBrk="1" fontAlgn="base" hangingPunct="1">
        <a:spcBef>
          <a:spcPct val="0"/>
        </a:spcBef>
        <a:spcAft>
          <a:spcPct val="0"/>
        </a:spcAft>
        <a:defRPr sz="1800">
          <a:solidFill>
            <a:srgbClr val="106636"/>
          </a:solidFill>
          <a:latin typeface="Arial" charset="0"/>
          <a:cs typeface="Arial" charset="0"/>
        </a:defRPr>
      </a:lvl5pPr>
      <a:lvl6pPr marL="341891" algn="ctr" rtl="0" eaLnBrk="1" fontAlgn="base" hangingPunct="1">
        <a:spcBef>
          <a:spcPct val="0"/>
        </a:spcBef>
        <a:spcAft>
          <a:spcPct val="0"/>
        </a:spcAft>
        <a:defRPr sz="1800">
          <a:solidFill>
            <a:srgbClr val="106636"/>
          </a:solidFill>
          <a:latin typeface="Arial" charset="0"/>
          <a:cs typeface="Arial" charset="0"/>
        </a:defRPr>
      </a:lvl6pPr>
      <a:lvl7pPr marL="683783" algn="ctr" rtl="0" eaLnBrk="1" fontAlgn="base" hangingPunct="1">
        <a:spcBef>
          <a:spcPct val="0"/>
        </a:spcBef>
        <a:spcAft>
          <a:spcPct val="0"/>
        </a:spcAft>
        <a:defRPr sz="1800">
          <a:solidFill>
            <a:srgbClr val="106636"/>
          </a:solidFill>
          <a:latin typeface="Arial" charset="0"/>
          <a:cs typeface="Arial" charset="0"/>
        </a:defRPr>
      </a:lvl7pPr>
      <a:lvl8pPr marL="1025670" algn="ctr" rtl="0" eaLnBrk="1" fontAlgn="base" hangingPunct="1">
        <a:spcBef>
          <a:spcPct val="0"/>
        </a:spcBef>
        <a:spcAft>
          <a:spcPct val="0"/>
        </a:spcAft>
        <a:defRPr sz="1800">
          <a:solidFill>
            <a:srgbClr val="106636"/>
          </a:solidFill>
          <a:latin typeface="Arial" charset="0"/>
          <a:cs typeface="Arial" charset="0"/>
        </a:defRPr>
      </a:lvl8pPr>
      <a:lvl9pPr marL="1367565" algn="ctr" rtl="0" eaLnBrk="1" fontAlgn="base" hangingPunct="1">
        <a:spcBef>
          <a:spcPct val="0"/>
        </a:spcBef>
        <a:spcAft>
          <a:spcPct val="0"/>
        </a:spcAft>
        <a:defRPr sz="18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350" b="1" kern="1200">
          <a:solidFill>
            <a:srgbClr val="008000"/>
          </a:solidFill>
          <a:latin typeface="Arial" pitchFamily="34" charset="0"/>
          <a:ea typeface="+mn-ea"/>
          <a:cs typeface="Arial" pitchFamily="34" charset="0"/>
        </a:defRPr>
      </a:lvl1pPr>
      <a:lvl2pPr marL="342377" indent="0" algn="l" rtl="0" eaLnBrk="1" fontAlgn="base" hangingPunct="1">
        <a:spcBef>
          <a:spcPct val="20000"/>
        </a:spcBef>
        <a:spcAft>
          <a:spcPct val="0"/>
        </a:spcAft>
        <a:buFont typeface="Arial" charset="0"/>
        <a:buNone/>
        <a:defRPr sz="1350" kern="1200">
          <a:solidFill>
            <a:srgbClr val="404040"/>
          </a:solidFill>
          <a:latin typeface="Arial" pitchFamily="34" charset="0"/>
          <a:ea typeface="+mn-ea"/>
          <a:cs typeface="Arial" pitchFamily="34" charset="0"/>
        </a:defRPr>
      </a:lvl2pPr>
      <a:lvl3pPr marL="853571" indent="-170004" algn="l" rtl="0" eaLnBrk="1" fontAlgn="base" hangingPunct="1">
        <a:spcBef>
          <a:spcPct val="20000"/>
        </a:spcBef>
        <a:spcAft>
          <a:spcPct val="0"/>
        </a:spcAft>
        <a:buFont typeface="Arial" charset="0"/>
        <a:buChar char="•"/>
        <a:defRPr sz="1200" kern="1200">
          <a:solidFill>
            <a:schemeClr val="tx1"/>
          </a:solidFill>
          <a:latin typeface="Arial" pitchFamily="34" charset="0"/>
          <a:ea typeface="+mn-ea"/>
          <a:cs typeface="Arial" pitchFamily="34" charset="0"/>
        </a:defRPr>
      </a:lvl3pPr>
      <a:lvl4pPr marL="1195949" indent="-170004" algn="l" rtl="0" eaLnBrk="1" fontAlgn="base" hangingPunct="1">
        <a:spcBef>
          <a:spcPct val="20000"/>
        </a:spcBef>
        <a:spcAft>
          <a:spcPct val="0"/>
        </a:spcAft>
        <a:buFont typeface="Arial" charset="0"/>
        <a:buChar char="–"/>
        <a:defRPr sz="1200" kern="1200">
          <a:solidFill>
            <a:schemeClr val="tx1"/>
          </a:solidFill>
          <a:latin typeface="Arial" pitchFamily="34" charset="0"/>
          <a:ea typeface="+mn-ea"/>
          <a:cs typeface="Arial" pitchFamily="34" charset="0"/>
        </a:defRPr>
      </a:lvl4pPr>
      <a:lvl5pPr marL="1538328" indent="-170004" algn="l" rtl="0" eaLnBrk="1" fontAlgn="base" hangingPunct="1">
        <a:spcBef>
          <a:spcPct val="20000"/>
        </a:spcBef>
        <a:spcAft>
          <a:spcPct val="0"/>
        </a:spcAft>
        <a:buFont typeface="Arial" charset="0"/>
        <a:buChar char="»"/>
        <a:defRPr sz="1200" kern="1200">
          <a:solidFill>
            <a:schemeClr val="tx1"/>
          </a:solidFill>
          <a:latin typeface="Arial" pitchFamily="34" charset="0"/>
          <a:ea typeface="+mn-ea"/>
          <a:cs typeface="Arial" pitchFamily="34" charset="0"/>
        </a:defRPr>
      </a:lvl5pPr>
      <a:lvl6pPr marL="1880404" indent="-170949" algn="l" defTabSz="683783"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2295" indent="-170949" algn="l" defTabSz="683783"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64186" indent="-170949" algn="l" defTabSz="683783"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06077" indent="-170949" algn="l" defTabSz="683783"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3783" rtl="0" eaLnBrk="1" latinLnBrk="0" hangingPunct="1">
        <a:defRPr sz="1350" kern="1200">
          <a:solidFill>
            <a:schemeClr val="tx1"/>
          </a:solidFill>
          <a:latin typeface="+mn-lt"/>
          <a:ea typeface="+mn-ea"/>
          <a:cs typeface="+mn-cs"/>
        </a:defRPr>
      </a:lvl1pPr>
      <a:lvl2pPr marL="341891" algn="l" defTabSz="683783" rtl="0" eaLnBrk="1" latinLnBrk="0" hangingPunct="1">
        <a:defRPr sz="1350" kern="1200">
          <a:solidFill>
            <a:schemeClr val="tx1"/>
          </a:solidFill>
          <a:latin typeface="+mn-lt"/>
          <a:ea typeface="+mn-ea"/>
          <a:cs typeface="+mn-cs"/>
        </a:defRPr>
      </a:lvl2pPr>
      <a:lvl3pPr marL="683783" algn="l" defTabSz="683783" rtl="0" eaLnBrk="1" latinLnBrk="0" hangingPunct="1">
        <a:defRPr sz="1350" kern="1200">
          <a:solidFill>
            <a:schemeClr val="tx1"/>
          </a:solidFill>
          <a:latin typeface="+mn-lt"/>
          <a:ea typeface="+mn-ea"/>
          <a:cs typeface="+mn-cs"/>
        </a:defRPr>
      </a:lvl3pPr>
      <a:lvl4pPr marL="1025670" algn="l" defTabSz="683783" rtl="0" eaLnBrk="1" latinLnBrk="0" hangingPunct="1">
        <a:defRPr sz="1350" kern="1200">
          <a:solidFill>
            <a:schemeClr val="tx1"/>
          </a:solidFill>
          <a:latin typeface="+mn-lt"/>
          <a:ea typeface="+mn-ea"/>
          <a:cs typeface="+mn-cs"/>
        </a:defRPr>
      </a:lvl4pPr>
      <a:lvl5pPr marL="1367565" algn="l" defTabSz="683783" rtl="0" eaLnBrk="1" latinLnBrk="0" hangingPunct="1">
        <a:defRPr sz="1350" kern="1200">
          <a:solidFill>
            <a:schemeClr val="tx1"/>
          </a:solidFill>
          <a:latin typeface="+mn-lt"/>
          <a:ea typeface="+mn-ea"/>
          <a:cs typeface="+mn-cs"/>
        </a:defRPr>
      </a:lvl5pPr>
      <a:lvl6pPr marL="1709455" algn="l" defTabSz="683783" rtl="0" eaLnBrk="1" latinLnBrk="0" hangingPunct="1">
        <a:defRPr sz="1350" kern="1200">
          <a:solidFill>
            <a:schemeClr val="tx1"/>
          </a:solidFill>
          <a:latin typeface="+mn-lt"/>
          <a:ea typeface="+mn-ea"/>
          <a:cs typeface="+mn-cs"/>
        </a:defRPr>
      </a:lvl6pPr>
      <a:lvl7pPr marL="2051347" algn="l" defTabSz="683783" rtl="0" eaLnBrk="1" latinLnBrk="0" hangingPunct="1">
        <a:defRPr sz="1350" kern="1200">
          <a:solidFill>
            <a:schemeClr val="tx1"/>
          </a:solidFill>
          <a:latin typeface="+mn-lt"/>
          <a:ea typeface="+mn-ea"/>
          <a:cs typeface="+mn-cs"/>
        </a:defRPr>
      </a:lvl7pPr>
      <a:lvl8pPr marL="2393240" algn="l" defTabSz="683783" rtl="0" eaLnBrk="1" latinLnBrk="0" hangingPunct="1">
        <a:defRPr sz="1350" kern="1200">
          <a:solidFill>
            <a:schemeClr val="tx1"/>
          </a:solidFill>
          <a:latin typeface="+mn-lt"/>
          <a:ea typeface="+mn-ea"/>
          <a:cs typeface="+mn-cs"/>
        </a:defRPr>
      </a:lvl8pPr>
      <a:lvl9pPr marL="2735132" algn="l" defTabSz="683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g"/><Relationship Id="rId1" Type="http://schemas.openxmlformats.org/officeDocument/2006/relationships/slideLayout" Target="../slideLayouts/slideLayout3.xml"/><Relationship Id="rId4" Type="http://schemas.openxmlformats.org/officeDocument/2006/relationships/image" Target="https://m.media-amazon.com/images/P/B093N7N97H.01._SCLZZZZZZZ_SX500_.jp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itle 29"/>
          <p:cNvSpPr>
            <a:spLocks noGrp="1"/>
          </p:cNvSpPr>
          <p:nvPr>
            <p:ph type="title"/>
          </p:nvPr>
        </p:nvSpPr>
        <p:spPr>
          <a:xfrm>
            <a:off x="631767" y="12038"/>
            <a:ext cx="7946967" cy="531495"/>
          </a:xfrm>
        </p:spPr>
        <p:txBody>
          <a:bodyPr/>
          <a:lstStyle/>
          <a:p>
            <a:r>
              <a:rPr lang="en-US" dirty="0"/>
              <a:t>Extreme Events and Climate Change: A Multidisciplinary Approach</a:t>
            </a:r>
          </a:p>
        </p:txBody>
      </p:sp>
      <p:sp>
        <p:nvSpPr>
          <p:cNvPr id="32" name="Text Placeholder 31"/>
          <p:cNvSpPr>
            <a:spLocks noGrp="1"/>
          </p:cNvSpPr>
          <p:nvPr>
            <p:ph type="body" sz="quarter" idx="30"/>
          </p:nvPr>
        </p:nvSpPr>
        <p:spPr>
          <a:xfrm>
            <a:off x="2776451" y="822960"/>
            <a:ext cx="6176356" cy="1991060"/>
          </a:xfrm>
        </p:spPr>
        <p:txBody>
          <a:bodyPr/>
          <a:lstStyle/>
          <a:p>
            <a:r>
              <a:rPr lang="en-US" dirty="0"/>
              <a:t>As the intensity and frequency of extreme events related to climate change continue to increase, there is an urgent need for clear and cohesive analysis that integrates both climatological and socioeconomic impacts. </a:t>
            </a:r>
            <a:r>
              <a:rPr lang="en-US" i="1" dirty="0"/>
              <a:t>Extreme Events and Climate Change </a:t>
            </a:r>
            <a:r>
              <a:rPr lang="en-US" dirty="0"/>
              <a:t>provides a timely, multidisciplinary examination of the impacts of extreme weather under a warming climate. Offering wide-ranging coverage of the methods and analysis that relate changes in extreme events to their societal impacts, this volume helps readers understand and overcome the methodological challenges associated with extreme event analysis.</a:t>
            </a:r>
          </a:p>
        </p:txBody>
      </p:sp>
      <p:sp>
        <p:nvSpPr>
          <p:cNvPr id="34" name="Text Placeholder 33"/>
          <p:cNvSpPr>
            <a:spLocks noGrp="1"/>
          </p:cNvSpPr>
          <p:nvPr>
            <p:ph type="body" sz="quarter" idx="34"/>
          </p:nvPr>
        </p:nvSpPr>
        <p:spPr>
          <a:xfrm>
            <a:off x="2801389" y="2477199"/>
            <a:ext cx="6242858" cy="1097280"/>
          </a:xfrm>
        </p:spPr>
        <p:txBody>
          <a:bodyPr/>
          <a:lstStyle/>
          <a:p>
            <a:pPr lvl="0"/>
            <a:r>
              <a:rPr lang="en-US" dirty="0"/>
              <a:t>The new book discusses topics central to understanding how extreme weather changes as the climate warms</a:t>
            </a:r>
          </a:p>
          <a:p>
            <a:pPr lvl="0"/>
            <a:r>
              <a:rPr lang="en-US" dirty="0"/>
              <a:t>Reviews significant theoretical and modeling advances in the physical aspects of climate science</a:t>
            </a:r>
          </a:p>
          <a:p>
            <a:pPr lvl="0"/>
            <a:r>
              <a:rPr lang="en-US" dirty="0"/>
              <a:t>Presents a comprehensive view of state of the science, including new ways of using data from different sources</a:t>
            </a:r>
          </a:p>
        </p:txBody>
      </p:sp>
      <p:sp>
        <p:nvSpPr>
          <p:cNvPr id="35" name="Text Placeholder 34"/>
          <p:cNvSpPr>
            <a:spLocks noGrp="1"/>
          </p:cNvSpPr>
          <p:nvPr>
            <p:ph type="body" sz="quarter" idx="35"/>
          </p:nvPr>
        </p:nvSpPr>
        <p:spPr>
          <a:xfrm>
            <a:off x="3017520" y="3865417"/>
            <a:ext cx="6001789" cy="574369"/>
          </a:xfrm>
        </p:spPr>
        <p:txBody>
          <a:bodyPr>
            <a:noAutofit/>
          </a:bodyPr>
          <a:lstStyle/>
          <a:p>
            <a:pPr marL="0" indent="0">
              <a:buNone/>
            </a:pPr>
            <a:r>
              <a:rPr lang="en-US" i="1" dirty="0"/>
              <a:t>Extreme Events and Climate Change: A Multidisciplinary Approach</a:t>
            </a:r>
            <a:r>
              <a:rPr lang="en-US" dirty="0"/>
              <a:t> is an indispensable volume for students, researchers, scientists, and practitioners in fields such as hazard and risk analysis, climate change, atmospheric and ocean sciences, hydrology, geography, agricultural science, and environmental and space science.</a:t>
            </a:r>
          </a:p>
          <a:p>
            <a:pPr marL="0" indent="0">
              <a:buNone/>
            </a:pPr>
            <a:endParaRPr lang="en-US" dirty="0"/>
          </a:p>
        </p:txBody>
      </p:sp>
      <p:sp>
        <p:nvSpPr>
          <p:cNvPr id="3" name="TextBox 2"/>
          <p:cNvSpPr txBox="1"/>
          <p:nvPr/>
        </p:nvSpPr>
        <p:spPr>
          <a:xfrm>
            <a:off x="174567" y="3583257"/>
            <a:ext cx="2676697" cy="830997"/>
          </a:xfrm>
          <a:prstGeom prst="rect">
            <a:avLst/>
          </a:prstGeom>
          <a:noFill/>
          <a:ln>
            <a:solidFill>
              <a:schemeClr val="accent1"/>
            </a:solidFill>
          </a:ln>
        </p:spPr>
        <p:txBody>
          <a:bodyPr wrap="square" rtlCol="0">
            <a:spAutoFit/>
          </a:bodyPr>
          <a:lstStyle/>
          <a:p>
            <a:r>
              <a:rPr lang="en-US" sz="1200" dirty="0"/>
              <a:t>“An authoritative volume focusing on multidisciplinary methods to estimate the impacts of climate-related extreme events to society” Image: Wiley &amp; Sons.</a:t>
            </a:r>
          </a:p>
        </p:txBody>
      </p:sp>
      <p:pic>
        <p:nvPicPr>
          <p:cNvPr id="9" name="Content Placeholder 5"/>
          <p:cNvPicPr>
            <a:picLocks noGrp="1" noChangeAspect="1"/>
          </p:cNvPicPr>
          <p:nvPr>
            <p:ph sz="quarter" idx="31"/>
          </p:nvPr>
        </p:nvPicPr>
        <p:blipFill>
          <a:blip r:embed="rId2">
            <a:extLst>
              <a:ext uri="{28A0092B-C50C-407E-A947-70E740481C1C}">
                <a14:useLocalDpi xmlns:a14="http://schemas.microsoft.com/office/drawing/2010/main" val="0"/>
              </a:ext>
            </a:extLst>
          </a:blip>
          <a:stretch>
            <a:fillRect/>
          </a:stretch>
        </p:blipFill>
        <p:spPr>
          <a:xfrm>
            <a:off x="5942088" y="4755909"/>
            <a:ext cx="313920" cy="308554"/>
          </a:xfrm>
        </p:spPr>
      </p:pic>
      <p:sp>
        <p:nvSpPr>
          <p:cNvPr id="12" name="Rectangle 7">
            <a:extLst>
              <a:ext uri="{FF2B5EF4-FFF2-40B4-BE49-F238E27FC236}">
                <a16:creationId xmlns:a16="http://schemas.microsoft.com/office/drawing/2014/main" id="{2F5B612A-0810-B64F-AA3B-2AFE7E169A9B}"/>
              </a:ext>
            </a:extLst>
          </p:cNvPr>
          <p:cNvSpPr>
            <a:spLocks noGrp="1" noChangeArrowheads="1"/>
          </p:cNvSpPr>
          <p:nvPr>
            <p:ph type="body" sz="quarter" idx="26"/>
          </p:nvPr>
        </p:nvSpPr>
        <p:spPr bwMode="auto">
          <a:xfrm>
            <a:off x="249383" y="4514321"/>
            <a:ext cx="8703424" cy="194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dirty="0"/>
              <a:t>Federico Castillo, Michael Wehner, </a:t>
            </a:r>
            <a:r>
              <a:rPr lang="en-US" dirty="0" err="1"/>
              <a:t>Daithi</a:t>
            </a:r>
            <a:r>
              <a:rPr lang="en-US" dirty="0"/>
              <a:t> Stone, editors (2021) Extreme Events and Climate Change: A Multidisciplinary Approach. Wiley &amp; Sons. 240 pages. ISBN: 978-1-119-41362-2</a:t>
            </a:r>
          </a:p>
        </p:txBody>
      </p:sp>
      <p:sp>
        <p:nvSpPr>
          <p:cNvPr id="2" name="Rectangle 2">
            <a:extLst>
              <a:ext uri="{FF2B5EF4-FFF2-40B4-BE49-F238E27FC236}">
                <a16:creationId xmlns:a16="http://schemas.microsoft.com/office/drawing/2014/main" id="{9DA3091C-2778-B04F-A1C1-F2B2577F27C5}"/>
              </a:ext>
            </a:extLst>
          </p:cNvPr>
          <p:cNvSpPr>
            <a:spLocks noChangeArrowheads="1"/>
          </p:cNvSpPr>
          <p:nvPr/>
        </p:nvSpPr>
        <p:spPr bwMode="auto">
          <a:xfrm>
            <a:off x="149629" y="648392"/>
            <a:ext cx="711749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025" name="Picture 1">
            <a:extLst>
              <a:ext uri="{FF2B5EF4-FFF2-40B4-BE49-F238E27FC236}">
                <a16:creationId xmlns:a16="http://schemas.microsoft.com/office/drawing/2014/main" id="{74AED53D-E596-2E4C-89B8-481464CC1F97}"/>
              </a:ext>
            </a:extLst>
          </p:cNvPr>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249381" y="631767"/>
            <a:ext cx="2302625" cy="29249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3965413"/>
      </p:ext>
    </p:extLst>
  </p:cSld>
  <p:clrMapOvr>
    <a:masterClrMapping/>
  </p:clrMapOvr>
</p:sld>
</file>

<file path=ppt/theme/theme1.xml><?xml version="1.0" encoding="utf-8"?>
<a:theme xmlns:a="http://schemas.openxmlformats.org/drawingml/2006/main" name="Other EESA Highlights (not DOE-S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OE-SC EESA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3057</TotalTime>
  <Words>258</Words>
  <Application>Microsoft Macintosh PowerPoint</Application>
  <PresentationFormat>On-screen Show (16:9)</PresentationFormat>
  <Paragraphs>8</Paragraphs>
  <Slides>1</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vt:i4>
      </vt:variant>
    </vt:vector>
  </HeadingPairs>
  <TitlesOfParts>
    <vt:vector size="5" baseType="lpstr">
      <vt:lpstr>Arial</vt:lpstr>
      <vt:lpstr>Calibri</vt:lpstr>
      <vt:lpstr>Other EESA Highlights (not DOE-SC)</vt:lpstr>
      <vt:lpstr>DOE-SC EESA Highlights</vt:lpstr>
      <vt:lpstr>Extreme Events and Climate Change: A Multidisciplinary Approach</vt:lpstr>
    </vt:vector>
  </TitlesOfParts>
  <Company>LBNL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Maryann Villavert</dc:creator>
  <cp:lastModifiedBy>Microsoft Office User</cp:lastModifiedBy>
  <cp:revision>147</cp:revision>
  <dcterms:created xsi:type="dcterms:W3CDTF">2016-02-10T19:06:12Z</dcterms:created>
  <dcterms:modified xsi:type="dcterms:W3CDTF">2021-05-05T20:58:39Z</dcterms:modified>
</cp:coreProperties>
</file>