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00" d="100"/>
          <a:sy n="200" d="100"/>
        </p:scale>
        <p:origin x="-6240" y="-49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2DA7A7-90D0-47AD-826D-8DC3548F28E5}" type="datetimeFigureOut">
              <a:rPr lang="en-US" smtClean="0"/>
              <a:t>7/4/2019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DA685A-99EE-4381-A239-82DCC396E238}" type="slidenum">
              <a:rPr lang="en-US" smtClean="0"/>
              <a:t>‹#›</a:t>
            </a:fld>
            <a:endParaRPr lang="en-US"/>
          </a:p>
        </p:txBody>
      </p:sp>
    </p:spTree>
    <p:extLst>
      <p:ext uri="{BB962C8B-B14F-4D97-AF65-F5344CB8AC3E}">
        <p14:creationId xmlns:p14="http://schemas.microsoft.com/office/powerpoint/2010/main" val="3437483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F8F3EC71-2F01-4597-B375-97A3DE4E2084}" type="slidenum">
              <a:rPr lang="en-US" altLang="en-US">
                <a:solidFill>
                  <a:srgbClr val="000000"/>
                </a:solidFill>
              </a:rPr>
              <a:pPr eaLnBrk="1" hangingPunct="1"/>
              <a:t>1</a:t>
            </a:fld>
            <a:endParaRPr lang="en-US" altLang="en-US" dirty="0">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kern="1200" dirty="0">
                <a:solidFill>
                  <a:schemeClr val="tx1"/>
                </a:solidFill>
                <a:effectLst/>
                <a:latin typeface="+mn-lt"/>
                <a:ea typeface="+mn-ea"/>
                <a:cs typeface="+mn-cs"/>
              </a:rPr>
              <a:t>Stressed Out: Can Models Predict Grid Tolerance to Environmental Extremes?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Regression model performs well in predicting grid stress based on regional weather conditions</a:t>
            </a:r>
          </a:p>
          <a:p>
            <a:r>
              <a:rPr lang="en-US" sz="1200" b="1" kern="1200" dirty="0">
                <a:solidFill>
                  <a:schemeClr val="tx1"/>
                </a:solidFill>
                <a:effectLst/>
                <a:latin typeface="+mn-lt"/>
                <a:ea typeface="+mn-ea"/>
                <a:cs typeface="+mn-cs"/>
              </a:rPr>
              <a:t>The Science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Understanding the environmental conditions associated with stress on the electric grid has important practical considerations, but also represents a complex scientific and modeling challenge. A research team led by scientists at Pacific Northwest National Laboratory explored how well statistical models could predict grid stress based on weather conditions in a particular region. Scientists found one type of statistical model provided predictive value and was easy to interpret.</a:t>
            </a:r>
          </a:p>
          <a:p>
            <a:r>
              <a:rPr lang="en-US" sz="1200" b="1" kern="1200" dirty="0">
                <a:solidFill>
                  <a:schemeClr val="tx1"/>
                </a:solidFill>
                <a:effectLst/>
                <a:latin typeface="+mn-lt"/>
                <a:ea typeface="+mn-ea"/>
                <a:cs typeface="+mn-cs"/>
              </a:rPr>
              <a:t>The Impact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electricity sector develops contingency plans so that the grid is reliable even during periods when it is stressed by extreme weather events such as heat waves. Industry planning and operations teams could use the novel statistical techniques developed through this research to better understand and predict grid stress in the context of evolving electricity infrastructure configurations and environmental conditions. The results also provide insight into the development of next-generation modeling and analysis tools to represent interactions between energy and Earth systems.</a:t>
            </a:r>
          </a:p>
          <a:p>
            <a:r>
              <a:rPr lang="en-US" sz="1200" b="1" kern="1200" dirty="0">
                <a:solidFill>
                  <a:schemeClr val="tx1"/>
                </a:solidFill>
                <a:effectLst/>
                <a:latin typeface="+mn-lt"/>
                <a:ea typeface="+mn-ea"/>
                <a:cs typeface="+mn-cs"/>
              </a:rPr>
              <a:t>Summary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Researchers constructed statistical models based on the weather variables that tend to give rise to grid stress. They used 10 years of high time-resolution electricity load and pricing data from 16 zones in the PJM (Pennsylvania-New Jersey-Maryland) Interconnection (a regional transmission organization), along with observed weather data from the same time period. After testing several model types, researchers found that a penalized logistic regression model performed well in predicting grid stress when fit to a specific operational zone. It also revealed the weather variables most important for predicting grid stress in each zone. In addition to daily maximum temperature—typically the only variable that the electric power industry considers when making load forecasts—researchers found that other predictors of grid stress included humidity, precipitation, and lagged variables that account for persistent stresses on the grid over multiple days. In some zones, model performance was improved by including weather information from other zones, which may reflect the grid’s interconnected nature. </a:t>
            </a:r>
            <a:r>
              <a:rPr lang="en-US" sz="1200" kern="1200">
                <a:solidFill>
                  <a:schemeClr val="tx1"/>
                </a:solidFill>
                <a:effectLst/>
                <a:latin typeface="+mn-lt"/>
                <a:ea typeface="+mn-ea"/>
                <a:cs typeface="+mn-cs"/>
              </a:rPr>
              <a:t>Assuming that data are available, the methods presented in this work could be extended to other regions or used to project potential changes in grid stress associated with future climate and infrastructure scenarios.</a:t>
            </a:r>
          </a:p>
          <a:p>
            <a:pPr eaLnBrk="1" hangingPunct="1">
              <a:spcBef>
                <a:spcPct val="0"/>
              </a:spcBef>
            </a:pPr>
            <a:endParaRPr lang="en-US" altLang="en-US" sz="1000" dirty="0"/>
          </a:p>
        </p:txBody>
      </p:sp>
    </p:spTree>
    <p:extLst>
      <p:ext uri="{BB962C8B-B14F-4D97-AF65-F5344CB8AC3E}">
        <p14:creationId xmlns:p14="http://schemas.microsoft.com/office/powerpoint/2010/main" val="2480357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dirty="0"/>
              <a:t>Click icon to add table</a:t>
            </a:r>
          </a:p>
        </p:txBody>
      </p:sp>
    </p:spTree>
    <p:extLst>
      <p:ext uri="{BB962C8B-B14F-4D97-AF65-F5344CB8AC3E}">
        <p14:creationId xmlns:p14="http://schemas.microsoft.com/office/powerpoint/2010/main" val="30459015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FC58800-338D-445B-AE65-85B5E8996986}" type="datetimeFigureOut">
              <a:rPr lang="en-US"/>
              <a:pPr>
                <a:defRPr/>
              </a:pPr>
              <a:t>7/4/2019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C8392BF-B06E-4E46-80D5-0467F0160E9C}" type="slidenum">
              <a:rPr lang="en-US" altLang="en-US"/>
              <a:pPr/>
              <a:t>‹#›</a:t>
            </a:fld>
            <a:endParaRPr lang="en-US" altLang="en-US" dirty="0"/>
          </a:p>
        </p:txBody>
      </p:sp>
    </p:spTree>
    <p:extLst>
      <p:ext uri="{BB962C8B-B14F-4D97-AF65-F5344CB8AC3E}">
        <p14:creationId xmlns:p14="http://schemas.microsoft.com/office/powerpoint/2010/main" val="1508576750"/>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a:solidFill>
                <a:srgbClr val="000000"/>
              </a:solidFill>
            </a:endParaRPr>
          </a:p>
        </p:txBody>
      </p:sp>
      <p:sp>
        <p:nvSpPr>
          <p:cNvPr id="3075" name="Rectangle 4"/>
          <p:cNvSpPr>
            <a:spLocks noChangeArrowheads="1"/>
          </p:cNvSpPr>
          <p:nvPr/>
        </p:nvSpPr>
        <p:spPr bwMode="auto">
          <a:xfrm>
            <a:off x="152400" y="965914"/>
            <a:ext cx="4304720"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b="1" dirty="0">
                <a:solidFill>
                  <a:prstClr val="black"/>
                </a:solidFill>
              </a:rPr>
              <a:t>Objective</a:t>
            </a:r>
          </a:p>
          <a:p>
            <a:pPr marL="285750" indent="-285750">
              <a:spcBef>
                <a:spcPct val="15000"/>
              </a:spcBef>
              <a:buFont typeface="Arial" pitchFamily="34" charset="0"/>
              <a:buChar char="●"/>
              <a:defRPr/>
            </a:pPr>
            <a:r>
              <a:rPr lang="en-US" sz="1600" dirty="0">
                <a:solidFill>
                  <a:prstClr val="black"/>
                </a:solidFill>
                <a:latin typeface="+mn-lt"/>
              </a:rPr>
              <a:t>Develop and evaluate methods for predicting stress on the electric grid in a specific region based on weather data </a:t>
            </a:r>
          </a:p>
          <a:p>
            <a:pPr algn="ctr">
              <a:spcBef>
                <a:spcPct val="15000"/>
              </a:spcBef>
              <a:defRPr/>
            </a:pPr>
            <a:r>
              <a:rPr lang="en-US" b="1" dirty="0">
                <a:solidFill>
                  <a:prstClr val="black"/>
                </a:solidFill>
              </a:rPr>
              <a:t>Approach</a:t>
            </a:r>
            <a:endParaRPr lang="en-US" sz="1600" b="1" dirty="0">
              <a:solidFill>
                <a:prstClr val="black"/>
              </a:solidFill>
            </a:endParaRPr>
          </a:p>
          <a:p>
            <a:pPr marL="285750" indent="-285750">
              <a:spcBef>
                <a:spcPct val="15000"/>
              </a:spcBef>
              <a:buFont typeface="Arial" pitchFamily="34" charset="0"/>
              <a:buChar char="●"/>
              <a:defRPr/>
            </a:pPr>
            <a:r>
              <a:rPr lang="en-US" sz="1600" dirty="0">
                <a:solidFill>
                  <a:prstClr val="black"/>
                </a:solidFill>
              </a:rPr>
              <a:t>Obtained 10 years of hourly weather and electricity load and pricing data from 16 zones in a U.S.</a:t>
            </a:r>
            <a:r>
              <a:rPr lang="en-US" sz="1600" dirty="0">
                <a:solidFill>
                  <a:srgbClr val="FF0000"/>
                </a:solidFill>
              </a:rPr>
              <a:t> </a:t>
            </a:r>
            <a:r>
              <a:rPr lang="en-US" sz="1600" dirty="0">
                <a:solidFill>
                  <a:prstClr val="black"/>
                </a:solidFill>
              </a:rPr>
              <a:t>regional transmission organization</a:t>
            </a:r>
          </a:p>
          <a:p>
            <a:pPr marL="285750" indent="-285750">
              <a:spcBef>
                <a:spcPct val="15000"/>
              </a:spcBef>
              <a:buFont typeface="Arial" pitchFamily="34" charset="0"/>
              <a:buChar char="●"/>
              <a:defRPr/>
            </a:pPr>
            <a:r>
              <a:rPr lang="en-US" sz="1600" dirty="0">
                <a:solidFill>
                  <a:prstClr val="black"/>
                </a:solidFill>
              </a:rPr>
              <a:t>Constructed and evaluated the ability of a penalized logistic regression model to predict grid stress events (i.e., high loads and prices) based on observed weather</a:t>
            </a:r>
          </a:p>
          <a:p>
            <a:pPr algn="ctr">
              <a:spcBef>
                <a:spcPct val="15000"/>
              </a:spcBef>
              <a:defRPr/>
            </a:pPr>
            <a:r>
              <a:rPr lang="en-US" b="1" dirty="0">
                <a:solidFill>
                  <a:prstClr val="black"/>
                </a:solidFill>
              </a:rPr>
              <a:t>Impact</a:t>
            </a:r>
          </a:p>
          <a:p>
            <a:pPr marL="285750" indent="-285750">
              <a:spcBef>
                <a:spcPct val="15000"/>
              </a:spcBef>
              <a:buFont typeface="Arial" pitchFamily="34" charset="0"/>
              <a:buChar char="●"/>
              <a:defRPr/>
            </a:pPr>
            <a:r>
              <a:rPr lang="en-US" altLang="en-US" sz="1600" dirty="0">
                <a:solidFill>
                  <a:srgbClr val="000000"/>
                </a:solidFill>
              </a:rPr>
              <a:t>Techniques explored in this paper could help improve predictions of future grid stress events in the context of evolving infrastructure configurations and environmental conditions</a:t>
            </a:r>
          </a:p>
          <a:p>
            <a:pPr marL="285750" indent="-285750">
              <a:spcBef>
                <a:spcPct val="15000"/>
              </a:spcBef>
              <a:buFont typeface="Arial" pitchFamily="34" charset="0"/>
              <a:buChar char="●"/>
              <a:defRPr/>
            </a:pPr>
            <a:r>
              <a:rPr lang="en-US" altLang="en-US" sz="1600" dirty="0">
                <a:solidFill>
                  <a:srgbClr val="000000"/>
                </a:solidFill>
              </a:rPr>
              <a:t>Understanding the conditions associated with grid stress can help inform the development of next-generation tools for representing interactions of energy and Earth systems</a:t>
            </a:r>
          </a:p>
          <a:p>
            <a:pPr marL="285750" indent="-285750">
              <a:spcBef>
                <a:spcPct val="15000"/>
              </a:spcBef>
              <a:buFont typeface="Arial" pitchFamily="34" charset="0"/>
              <a:buChar char="●"/>
              <a:defRPr/>
            </a:pPr>
            <a:endParaRPr lang="en-US" sz="1600" dirty="0">
              <a:solidFill>
                <a:prstClr val="black"/>
              </a:solidFill>
            </a:endParaRPr>
          </a:p>
        </p:txBody>
      </p:sp>
      <p:sp>
        <p:nvSpPr>
          <p:cNvPr id="3076" name="Rectangle 5"/>
          <p:cNvSpPr>
            <a:spLocks noChangeArrowheads="1"/>
          </p:cNvSpPr>
          <p:nvPr/>
        </p:nvSpPr>
        <p:spPr bwMode="auto">
          <a:xfrm>
            <a:off x="226192" y="47365"/>
            <a:ext cx="904220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sz="2400" b="1" dirty="0"/>
              <a:t>Evaluating Penalized Logistic Regression Models to Predict Heat-Related, Environmentally Induced Electric Grid Stress?</a:t>
            </a:r>
            <a:endParaRPr lang="en-US" sz="2400" dirty="0"/>
          </a:p>
        </p:txBody>
      </p:sp>
      <p:sp>
        <p:nvSpPr>
          <p:cNvPr id="3077" name="Text Box 6"/>
          <p:cNvSpPr txBox="1">
            <a:spLocks noChangeArrowheads="1"/>
          </p:cNvSpPr>
          <p:nvPr/>
        </p:nvSpPr>
        <p:spPr bwMode="auto">
          <a:xfrm>
            <a:off x="4747296" y="5317867"/>
            <a:ext cx="3895867"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err="1">
                <a:solidFill>
                  <a:srgbClr val="000000"/>
                </a:solidFill>
                <a:latin typeface="+mn-lt"/>
              </a:rPr>
              <a:t>Bramer</a:t>
            </a:r>
            <a:r>
              <a:rPr lang="en-US" altLang="en-US" sz="1000" dirty="0">
                <a:solidFill>
                  <a:srgbClr val="000000"/>
                </a:solidFill>
                <a:latin typeface="+mn-lt"/>
              </a:rPr>
              <a:t>, L. M., Rounds, J., </a:t>
            </a:r>
            <a:r>
              <a:rPr lang="en-US" altLang="en-US" sz="1000" dirty="0" err="1">
                <a:solidFill>
                  <a:srgbClr val="000000"/>
                </a:solidFill>
                <a:latin typeface="+mn-lt"/>
              </a:rPr>
              <a:t>Burleyson</a:t>
            </a:r>
            <a:r>
              <a:rPr lang="en-US" altLang="en-US" sz="1000" dirty="0">
                <a:solidFill>
                  <a:srgbClr val="000000"/>
                </a:solidFill>
                <a:latin typeface="+mn-lt"/>
              </a:rPr>
              <a:t>, C. D., Fortin, D., Hathaway, J., Rice, J., &amp; </a:t>
            </a:r>
            <a:r>
              <a:rPr lang="en-US" altLang="en-US" sz="1000" dirty="0" err="1">
                <a:solidFill>
                  <a:srgbClr val="000000"/>
                </a:solidFill>
                <a:latin typeface="+mn-lt"/>
              </a:rPr>
              <a:t>Kraucunas</a:t>
            </a:r>
            <a:r>
              <a:rPr lang="en-US" altLang="en-US" sz="1000" dirty="0">
                <a:solidFill>
                  <a:srgbClr val="000000"/>
                </a:solidFill>
                <a:latin typeface="+mn-lt"/>
              </a:rPr>
              <a:t>, I. (2017). Evaluating penalized logistic regression models to predict Heat-Related Electric grid stress days. Applied Energy, 205, </a:t>
            </a:r>
            <a:r>
              <a:rPr lang="en-US" altLang="en-US" sz="1000">
                <a:solidFill>
                  <a:srgbClr val="000000"/>
                </a:solidFill>
                <a:latin typeface="+mn-lt"/>
              </a:rPr>
              <a:t>1408-1418 https://doi.org/10.1016</a:t>
            </a:r>
            <a:r>
              <a:rPr lang="en-US" altLang="en-US" sz="1000" dirty="0">
                <a:solidFill>
                  <a:srgbClr val="000000"/>
                </a:solidFill>
                <a:latin typeface="+mn-lt"/>
              </a:rPr>
              <a:t>/j.apenergy.2017.09.087</a:t>
            </a:r>
          </a:p>
        </p:txBody>
      </p:sp>
      <p:sp>
        <p:nvSpPr>
          <p:cNvPr id="3078" name="TextBox 9"/>
          <p:cNvSpPr txBox="1">
            <a:spLocks noChangeArrowheads="1"/>
          </p:cNvSpPr>
          <p:nvPr/>
        </p:nvSpPr>
        <p:spPr bwMode="auto">
          <a:xfrm>
            <a:off x="4490444" y="3802242"/>
            <a:ext cx="457081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Researchers evaluated statistical model performance in each grid zone for individual weather variables and different combinations of variables, including lagged variables that accounted for persistent forcing. An F1 value of 1 means the model perfectly predicts grid stress. In general, maximum temperature was more predictive of grid stress for zones along the east coast compared to zones further west.</a:t>
            </a:r>
          </a:p>
        </p:txBody>
      </p:sp>
      <p:sp>
        <p:nvSpPr>
          <p:cNvPr id="3079" name="Rectangle 2"/>
          <p:cNvSpPr>
            <a:spLocks noChangeArrowheads="1"/>
          </p:cNvSpPr>
          <p:nvPr/>
        </p:nvSpPr>
        <p:spPr bwMode="auto">
          <a:xfrm>
            <a:off x="3467100" y="4101933"/>
            <a:ext cx="55626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313" indent="-287338" eaLnBrk="0" hangingPunct="0">
              <a:spcBef>
                <a:spcPct val="20000"/>
              </a:spcBef>
              <a:buFont typeface="Arial" panose="020B0604020202020204" pitchFamily="34" charset="0"/>
              <a:buChar char="•"/>
              <a:tabLst>
                <a:tab pos="338138" algn="l"/>
              </a:tabLst>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tabLst>
                <a:tab pos="338138" algn="l"/>
              </a:tabLst>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tabLst>
                <a:tab pos="338138" algn="l"/>
              </a:tabLst>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tabLst>
                <a:tab pos="338138" algn="l"/>
              </a:tabLst>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tabLst>
                <a:tab pos="338138"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338138" algn="l"/>
              </a:tabLst>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a:solidFill>
                <a:srgbClr val="000000"/>
              </a:solidFill>
            </a:endParaRPr>
          </a:p>
        </p:txBody>
      </p:sp>
      <p:pic>
        <p:nvPicPr>
          <p:cNvPr id="4" name="Picture 3"/>
          <p:cNvPicPr>
            <a:picLocks noChangeAspect="1"/>
          </p:cNvPicPr>
          <p:nvPr/>
        </p:nvPicPr>
        <p:blipFill rotWithShape="1">
          <a:blip r:embed="rId3"/>
          <a:srcRect b="1034"/>
          <a:stretch/>
        </p:blipFill>
        <p:spPr>
          <a:xfrm>
            <a:off x="4336857" y="965914"/>
            <a:ext cx="4724400" cy="2836328"/>
          </a:xfrm>
          <a:prstGeom prst="rect">
            <a:avLst/>
          </a:prstGeom>
        </p:spPr>
      </p:pic>
    </p:spTree>
    <p:extLst>
      <p:ext uri="{BB962C8B-B14F-4D97-AF65-F5344CB8AC3E}">
        <p14:creationId xmlns:p14="http://schemas.microsoft.com/office/powerpoint/2010/main" val="371952977"/>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Burleyson-etal-GridStress-AppliedEnergy-October2017-f</Presentation>
    <Funding xmlns="98b00cf3-a6ce-40de-8923-f140beb786e9">IAR (IM3)</Funding>
  </documentManagement>
</p:properties>
</file>

<file path=customXml/itemProps1.xml><?xml version="1.0" encoding="utf-8"?>
<ds:datastoreItem xmlns:ds="http://schemas.openxmlformats.org/officeDocument/2006/customXml" ds:itemID="{F66CD97F-98D5-4B44-9196-234C9C6ACA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A341A39-212C-44A0-A080-1B285DFFEE0B}">
  <ds:schemaRefs>
    <ds:schemaRef ds:uri="http://purl.org/dc/dcmitype/"/>
    <ds:schemaRef ds:uri="http://purl.org/dc/terms/"/>
    <ds:schemaRef ds:uri="http://schemas.microsoft.com/office/2006/documentManagement/types"/>
    <ds:schemaRef ds:uri="98b00cf3-a6ce-40de-8923-f140beb786e9"/>
    <ds:schemaRef ds:uri="http://schemas.microsoft.com/sharepoint/v3"/>
    <ds:schemaRef ds:uri="http://www.w3.org/XML/1998/namespace"/>
    <ds:schemaRef ds:uri="http://schemas.openxmlformats.org/package/2006/metadata/core-properties"/>
    <ds:schemaRef ds:uri="http://schemas.microsoft.com/office/infopath/2007/PartnerControls"/>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Grid_Stress_Paper_Highlight_Slide</Template>
  <TotalTime>387</TotalTime>
  <Words>298</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Burleyson-etal-GridStress-AppliedEnergy-October2017-f</dc:title>
  <dc:creator>Burleyson, Casey D</dc:creator>
  <cp:lastModifiedBy>Shim, Edward</cp:lastModifiedBy>
  <cp:revision>29</cp:revision>
  <cp:lastPrinted>2011-05-11T17:30:12Z</cp:lastPrinted>
  <dcterms:created xsi:type="dcterms:W3CDTF">2017-09-29T17:31:44Z</dcterms:created>
  <dcterms:modified xsi:type="dcterms:W3CDTF">2019-07-04T19:13:45Z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property>
  <property fmtid="{D5CDD505-2E9C-101B-9397-08002B2CF9AE}" pid="3" name="FY">
    <vt:lpwstr/>
  </property>
  <property fmtid="{D5CDD505-2E9C-101B-9397-08002B2CF9AE}" pid="4" name="Funding">
    <vt:lpwstr>IAR (IM3)</vt:lpwstr>
  </property>
  <property fmtid="{D5CDD505-2E9C-101B-9397-08002B2CF9AE}" pid="5" name="ContentTypeId">
    <vt:lpwstr>0x010100A22E315B1F3C42B49A0E90D2F9AB5AB100A3ADA40348D53C4EA114B46FA9468BEB</vt:lpwstr>
  </property>
  <property fmtid="{D5CDD505-2E9C-101B-9397-08002B2CF9AE}" pid="6" name="ContentType">
    <vt:lpwstr>Slide</vt:lpwstr>
  </property>
  <property fmtid="{D5CDD505-2E9C-101B-9397-08002B2CF9AE}" pid="7" name="Presentation">
    <vt:lpwstr>Burleyson-etal-GridStress-AppliedEnergy-October2017-f</vt:lpwstr>
  </property>
  <property fmtid="{D5CDD505-2E9C-101B-9397-08002B2CF9AE}" pid="8" name="SlideDescription">
    <vt:lpwstr/>
  </property>
</Properties>
</file>