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1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F4AD-0BCF-4107-8F3D-E3DE61508EB8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48E4-2BF5-4A7D-ACEF-CD7527A7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9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F4AD-0BCF-4107-8F3D-E3DE61508EB8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48E4-2BF5-4A7D-ACEF-CD7527A7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6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F4AD-0BCF-4107-8F3D-E3DE61508EB8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48E4-2BF5-4A7D-ACEF-CD7527A7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9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F4AD-0BCF-4107-8F3D-E3DE61508EB8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48E4-2BF5-4A7D-ACEF-CD7527A7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7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F4AD-0BCF-4107-8F3D-E3DE61508EB8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48E4-2BF5-4A7D-ACEF-CD7527A7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6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F4AD-0BCF-4107-8F3D-E3DE61508EB8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48E4-2BF5-4A7D-ACEF-CD7527A7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1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F4AD-0BCF-4107-8F3D-E3DE61508EB8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48E4-2BF5-4A7D-ACEF-CD7527A7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67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F4AD-0BCF-4107-8F3D-E3DE61508EB8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48E4-2BF5-4A7D-ACEF-CD7527A7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9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F4AD-0BCF-4107-8F3D-E3DE61508EB8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48E4-2BF5-4A7D-ACEF-CD7527A7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7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F4AD-0BCF-4107-8F3D-E3DE61508EB8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48E4-2BF5-4A7D-ACEF-CD7527A7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3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F4AD-0BCF-4107-8F3D-E3DE61508EB8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848E4-2BF5-4A7D-ACEF-CD7527A7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7F4AD-0BCF-4107-8F3D-E3DE61508EB8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848E4-2BF5-4A7D-ACEF-CD7527A71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9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19JG005343" TargetMode="External"/><Relationship Id="rId2" Type="http://schemas.openxmlformats.org/officeDocument/2006/relationships/hyperlink" Target="file:///C:\Users\gagibson\Documents\Administrative\Resume\125,%207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435084" y="841052"/>
            <a:ext cx="4557331" cy="34766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-39948"/>
            <a:ext cx="9144000" cy="8321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228600" y="838200"/>
            <a:ext cx="4114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800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19173" y="3721231"/>
            <a:ext cx="4114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2000" b="1" dirty="0" smtClean="0"/>
          </a:p>
          <a:p>
            <a:pPr>
              <a:spcBef>
                <a:spcPct val="15000"/>
              </a:spcBef>
            </a:pPr>
            <a:r>
              <a:rPr lang="en-US" dirty="0"/>
              <a:t>We compared </a:t>
            </a:r>
            <a:r>
              <a:rPr lang="en-US" dirty="0" smtClean="0"/>
              <a:t>E3SM model predictions of ecosystem dynamics </a:t>
            </a:r>
            <a:r>
              <a:rPr lang="en-US" dirty="0"/>
              <a:t>by a validated baseline run to estimates from a model that had been driven with a warmer atmosphere, as well as to predictions from a model that had artificially reduced sea ice.</a:t>
            </a:r>
            <a:endParaRPr lang="en-US" sz="1800" dirty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11652" y="0"/>
            <a:ext cx="89247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Relative Impact of Sea Ice and Temperature Changes on Arctic Marine </a:t>
            </a:r>
            <a:r>
              <a:rPr lang="en-US" altLang="en-US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endParaRPr lang="en-US" sz="2400" b="1" dirty="0">
              <a:latin typeface="Myriad Web Pro Condensed" pitchFamily="34" charset="0"/>
            </a:endParaRPr>
          </a:p>
        </p:txBody>
      </p:sp>
      <p:sp>
        <p:nvSpPr>
          <p:cNvPr id="6150" name="Rectangle 19"/>
          <p:cNvSpPr>
            <a:spLocks noChangeArrowheads="1"/>
          </p:cNvSpPr>
          <p:nvPr/>
        </p:nvSpPr>
        <p:spPr bwMode="auto">
          <a:xfrm>
            <a:off x="4495800" y="685800"/>
            <a:ext cx="4343400" cy="2743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2895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Box 24"/>
          <p:cNvSpPr txBox="1">
            <a:spLocks noChangeArrowheads="1"/>
          </p:cNvSpPr>
          <p:nvPr/>
        </p:nvSpPr>
        <p:spPr bwMode="auto">
          <a:xfrm>
            <a:off x="4343400" y="4311210"/>
            <a:ext cx="46482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/>
              <a:t>Impact</a:t>
            </a:r>
            <a:endParaRPr lang="en-US" sz="2000" b="1" dirty="0" smtClean="0"/>
          </a:p>
          <a:p>
            <a:r>
              <a:rPr lang="en-US" dirty="0"/>
              <a:t>Our work demonstrates the importance of ice dynamics </a:t>
            </a:r>
            <a:r>
              <a:rPr lang="en-US" dirty="0" smtClean="0"/>
              <a:t>in controlling </a:t>
            </a:r>
            <a:r>
              <a:rPr lang="en-US" dirty="0"/>
              <a:t>ocean warming and production and thus the need for well‐behaved ice and BGC models </a:t>
            </a:r>
            <a:r>
              <a:rPr lang="en-US" dirty="0" smtClean="0"/>
              <a:t>within Earth </a:t>
            </a:r>
            <a:r>
              <a:rPr lang="en-US" dirty="0"/>
              <a:t>system models if we hope to accurately predict Arctic changes.</a:t>
            </a:r>
            <a:endParaRPr lang="en-US" sz="1800" dirty="0"/>
          </a:p>
        </p:txBody>
      </p:sp>
      <p:sp>
        <p:nvSpPr>
          <p:cNvPr id="27" name="TextBox 26"/>
          <p:cNvSpPr txBox="1"/>
          <p:nvPr/>
        </p:nvSpPr>
        <p:spPr>
          <a:xfrm>
            <a:off x="1154784" y="6200481"/>
            <a:ext cx="66294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en-US" sz="10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Gibson</a:t>
            </a:r>
            <a:r>
              <a:rPr lang="en-US" altLang="en-US" sz="1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G.A., </a:t>
            </a:r>
            <a:r>
              <a:rPr lang="en-US" altLang="en-US" sz="1000" b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Weijer</a:t>
            </a:r>
            <a:r>
              <a:rPr lang="en-US" altLang="en-US" sz="1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W., Jeffery, N. and Wang, S. (2020). Relative Impact of Sea Ice and Temperature Changes on Arctic Marine Production</a:t>
            </a:r>
            <a:r>
              <a:rPr lang="en-US" altLang="en-US" sz="1000" b="1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JGR </a:t>
            </a:r>
            <a:r>
              <a:rPr lang="en-US" altLang="en-US" sz="1000" b="1" i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Biogeosciences</a:t>
            </a:r>
            <a:r>
              <a:rPr lang="en-US" altLang="en-US" sz="1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1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125, 7</a:t>
            </a:r>
            <a:r>
              <a:rPr lang="en-US" altLang="en-US" sz="1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1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https://doi.org/10.1029/2019JG005343</a:t>
            </a:r>
            <a:r>
              <a:rPr lang="en-US" altLang="en-US" sz="1000" b="1" dirty="0">
                <a:solidFill>
                  <a:schemeClr val="tx1"/>
                </a:solidFill>
              </a:rPr>
              <a:t> </a:t>
            </a:r>
            <a:endParaRPr lang="en-US" sz="1000" i="1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19173" y="853126"/>
            <a:ext cx="4114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/>
            <a:r>
              <a:rPr lang="en-US" sz="2000" b="1" dirty="0"/>
              <a:t>Objective</a:t>
            </a:r>
          </a:p>
          <a:p>
            <a:r>
              <a:rPr lang="en-US" dirty="0" smtClean="0"/>
              <a:t>Changes </a:t>
            </a:r>
            <a:r>
              <a:rPr lang="en-US" dirty="0"/>
              <a:t>to the global climate system </a:t>
            </a:r>
            <a:r>
              <a:rPr lang="en-US" dirty="0" smtClean="0"/>
              <a:t>are likely </a:t>
            </a:r>
            <a:r>
              <a:rPr lang="en-US" dirty="0"/>
              <a:t>to have large implications for the Arctic marine ecosystems. Here we performed a series of experiments with a modern Earth system model to determine the relative importance of ice and temperature on the primary production and the air-sea CO</a:t>
            </a:r>
            <a:r>
              <a:rPr lang="en-US" baseline="-25000" dirty="0"/>
              <a:t>2</a:t>
            </a:r>
            <a:r>
              <a:rPr lang="en-US" dirty="0"/>
              <a:t> flux across the Arctic Ocean.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36534" y="3300642"/>
            <a:ext cx="1079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Artificially</a:t>
            </a:r>
          </a:p>
          <a:p>
            <a:r>
              <a:rPr lang="en-US" sz="1400" b="1" dirty="0" smtClean="0"/>
              <a:t>Reduced Ice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42662" y="949445"/>
            <a:ext cx="1662544" cy="1169551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KEY FINDING:</a:t>
            </a:r>
          </a:p>
          <a:p>
            <a:r>
              <a:rPr lang="en-US" sz="1400" b="1" dirty="0" smtClean="0"/>
              <a:t>Sea ice reduction could account for most of the change in production.</a:t>
            </a:r>
            <a:endParaRPr lang="en-US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036534" y="2162939"/>
            <a:ext cx="109889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Warmer </a:t>
            </a:r>
          </a:p>
          <a:p>
            <a:r>
              <a:rPr lang="en-US" sz="1400" b="1" dirty="0"/>
              <a:t>Atmosphere</a:t>
            </a:r>
          </a:p>
          <a:p>
            <a:r>
              <a:rPr lang="en-US" sz="1400" b="1" dirty="0" smtClean="0"/>
              <a:t>(</a:t>
            </a:r>
            <a:r>
              <a:rPr lang="en-US" sz="1400" b="1" dirty="0"/>
              <a:t>RCP4.5 </a:t>
            </a:r>
            <a:r>
              <a:rPr lang="en-US" sz="1400" b="1" dirty="0" smtClean="0"/>
              <a:t>)</a:t>
            </a:r>
            <a:endParaRPr lang="en-US" sz="14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6273670" y="933961"/>
            <a:ext cx="2581835" cy="3269770"/>
            <a:chOff x="6273670" y="933961"/>
            <a:chExt cx="2581835" cy="3269770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64" t="42411" r="15334" b="19941"/>
            <a:stretch/>
          </p:blipFill>
          <p:spPr>
            <a:xfrm rot="16200000">
              <a:off x="5929703" y="1277928"/>
              <a:ext cx="3269770" cy="2581835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6288334" y="1995055"/>
              <a:ext cx="156475" cy="1564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472490" y="2030099"/>
              <a:ext cx="156475" cy="1564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294039" y="3154762"/>
              <a:ext cx="156475" cy="1564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487160" y="3198770"/>
              <a:ext cx="156475" cy="1564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5368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215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Myriad Web Pro Condensed</vt:lpstr>
      <vt:lpstr>Times New Roman</vt:lpstr>
      <vt:lpstr>Office Theme</vt:lpstr>
      <vt:lpstr>PowerPoint Presentation</vt:lpstr>
    </vt:vector>
  </TitlesOfParts>
  <Company>University of Alaska Fairbanks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gagibson</dc:creator>
  <cp:lastModifiedBy>Weijer, Wilbert</cp:lastModifiedBy>
  <cp:revision>15</cp:revision>
  <dcterms:created xsi:type="dcterms:W3CDTF">2018-11-05T01:43:55Z</dcterms:created>
  <dcterms:modified xsi:type="dcterms:W3CDTF">2021-01-19T03:09:01Z</dcterms:modified>
</cp:coreProperties>
</file>