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0" autoAdjust="0"/>
    <p:restoredTop sz="94541" autoAdjust="0"/>
  </p:normalViewPr>
  <p:slideViewPr>
    <p:cSldViewPr snapToGrid="0" snapToObjects="1">
      <p:cViewPr varScale="1">
        <p:scale>
          <a:sx n="102" d="100"/>
          <a:sy n="102" d="100"/>
        </p:scale>
        <p:origin x="-1488" y="-11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9/11/18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269891"/>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3104178"/>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3010112"/>
            <a:ext cx="5786275"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1"/>
          <p:cNvSpPr txBox="1">
            <a:spLocks/>
          </p:cNvSpPr>
          <p:nvPr userDrawn="1"/>
        </p:nvSpPr>
        <p:spPr>
          <a:xfrm>
            <a:off x="3376699" y="2818396"/>
            <a:ext cx="5786275" cy="171620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8949361" cy="708660"/>
          </a:xfrm>
        </p:spPr>
        <p:txBody>
          <a:bodyPr/>
          <a:lstStyle/>
          <a:p>
            <a:r>
              <a:rPr lang="en-US" sz="1600"/>
              <a:t>The benefits of global high-resolution for climate simulation: process-understanding and the enabling of stakeholder decisions at the regional scale</a:t>
            </a:r>
          </a:p>
        </p:txBody>
      </p:sp>
      <p:sp>
        <p:nvSpPr>
          <p:cNvPr id="31" name="Text Placeholder 30"/>
          <p:cNvSpPr>
            <a:spLocks noGrp="1"/>
          </p:cNvSpPr>
          <p:nvPr>
            <p:ph type="body" sz="quarter" idx="26"/>
          </p:nvPr>
        </p:nvSpPr>
        <p:spPr>
          <a:xfrm>
            <a:off x="3635461" y="5256242"/>
            <a:ext cx="5244947" cy="996658"/>
          </a:xfrm>
        </p:spPr>
        <p:txBody>
          <a:bodyPr/>
          <a:lstStyle/>
          <a:p>
            <a:r>
              <a:rPr lang="en-US" b="1" dirty="0"/>
              <a:t>M. J. Roberts, P. L. </a:t>
            </a:r>
            <a:r>
              <a:rPr lang="en-US" b="1" dirty="0" err="1"/>
              <a:t>Vidale</a:t>
            </a:r>
            <a:r>
              <a:rPr lang="en-US" b="1" dirty="0"/>
              <a:t>, C. Senior, H.T. Hewitt, C. Bates, S. </a:t>
            </a:r>
            <a:r>
              <a:rPr lang="en-US" b="1" dirty="0" err="1"/>
              <a:t>Berthou</a:t>
            </a:r>
            <a:r>
              <a:rPr lang="en-US" b="1" dirty="0"/>
              <a:t>, P. Chang, H. M. Christensen, S. </a:t>
            </a:r>
            <a:r>
              <a:rPr lang="en-US" b="1" dirty="0" err="1"/>
              <a:t>Danilov</a:t>
            </a:r>
            <a:r>
              <a:rPr lang="en-US" b="1" dirty="0"/>
              <a:t>, M.-E. </a:t>
            </a:r>
            <a:r>
              <a:rPr lang="en-US" b="1" dirty="0" err="1"/>
              <a:t>Demory</a:t>
            </a:r>
            <a:r>
              <a:rPr lang="en-US" b="1" dirty="0"/>
              <a:t>, S. M. </a:t>
            </a:r>
            <a:r>
              <a:rPr lang="en-US" b="1" dirty="0" err="1"/>
              <a:t>Griffies</a:t>
            </a:r>
            <a:r>
              <a:rPr lang="en-US" b="1" dirty="0"/>
              <a:t>, R. </a:t>
            </a:r>
            <a:r>
              <a:rPr lang="en-US" b="1" dirty="0" err="1"/>
              <a:t>Haarsma</a:t>
            </a:r>
            <a:r>
              <a:rPr lang="en-US" b="1" dirty="0"/>
              <a:t>, T. Jung, G. Martin, S. </a:t>
            </a:r>
            <a:r>
              <a:rPr lang="en-US" b="1" dirty="0" err="1"/>
              <a:t>Minobe</a:t>
            </a:r>
            <a:r>
              <a:rPr lang="en-US" b="1" dirty="0"/>
              <a:t>, T. </a:t>
            </a:r>
            <a:r>
              <a:rPr lang="en-US" b="1" dirty="0" err="1"/>
              <a:t>Ringler</a:t>
            </a:r>
            <a:r>
              <a:rPr lang="en-US" b="1" dirty="0"/>
              <a:t>, M. Satoh, R. </a:t>
            </a:r>
            <a:r>
              <a:rPr lang="en-US" b="1" dirty="0" err="1"/>
              <a:t>Schiemann</a:t>
            </a:r>
            <a:r>
              <a:rPr lang="en-US" b="1" dirty="0"/>
              <a:t>, E. </a:t>
            </a:r>
            <a:r>
              <a:rPr lang="en-US" b="1" dirty="0" err="1"/>
              <a:t>Scoccimarro</a:t>
            </a:r>
            <a:r>
              <a:rPr lang="en-US" b="1" dirty="0"/>
              <a:t>, G. Stephens, </a:t>
            </a:r>
            <a:r>
              <a:rPr lang="en-US" b="1" u="sng" dirty="0"/>
              <a:t>M. F. Wehner</a:t>
            </a:r>
            <a:r>
              <a:rPr lang="en-US" b="1" dirty="0"/>
              <a:t> (2018) The benefits of global high-resolution for climate simulation: process-understanding and the enabling of stakeholder decisions at the regional scale. Early Release </a:t>
            </a:r>
            <a:r>
              <a:rPr lang="en-US" b="1" i="1" dirty="0"/>
              <a:t>Bulletin of the American Meteorological Society</a:t>
            </a:r>
            <a:r>
              <a:rPr lang="en-US" b="1" dirty="0"/>
              <a:t>. </a:t>
            </a:r>
            <a:r>
              <a:rPr lang="en-US" b="1" u="sng" dirty="0"/>
              <a:t>https://</a:t>
            </a:r>
            <a:r>
              <a:rPr lang="en-US" b="1" u="sng" dirty="0" err="1"/>
              <a:t>journals.ametsoc.org</a:t>
            </a:r>
            <a:r>
              <a:rPr lang="en-US" b="1" u="sng" dirty="0"/>
              <a:t>/</a:t>
            </a:r>
            <a:r>
              <a:rPr lang="en-US" b="1" u="sng" dirty="0" err="1"/>
              <a:t>doi</a:t>
            </a:r>
            <a:r>
              <a:rPr lang="en-US" b="1" u="sng" dirty="0"/>
              <a:t>/10.1175/BAMS-D-15-00320.1</a:t>
            </a:r>
            <a:endParaRPr lang="en-US" b="1" dirty="0"/>
          </a:p>
        </p:txBody>
      </p:sp>
      <p:sp>
        <p:nvSpPr>
          <p:cNvPr id="32" name="Text Placeholder 31"/>
          <p:cNvSpPr>
            <a:spLocks noGrp="1"/>
          </p:cNvSpPr>
          <p:nvPr>
            <p:ph type="body" sz="quarter" idx="30"/>
          </p:nvPr>
        </p:nvSpPr>
        <p:spPr>
          <a:xfrm>
            <a:off x="3076159" y="1084284"/>
            <a:ext cx="5827553" cy="1886691"/>
          </a:xfrm>
        </p:spPr>
        <p:txBody>
          <a:bodyPr/>
          <a:lstStyle/>
          <a:p>
            <a:r>
              <a:rPr lang="en-US" sz="1400" dirty="0"/>
              <a:t>We now have the </a:t>
            </a:r>
            <a:r>
              <a:rPr lang="en-US" sz="1400" dirty="0" smtClean="0"/>
              <a:t>capability </a:t>
            </a:r>
            <a:r>
              <a:rPr lang="en-US" sz="1400" dirty="0"/>
              <a:t>to </a:t>
            </a:r>
            <a:r>
              <a:rPr lang="en-US" sz="1400" dirty="0" smtClean="0"/>
              <a:t>better address extreme weather in a changing climate with </a:t>
            </a:r>
            <a:r>
              <a:rPr lang="en-US" sz="1400" dirty="0"/>
              <a:t>global models having horizontal resolutions considerably enhanced from those typically used in previous IPCC and CMIP exercises. The improved representation of weather and climate processes in such models underpins our enhanced confidence in predictions and projections, as well as providing improved forcing to regional models, which are better able to represent local scale </a:t>
            </a:r>
            <a:r>
              <a:rPr lang="en-US" sz="1400" dirty="0" smtClean="0"/>
              <a:t>extremes. </a:t>
            </a:r>
            <a:endParaRPr lang="en-US" sz="1400" dirty="0"/>
          </a:p>
        </p:txBody>
      </p:sp>
      <p:sp>
        <p:nvSpPr>
          <p:cNvPr id="34" name="Text Placeholder 33"/>
          <p:cNvSpPr>
            <a:spLocks noGrp="1"/>
          </p:cNvSpPr>
          <p:nvPr>
            <p:ph type="body" sz="quarter" idx="34"/>
          </p:nvPr>
        </p:nvSpPr>
        <p:spPr>
          <a:xfrm>
            <a:off x="3096541" y="3107193"/>
            <a:ext cx="5902209" cy="791142"/>
          </a:xfrm>
        </p:spPr>
        <p:txBody>
          <a:bodyPr/>
          <a:lstStyle/>
          <a:p>
            <a:r>
              <a:rPr lang="en-US" sz="1400" dirty="0"/>
              <a:t>The computational and analysis cost of this new generation of simulations, in terms of HPC, storage, network speed and analysis platform, is clearly large. New collaborative paradigms will be needed to efficiently address some of these challenges, including use of central analysis platforms, incorporating both data storage and compute, so that algorithms can be moved to the data rather than vice versa. Better </a:t>
            </a:r>
            <a:r>
              <a:rPr lang="en-US" sz="1400" dirty="0" smtClean="0"/>
              <a:t>coordination can </a:t>
            </a:r>
            <a:r>
              <a:rPr lang="en-US" sz="1400" dirty="0"/>
              <a:t>help </a:t>
            </a:r>
            <a:r>
              <a:rPr lang="en-US" sz="1400" dirty="0" smtClean="0"/>
              <a:t>and </a:t>
            </a:r>
            <a:r>
              <a:rPr lang="en-US" sz="1400" dirty="0"/>
              <a:t>greatly enhance the scientific understanding from community analyses of such datasets, using common tools such as </a:t>
            </a:r>
            <a:r>
              <a:rPr lang="en-US" sz="1400" dirty="0" err="1"/>
              <a:t>TempestExtremes</a:t>
            </a:r>
            <a:r>
              <a:rPr lang="en-US" sz="1400" dirty="0"/>
              <a:t>, TECA and </a:t>
            </a:r>
            <a:r>
              <a:rPr lang="en-US" sz="1400" dirty="0" err="1"/>
              <a:t>climextRemes</a:t>
            </a:r>
            <a:r>
              <a:rPr lang="en-US" sz="1400" dirty="0"/>
              <a:t> developed in DOE BER projects.</a:t>
            </a:r>
          </a:p>
        </p:txBody>
      </p:sp>
      <p:sp>
        <p:nvSpPr>
          <p:cNvPr id="3" name="TextBox 2"/>
          <p:cNvSpPr txBox="1"/>
          <p:nvPr/>
        </p:nvSpPr>
        <p:spPr>
          <a:xfrm>
            <a:off x="49389" y="5185928"/>
            <a:ext cx="3485444" cy="1015663"/>
          </a:xfrm>
          <a:prstGeom prst="rect">
            <a:avLst/>
          </a:prstGeom>
          <a:noFill/>
        </p:spPr>
        <p:txBody>
          <a:bodyPr wrap="square" rtlCol="0">
            <a:spAutoFit/>
          </a:bodyPr>
          <a:lstStyle/>
          <a:p>
            <a:r>
              <a:rPr lang="en-US" sz="1200" dirty="0"/>
              <a:t>North Atlantic Ocean (left) genesis and (right) track densities </a:t>
            </a:r>
            <a:r>
              <a:rPr lang="en-US" sz="1200" dirty="0" smtClean="0"/>
              <a:t>as number </a:t>
            </a:r>
            <a:r>
              <a:rPr lang="en-US" sz="1200" dirty="0"/>
              <a:t>density per season per unit area equivalent to a 5˚ spherical cap </a:t>
            </a:r>
            <a:r>
              <a:rPr lang="en-US" sz="1200" dirty="0" smtClean="0"/>
              <a:t>for (</a:t>
            </a:r>
            <a:r>
              <a:rPr lang="en-US" sz="1200" dirty="0"/>
              <a:t>a), (f) IBTrACS (</a:t>
            </a:r>
            <a:r>
              <a:rPr lang="en-US" sz="1200" dirty="0" err="1"/>
              <a:t>Obs</a:t>
            </a:r>
            <a:r>
              <a:rPr lang="en-US" sz="1200" dirty="0"/>
              <a:t>) and IFS simulations at (b), (g) T2047, (c), (h) T1279, (d)</a:t>
            </a:r>
            <a:r>
              <a:rPr lang="en-US" sz="1200" dirty="0" smtClean="0"/>
              <a:t>, (</a:t>
            </a:r>
            <a:r>
              <a:rPr lang="en-US" sz="1200" dirty="0" err="1"/>
              <a:t>i</a:t>
            </a:r>
            <a:r>
              <a:rPr lang="en-US" sz="1200" dirty="0"/>
              <a:t>) T511, and (e), (j) T159 resolutions.</a:t>
            </a:r>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398784" y="6341211"/>
            <a:ext cx="418560" cy="411405"/>
          </a:xfrm>
        </p:spPr>
      </p:pic>
      <p:pic>
        <p:nvPicPr>
          <p:cNvPr id="2" name="Picture 1"/>
          <p:cNvPicPr>
            <a:picLocks noChangeAspect="1"/>
          </p:cNvPicPr>
          <p:nvPr/>
        </p:nvPicPr>
        <p:blipFill>
          <a:blip r:embed="rId3"/>
          <a:stretch>
            <a:fillRect/>
          </a:stretch>
        </p:blipFill>
        <p:spPr>
          <a:xfrm>
            <a:off x="301628" y="782062"/>
            <a:ext cx="3086213" cy="4403866"/>
          </a:xfrm>
          <a:prstGeom prst="rect">
            <a:avLst/>
          </a:prstGeom>
        </p:spPr>
      </p:pic>
    </p:spTree>
    <p:extLst>
      <p:ext uri="{BB962C8B-B14F-4D97-AF65-F5344CB8AC3E}">
        <p14:creationId xmlns:p14="http://schemas.microsoft.com/office/powerpoint/2010/main" val="20939654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2917</TotalTime>
  <Words>433</Words>
  <Application>Microsoft Macintosh PowerPoint</Application>
  <PresentationFormat>On-screen Show (4:3)</PresentationFormat>
  <Paragraphs>5</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Other EESA Highlights (not DOE-SC)</vt:lpstr>
      <vt:lpstr>DOE-SC EESA Highlights</vt:lpstr>
      <vt:lpstr>The benefits of global high-resolution for climate simulation: process-understanding and the enabling of stakeholder decisions at the regional scale</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Michael Wehner</cp:lastModifiedBy>
  <cp:revision>131</cp:revision>
  <dcterms:created xsi:type="dcterms:W3CDTF">2016-02-10T19:06:12Z</dcterms:created>
  <dcterms:modified xsi:type="dcterms:W3CDTF">2018-09-11T20:11:16Z</dcterms:modified>
</cp:coreProperties>
</file>