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KE" initials="SKE" lastIdx="5" clrIdx="0">
    <p:extLst>
      <p:ext uri="{19B8F6BF-5375-455C-9EA6-DF929625EA0E}">
        <p15:presenceInfo xmlns:p15="http://schemas.microsoft.com/office/powerpoint/2012/main" userId="S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162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D7C21B-195D-0D1B-8EBA-4F6E751D6832}" v="4" dt="2020-05-06T16:49:22.421"/>
    <p1510:client id="{E7182D25-C119-4BB1-9269-F447746543C5}" v="3" dt="2020-09-23T20:48:56.6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4625" autoAdjust="0"/>
  </p:normalViewPr>
  <p:slideViewPr>
    <p:cSldViewPr>
      <p:cViewPr varScale="1">
        <p:scale>
          <a:sx n="130" d="100"/>
          <a:sy n="130" d="100"/>
        </p:scale>
        <p:origin x="159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9/23/2020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9/23/2020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9/23/2020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9/23/2020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9/23/2020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9" y="1371600"/>
            <a:ext cx="4389541"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Theoretically compare widely used land use modeling approaches and develop a generalized approach for projecting the global agricultural future and studying climate impacts.</a:t>
            </a: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Developed a hybrid land use model that considers both land conversion cost and land quality heterogeneity. </a:t>
            </a:r>
          </a:p>
          <a:p>
            <a:pPr marL="285750" indent="-285750">
              <a:spcBef>
                <a:spcPct val="15000"/>
              </a:spcBef>
              <a:buFont typeface="Arial" pitchFamily="34" charset="0"/>
              <a:buChar char="●"/>
              <a:defRPr/>
            </a:pPr>
            <a:r>
              <a:rPr lang="en-US" sz="1400" dirty="0">
                <a:solidFill>
                  <a:prstClr val="black"/>
                </a:solidFill>
              </a:rPr>
              <a:t>Introduced the new approach in a simplified GCAM module to compare the effects of corn subsidies or climate impacts on agricultural markets under different assumptions about conversion cost and land heterogeneity.</a:t>
            </a:r>
          </a:p>
          <a:p>
            <a:pPr algn="ctr" eaLnBrk="1" hangingPunct="1">
              <a:spcBef>
                <a:spcPct val="15000"/>
              </a:spcBef>
              <a:buFontTx/>
              <a:buNone/>
            </a:pPr>
            <a:r>
              <a:rPr lang="en-US" altLang="en-US" sz="1400" b="1" dirty="0">
                <a:solidFill>
                  <a:srgbClr val="000000"/>
                </a:solidFill>
              </a:rPr>
              <a:t>Impact</a:t>
            </a:r>
          </a:p>
          <a:p>
            <a:pPr marL="283210" indent="-283210">
              <a:spcBef>
                <a:spcPct val="15000"/>
              </a:spcBef>
              <a:buFont typeface="Arial" panose="020B0604020202020204" pitchFamily="34" charset="0"/>
              <a:buChar char="●"/>
            </a:pPr>
            <a:r>
              <a:rPr lang="en-US" altLang="en-US" sz="1400" dirty="0">
                <a:solidFill>
                  <a:srgbClr val="000000"/>
                </a:solidFill>
                <a:latin typeface="Calibri"/>
                <a:cs typeface="Arial"/>
              </a:rPr>
              <a:t>Previous studies underestimated climate impacts on agricultural production and markets by ignoring land quality heterogeneity or land conversion costs. </a:t>
            </a:r>
            <a:endParaRPr lang="en-US" altLang="en-US" sz="1400" dirty="0">
              <a:solidFill>
                <a:srgbClr val="000000"/>
              </a:solidFill>
            </a:endParaRPr>
          </a:p>
          <a:p>
            <a:pPr marL="283210" indent="-283210" eaLnBrk="1" hangingPunct="1">
              <a:spcBef>
                <a:spcPct val="15000"/>
              </a:spcBef>
              <a:buFont typeface="Arial" panose="020B0604020202020204" pitchFamily="34" charset="0"/>
              <a:buChar char="●"/>
            </a:pPr>
            <a:r>
              <a:rPr lang="en-US" altLang="en-US" sz="1400" dirty="0">
                <a:solidFill>
                  <a:srgbClr val="000000"/>
                </a:solidFill>
              </a:rPr>
              <a:t>Efforts to improve the quality of new cropland or reduce land conversion cost could help farmers better adapt to climate shocks and alleviate climate impacts on farm revenue and profit.</a:t>
            </a:r>
            <a:endParaRPr lang="en-US" sz="1400" dirty="0">
              <a:solidFill>
                <a:prstClr val="black"/>
              </a:solidFill>
            </a:endParaRP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dirty="0">
                <a:latin typeface="Arial" panose="020B0604020202020204" pitchFamily="34" charset="0"/>
              </a:rPr>
              <a:t>Land Heterogeneity and Conversion Cost Impact Projections of Future Agriculture</a:t>
            </a:r>
          </a:p>
        </p:txBody>
      </p:sp>
      <p:sp>
        <p:nvSpPr>
          <p:cNvPr id="3077" name="Text Box 6"/>
          <p:cNvSpPr txBox="1">
            <a:spLocks noChangeArrowheads="1"/>
          </p:cNvSpPr>
          <p:nvPr/>
        </p:nvSpPr>
        <p:spPr bwMode="auto">
          <a:xfrm>
            <a:off x="4602064" y="5980987"/>
            <a:ext cx="4433004"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X Zhao, K Calvin, and M Wise. 2020. “The critical role of conversion cost and comparative advantage in modeling agricultural land use change,” </a:t>
            </a:r>
            <a:r>
              <a:rPr lang="en-US" altLang="en-US" sz="1000" i="1" dirty="0">
                <a:solidFill>
                  <a:srgbClr val="000000"/>
                </a:solidFill>
                <a:latin typeface="+mn-lt"/>
              </a:rPr>
              <a:t>Climate Change Economics, </a:t>
            </a:r>
            <a:r>
              <a:rPr lang="en-US" sz="1000" dirty="0"/>
              <a:t>11: 2050004.</a:t>
            </a:r>
            <a:r>
              <a:rPr lang="en-US" sz="1000" i="1" dirty="0"/>
              <a:t> </a:t>
            </a:r>
            <a:endParaRPr lang="en-US" altLang="en-US" sz="1000" dirty="0">
              <a:solidFill>
                <a:srgbClr val="000000"/>
              </a:solidFill>
              <a:latin typeface="+mn-lt"/>
            </a:endParaRPr>
          </a:p>
          <a:p>
            <a:pPr eaLnBrk="1" hangingPunct="1">
              <a:spcBef>
                <a:spcPct val="0"/>
              </a:spcBef>
              <a:buFontTx/>
              <a:buNone/>
            </a:pPr>
            <a:r>
              <a:rPr lang="en-US" altLang="en-US" sz="1000" dirty="0">
                <a:solidFill>
                  <a:srgbClr val="000000"/>
                </a:solidFill>
                <a:latin typeface="+mn-lt"/>
              </a:rPr>
              <a:t>DOI: 10.1142/S2010007820500049.</a:t>
            </a:r>
          </a:p>
        </p:txBody>
      </p:sp>
      <p:pic>
        <p:nvPicPr>
          <p:cNvPr id="3" name="Picture 2">
            <a:extLst>
              <a:ext uri="{FF2B5EF4-FFF2-40B4-BE49-F238E27FC236}">
                <a16:creationId xmlns:a16="http://schemas.microsoft.com/office/drawing/2014/main" id="{2EC6A641-1DF9-4799-BD5E-C4EA8C2F9724}"/>
              </a:ext>
            </a:extLst>
          </p:cNvPr>
          <p:cNvPicPr>
            <a:picLocks noChangeAspect="1"/>
          </p:cNvPicPr>
          <p:nvPr/>
        </p:nvPicPr>
        <p:blipFill>
          <a:blip r:embed="rId3"/>
          <a:stretch>
            <a:fillRect/>
          </a:stretch>
        </p:blipFill>
        <p:spPr>
          <a:xfrm>
            <a:off x="4713381" y="1596849"/>
            <a:ext cx="4210365" cy="2108876"/>
          </a:xfrm>
          <a:prstGeom prst="rect">
            <a:avLst/>
          </a:prstGeom>
        </p:spPr>
      </p:pic>
      <p:sp>
        <p:nvSpPr>
          <p:cNvPr id="4" name="Rectangle 3">
            <a:extLst>
              <a:ext uri="{FF2B5EF4-FFF2-40B4-BE49-F238E27FC236}">
                <a16:creationId xmlns:a16="http://schemas.microsoft.com/office/drawing/2014/main" id="{F59F4E48-1B21-43E9-9A72-8F43A63C2423}"/>
              </a:ext>
            </a:extLst>
          </p:cNvPr>
          <p:cNvSpPr/>
          <p:nvPr/>
        </p:nvSpPr>
        <p:spPr>
          <a:xfrm>
            <a:off x="4781234" y="3885681"/>
            <a:ext cx="4210366" cy="1754326"/>
          </a:xfrm>
          <a:prstGeom prst="rect">
            <a:avLst/>
          </a:prstGeom>
        </p:spPr>
        <p:txBody>
          <a:bodyPr wrap="square">
            <a:spAutoFit/>
          </a:bodyPr>
          <a:lstStyle/>
          <a:p>
            <a:r>
              <a:rPr lang="en-US" sz="1200" b="1" dirty="0">
                <a:solidFill>
                  <a:srgbClr val="0000FF"/>
                </a:solidFill>
                <a:latin typeface="Arial" panose="020B0604020202020204" pitchFamily="34" charset="0"/>
              </a:rPr>
              <a:t>Comparison of land use change by crop, crop producer price change, and corn yield change across different land use modeling methods as a result of a 5% corn subsidy. Lower 𝜽 implies higher </a:t>
            </a:r>
            <a:r>
              <a:rPr lang="en-US" sz="1200" b="1">
                <a:solidFill>
                  <a:srgbClr val="0000FF"/>
                </a:solidFill>
                <a:latin typeface="Arial" panose="020B0604020202020204" pitchFamily="34" charset="0"/>
              </a:rPr>
              <a:t>land heterogeneity</a:t>
            </a:r>
            <a:r>
              <a:rPr lang="en-US" sz="1200" b="1" dirty="0">
                <a:solidFill>
                  <a:srgbClr val="0000FF"/>
                </a:solidFill>
                <a:latin typeface="Arial" panose="020B0604020202020204" pitchFamily="34" charset="0"/>
              </a:rPr>
              <a:t>, while lower 𝝎 implies higher conversion cost, and the new generalized approach includes both parameters. Corn production price (green triangle) and corn land area (yellow bar) vary depending on the model in ways beyond the parameter differences.</a:t>
            </a:r>
          </a:p>
        </p:txBody>
      </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sharepoint/v3"/>
    <ds:schemaRef ds:uri="http://purl.org/dc/dcmitype/"/>
    <ds:schemaRef ds:uri="http://schemas.microsoft.com/office/infopath/2007/PartnerControls"/>
    <ds:schemaRef ds:uri="http://www.w3.org/XML/1998/namespace"/>
    <ds:schemaRef ds:uri="http://purl.org/dc/terms/"/>
    <ds:schemaRef ds:uri="http://purl.org/dc/elements/1.1/"/>
    <ds:schemaRef ds:uri="http://schemas.microsoft.com/office/2006/documentManagement/types"/>
    <ds:schemaRef ds:uri="http://schemas.openxmlformats.org/package/2006/metadata/core-properties"/>
    <ds:schemaRef ds:uri="3f367a74-7294-440b-bcf2-615eafc1d48f"/>
    <ds:schemaRef ds:uri="http://schemas.microsoft.com/office/2006/metadata/properties"/>
  </ds:schemaRefs>
</ds:datastoreItem>
</file>

<file path=customXml/itemProps2.xml><?xml version="1.0" encoding="utf-8"?>
<ds:datastoreItem xmlns:ds="http://schemas.openxmlformats.org/officeDocument/2006/customXml" ds:itemID="{C636CCF7-F88C-4C6C-A651-CA8ACD69C7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5983</TotalTime>
  <Words>284</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32</cp:revision>
  <cp:lastPrinted>2011-05-11T17:30:12Z</cp:lastPrinted>
  <dcterms:created xsi:type="dcterms:W3CDTF">2017-11-02T21:19:41Z</dcterms:created>
  <dcterms:modified xsi:type="dcterms:W3CDTF">2020-09-23T20:53:15Z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