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9"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sse, Jessica M" initials="WJM" lastIdx="1" clrIdx="0">
    <p:extLst>
      <p:ext uri="{19B8F6BF-5375-455C-9EA6-DF929625EA0E}">
        <p15:presenceInfo xmlns:p15="http://schemas.microsoft.com/office/powerpoint/2012/main" userId="S::jessica.wisse@pnnl.gov::d37bffa0-4af3-44a8-9a61-9a46fb8d8a6e" providerId="AD"/>
      </p:ext>
    </p:extLst>
  </p:cmAuthor>
  <p:cmAuthor id="2" name="Fellet, Melissae S" initials="FMS" lastIdx="1" clrIdx="1">
    <p:extLst>
      <p:ext uri="{19B8F6BF-5375-455C-9EA6-DF929625EA0E}">
        <p15:presenceInfo xmlns:p15="http://schemas.microsoft.com/office/powerpoint/2012/main" userId="S::melissae.fellet@pnnl.gov::3bb9604c-107c-4473-8908-94bc83f21ff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6AC0B0-AA01-4AAD-938C-5B1FA10A2E0C}" v="3" dt="2020-09-16T08:46:03.222"/>
    <p1510:client id="{F561F9BC-0E7A-3D3E-5688-424B6E103411}" v="1" dt="2020-09-16T14:44:30.9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25" autoAdjust="0"/>
  </p:normalViewPr>
  <p:slideViewPr>
    <p:cSldViewPr>
      <p:cViewPr>
        <p:scale>
          <a:sx n="150" d="100"/>
          <a:sy n="150" d="100"/>
        </p:scale>
        <p:origin x="72" y="-21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9/23/2020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dirty="0"/>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dirty="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9/23/2020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dirty="0"/>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9/23/2020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dirty="0"/>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9/23/2020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dirty="0"/>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9/23/2020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dirty="0"/>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9/23/2020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dirty="0"/>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9/23/2020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dirty="0"/>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9/23/2020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dirty="0"/>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9/23/2020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dirty="0"/>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9/23/2020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dirty="0"/>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9/23/2020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dirty="0"/>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9/23/2020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dirty="0"/>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9/23/2020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242876" y="1206181"/>
            <a:ext cx="3657601" cy="5614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Understand how virtual water trading (i.e., water embedded in traded goods) will evolve in the future.</a:t>
            </a:r>
            <a:endParaRPr lang="en-US" sz="1400" b="1" dirty="0">
              <a:solidFill>
                <a:prstClr val="black"/>
              </a:solidFill>
            </a:endParaRPr>
          </a:p>
          <a:p>
            <a:pPr marL="231775" indent="-231775" algn="ctr">
              <a:spcBef>
                <a:spcPts val="1200"/>
              </a:spcBef>
              <a:defRPr/>
            </a:pPr>
            <a:r>
              <a:rPr lang="en-US" sz="1400" b="1" dirty="0">
                <a:latin typeface="Calibri"/>
                <a:cs typeface="Arial"/>
              </a:rPr>
              <a:t>Approach</a:t>
            </a:r>
          </a:p>
          <a:p>
            <a:pPr marL="285750" indent="-285750">
              <a:spcBef>
                <a:spcPct val="15000"/>
              </a:spcBef>
              <a:buFont typeface="Arial" pitchFamily="34" charset="0"/>
              <a:buChar char="●"/>
              <a:defRPr/>
            </a:pPr>
            <a:r>
              <a:rPr lang="en-US" sz="1400" dirty="0">
                <a:latin typeface="Calibri"/>
                <a:cs typeface="Arial"/>
              </a:rPr>
              <a:t>Evaluate the impact of evolving human and climate systems on agricultural trading.</a:t>
            </a:r>
            <a:endParaRPr lang="en-US" sz="1400" dirty="0">
              <a:highlight>
                <a:srgbClr val="FFFF00"/>
              </a:highlight>
              <a:cs typeface="Calibri"/>
            </a:endParaRPr>
          </a:p>
          <a:p>
            <a:pPr marL="285750" indent="-285750">
              <a:spcBef>
                <a:spcPct val="15000"/>
              </a:spcBef>
              <a:buFont typeface="Arial" pitchFamily="34" charset="0"/>
              <a:buChar char="●"/>
              <a:defRPr/>
            </a:pPr>
            <a:r>
              <a:rPr lang="en-US" sz="1400" dirty="0">
                <a:latin typeface="Calibri"/>
                <a:cs typeface="Arial"/>
              </a:rPr>
              <a:t>Include climate impacts on various water system components, including total water availability.</a:t>
            </a:r>
            <a:endParaRPr lang="en-US" sz="1400" dirty="0">
              <a:highlight>
                <a:srgbClr val="FFFF00"/>
              </a:highlight>
              <a:cs typeface="Calibri"/>
            </a:endParaRPr>
          </a:p>
          <a:p>
            <a:pPr marL="285750" indent="-285750">
              <a:spcBef>
                <a:spcPct val="15000"/>
              </a:spcBef>
              <a:buFont typeface="Arial" pitchFamily="34" charset="0"/>
              <a:buChar char="●"/>
              <a:defRPr/>
            </a:pPr>
            <a:r>
              <a:rPr lang="en-US" sz="1400" dirty="0">
                <a:latin typeface="Calibri"/>
                <a:cs typeface="Arial"/>
              </a:rPr>
              <a:t>Quantify the total water, by source, required to grow crops that are then traded to meet international demands that can not be met with domestic water supplies alone.</a:t>
            </a:r>
            <a:endParaRPr lang="en-US" sz="1400" dirty="0"/>
          </a:p>
          <a:p>
            <a:pPr marL="228600" indent="-228600" algn="ctr" eaLnBrk="1" hangingPunct="1">
              <a:spcBef>
                <a:spcPts val="1200"/>
              </a:spcBef>
              <a:buFontTx/>
              <a:buNone/>
            </a:pPr>
            <a:r>
              <a:rPr lang="en-US" altLang="en-US" sz="1400" b="1" dirty="0">
                <a:solidFill>
                  <a:srgbClr val="000000"/>
                </a:solidFill>
                <a:latin typeface="Calibri"/>
                <a:cs typeface="Arial"/>
              </a:rPr>
              <a:t>Impact</a:t>
            </a:r>
          </a:p>
          <a:p>
            <a:pPr marL="283210" indent="-283210">
              <a:spcBef>
                <a:spcPct val="15000"/>
              </a:spcBef>
              <a:buFont typeface="Arial" panose="020B0604020202020204" pitchFamily="34" charset="0"/>
              <a:buChar char="●"/>
            </a:pPr>
            <a:r>
              <a:rPr lang="en-US" altLang="en-US" sz="1400" dirty="0">
                <a:solidFill>
                  <a:srgbClr val="000000"/>
                </a:solidFill>
                <a:latin typeface="Calibri"/>
                <a:cs typeface="Arial"/>
              </a:rPr>
              <a:t>Found that freshwater embedded in crop trading will at least triple by 2100 because of future population dynamics and changes in water stress.</a:t>
            </a:r>
            <a:endParaRPr lang="en-US" altLang="en-US" sz="1400" dirty="0">
              <a:solidFill>
                <a:srgbClr val="000000"/>
              </a:solidFill>
              <a:highlight>
                <a:srgbClr val="FFFF00"/>
              </a:highlight>
              <a:latin typeface="Calibri"/>
              <a:cs typeface="Arial"/>
            </a:endParaRPr>
          </a:p>
          <a:p>
            <a:pPr marL="283210" indent="-283210">
              <a:spcBef>
                <a:spcPct val="15000"/>
              </a:spcBef>
              <a:buFont typeface="Arial" pitchFamily="34" charset="0"/>
              <a:buChar char="●"/>
              <a:defRPr/>
            </a:pPr>
            <a:r>
              <a:rPr lang="en-US" sz="1400" dirty="0">
                <a:latin typeface="Calibri"/>
                <a:cs typeface="Arial"/>
              </a:rPr>
              <a:t>Provided first estimate of virtual water across a suite of socioeconomic and climate scenarios. Future research will explore the key drivers of change.</a:t>
            </a:r>
          </a:p>
          <a:p>
            <a:pPr marL="283210" indent="-283210">
              <a:spcBef>
                <a:spcPct val="15000"/>
              </a:spcBef>
              <a:buFont typeface="Arial" pitchFamily="34" charset="0"/>
              <a:buChar char="●"/>
              <a:defRPr/>
            </a:pPr>
            <a:endParaRPr lang="en-US" sz="1400" dirty="0">
              <a:highlight>
                <a:srgbClr val="FFFF00"/>
              </a:highlight>
            </a:endParaRPr>
          </a:p>
          <a:p>
            <a:pPr marL="285750" indent="-285750">
              <a:spcBef>
                <a:spcPct val="15000"/>
              </a:spcBef>
              <a:buFont typeface="Arial" pitchFamily="34" charset="0"/>
              <a:buChar char="●"/>
              <a:defRPr/>
            </a:pPr>
            <a:endParaRPr lang="en-US" sz="1400" dirty="0">
              <a:solidFill>
                <a:prstClr val="black"/>
              </a:solidFill>
            </a:endParaRPr>
          </a:p>
        </p:txBody>
      </p:sp>
      <p:sp>
        <p:nvSpPr>
          <p:cNvPr id="3076" name="Rectangle 5"/>
          <p:cNvSpPr>
            <a:spLocks noChangeArrowheads="1"/>
          </p:cNvSpPr>
          <p:nvPr/>
        </p:nvSpPr>
        <p:spPr bwMode="auto">
          <a:xfrm>
            <a:off x="152399" y="11271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3000" b="1" dirty="0">
                <a:latin typeface="Arial"/>
                <a:cs typeface="Arial"/>
              </a:rPr>
              <a:t>Global Virtual Water Trade Projected to Triple by the End of the Century </a:t>
            </a:r>
          </a:p>
        </p:txBody>
      </p:sp>
      <p:sp>
        <p:nvSpPr>
          <p:cNvPr id="3077" name="Text Box 6"/>
          <p:cNvSpPr txBox="1">
            <a:spLocks noChangeArrowheads="1"/>
          </p:cNvSpPr>
          <p:nvPr/>
        </p:nvSpPr>
        <p:spPr bwMode="auto">
          <a:xfrm>
            <a:off x="4467245" y="5895201"/>
            <a:ext cx="4537779"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Graham NT, MI Hejazi, SH Kim, EGR Davies, JA Edmonds, F Miralles-Wilhelm. 2020. “Future changes in the trading of virtual water,” </a:t>
            </a:r>
            <a:r>
              <a:rPr lang="en-US" altLang="en-US" sz="1000" i="1" dirty="0">
                <a:solidFill>
                  <a:srgbClr val="000000"/>
                </a:solidFill>
                <a:latin typeface="+mn-lt"/>
              </a:rPr>
              <a:t>Nature Communications</a:t>
            </a:r>
            <a:r>
              <a:rPr lang="en-US" altLang="en-US" sz="1000" dirty="0">
                <a:solidFill>
                  <a:srgbClr val="000000"/>
                </a:solidFill>
                <a:latin typeface="+mn-lt"/>
              </a:rPr>
              <a:t>, 11: 3632.</a:t>
            </a:r>
          </a:p>
          <a:p>
            <a:pPr eaLnBrk="1" hangingPunct="1">
              <a:spcBef>
                <a:spcPct val="0"/>
              </a:spcBef>
              <a:buFontTx/>
              <a:buNone/>
            </a:pPr>
            <a:r>
              <a:rPr lang="en-US" altLang="en-US" sz="1000" dirty="0">
                <a:solidFill>
                  <a:srgbClr val="000000"/>
                </a:solidFill>
                <a:latin typeface="+mn-lt"/>
              </a:rPr>
              <a:t>DOI: </a:t>
            </a:r>
            <a:r>
              <a:rPr lang="en-US" sz="1000" dirty="0"/>
              <a:t>10.1038/s41467-020-17400-4</a:t>
            </a:r>
            <a:endParaRPr lang="en-US" altLang="en-US" sz="1000" dirty="0">
              <a:solidFill>
                <a:srgbClr val="000000"/>
              </a:solidFill>
              <a:latin typeface="+mn-lt"/>
            </a:endParaRPr>
          </a:p>
        </p:txBody>
      </p:sp>
      <p:sp>
        <p:nvSpPr>
          <p:cNvPr id="3078" name="TextBox 9"/>
          <p:cNvSpPr txBox="1">
            <a:spLocks noChangeArrowheads="1"/>
          </p:cNvSpPr>
          <p:nvPr/>
        </p:nvSpPr>
        <p:spPr bwMode="auto">
          <a:xfrm>
            <a:off x="4356201" y="4529583"/>
            <a:ext cx="454492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200" b="1" dirty="0">
                <a:solidFill>
                  <a:srgbClr val="0000FF"/>
                </a:solidFill>
                <a:latin typeface="Arial"/>
                <a:cs typeface="Arial"/>
              </a:rPr>
              <a:t>Future socioeconomic and climate evolutions will act to increase the reliance on soil moisture (green water), surface runoff (one type of blue water), and nonrenewable groundwater to meet international agricultural demands, reflected here as exports of virtual water stored in crops.</a:t>
            </a:r>
          </a:p>
        </p:txBody>
      </p:sp>
      <p:pic>
        <p:nvPicPr>
          <p:cNvPr id="3" name="Picture 2">
            <a:extLst>
              <a:ext uri="{FF2B5EF4-FFF2-40B4-BE49-F238E27FC236}">
                <a16:creationId xmlns:a16="http://schemas.microsoft.com/office/drawing/2014/main" id="{51289096-2BE0-2445-B135-00F8FE1B9A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35615" y="1344478"/>
            <a:ext cx="5108385" cy="3055909"/>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 xsi:nil="true"/>
    <SlideDescription xmlns="http://schemas.microsoft.com/sharepoint/v3" xsi:nil="true"/>
  </documentManagement>
</p:properties>
</file>

<file path=customXml/itemProps1.xml><?xml version="1.0" encoding="utf-8"?>
<ds:datastoreItem xmlns:ds="http://schemas.openxmlformats.org/officeDocument/2006/customXml" ds:itemID="{BAA995A8-CD95-45B7-B6E6-CC1B49DEC3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57D9F0-2B85-430B-8843-0027C0E6F07C}">
  <ds:schemaRefs>
    <ds:schemaRef ds:uri="http://purl.org/dc/terms/"/>
    <ds:schemaRef ds:uri="http://schemas.microsoft.com/office/infopath/2007/PartnerControls"/>
    <ds:schemaRef ds:uri="http://purl.org/dc/elements/1.1/"/>
    <ds:schemaRef ds:uri="http://purl.org/dc/dcmitype/"/>
    <ds:schemaRef ds:uri="964f4f91-4ecc-4750-a526-be4b92b86cea"/>
    <ds:schemaRef ds:uri="http://schemas.microsoft.com/office/2006/documentManagement/types"/>
    <ds:schemaRef ds:uri="http://schemas.openxmlformats.org/package/2006/metadata/core-properties"/>
    <ds:schemaRef ds:uri="9e4d5393-76ff-473a-9772-6626c388b195"/>
    <ds:schemaRef ds:uri="http://schemas.microsoft.com/office/2006/metadata/properties"/>
    <ds:schemaRef ds:uri="http://www.w3.org/XML/1998/namespace"/>
    <ds:schemaRef ds:uri="http://schemas.microsoft.com/sharepoint/v3"/>
    <ds:schemaRef ds:uri="3f367a74-7294-440b-bcf2-615eafc1d48f"/>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24651</TotalTime>
  <Words>253</Words>
  <Application>Microsoft Office PowerPoint</Application>
  <PresentationFormat>On-screen Show (4:3)</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36</cp:revision>
  <cp:lastPrinted>2011-05-11T17:30:12Z</cp:lastPrinted>
  <dcterms:created xsi:type="dcterms:W3CDTF">2017-11-02T21:19:41Z</dcterms:created>
  <dcterms:modified xsi:type="dcterms:W3CDTF">2020-09-23T16:37:17Z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ies>
</file>