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O'Brien" initials="TO" lastIdx="1" clrIdx="0">
    <p:extLst>
      <p:ext uri="{19B8F6BF-5375-455C-9EA6-DF929625EA0E}">
        <p15:presenceInfo xmlns:p15="http://schemas.microsoft.com/office/powerpoint/2012/main" userId="034115cb-fd3b-4ab0-bf5d-e5e5e8ed07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026"/>
    <a:srgbClr val="FFA333"/>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0" autoAdjust="0"/>
    <p:restoredTop sz="94674" autoAdjust="0"/>
  </p:normalViewPr>
  <p:slideViewPr>
    <p:cSldViewPr snapToGrid="0" snapToObjects="1">
      <p:cViewPr>
        <p:scale>
          <a:sx n="110" d="100"/>
          <a:sy n="110" d="100"/>
        </p:scale>
        <p:origin x="1728" y="5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9/16/20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9/16/20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4"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4"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5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
        <p:nvSpPr>
          <p:cNvPr id="14" name="Picture Placeholder 51"/>
          <p:cNvSpPr>
            <a:spLocks noGrp="1"/>
          </p:cNvSpPr>
          <p:nvPr>
            <p:ph type="pic" sz="quarter" idx="37"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12" name="Picture Placeholder 51"/>
          <p:cNvSpPr>
            <a:spLocks noGrp="1"/>
          </p:cNvSpPr>
          <p:nvPr>
            <p:ph type="pic" sz="quarter" idx="36" hasCustomPrompt="1"/>
          </p:nvPr>
        </p:nvSpPr>
        <p:spPr>
          <a:xfrm>
            <a:off x="5789962" y="6337426"/>
            <a:ext cx="3187700" cy="439737"/>
          </a:xfrm>
          <a:prstGeom prst="rect">
            <a:avLst/>
          </a:prstGeom>
        </p:spPr>
        <p:txBody>
          <a:bodyPr/>
          <a:lstStyle>
            <a:lvl1pPr>
              <a:defRPr sz="1100" baseline="0">
                <a:solidFill>
                  <a:srgbClr val="E86E25"/>
                </a:solidFill>
              </a:defRPr>
            </a:lvl1pPr>
          </a:lstStyle>
          <a:p>
            <a:pPr lvl="0"/>
            <a:r>
              <a:rPr lang="en-US" dirty="0"/>
              <a:t>Optional - additional logos here (institutional logo, collaborators, etc.)</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4600" y="6354776"/>
            <a:ext cx="1416362" cy="441905"/>
          </a:xfrm>
          <a:prstGeom prst="rect">
            <a:avLst/>
          </a:prstGeom>
        </p:spPr>
      </p:pic>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5672" y="6354776"/>
            <a:ext cx="1416362" cy="441905"/>
          </a:xfrm>
          <a:prstGeom prst="rect">
            <a:avLst/>
          </a:prstGeom>
        </p:spPr>
      </p:pic>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BA445D-2DD3-4845-B41C-6FC20B57551B}"/>
              </a:ext>
            </a:extLst>
          </p:cNvPr>
          <p:cNvGrpSpPr>
            <a:grpSpLocks noChangeAspect="1"/>
          </p:cNvGrpSpPr>
          <p:nvPr/>
        </p:nvGrpSpPr>
        <p:grpSpPr>
          <a:xfrm>
            <a:off x="47893" y="2039158"/>
            <a:ext cx="3397926" cy="3924914"/>
            <a:chOff x="-614149" y="-6772895"/>
            <a:chExt cx="5759624" cy="6652891"/>
          </a:xfrm>
        </p:grpSpPr>
        <p:sp>
          <p:nvSpPr>
            <p:cNvPr id="80" name="Rectangle 79">
              <a:extLst>
                <a:ext uri="{FF2B5EF4-FFF2-40B4-BE49-F238E27FC236}">
                  <a16:creationId xmlns:a16="http://schemas.microsoft.com/office/drawing/2014/main" id="{B7185D4F-5288-4DD6-8BAD-6276095015FD}"/>
                </a:ext>
              </a:extLst>
            </p:cNvPr>
            <p:cNvSpPr/>
            <p:nvPr/>
          </p:nvSpPr>
          <p:spPr>
            <a:xfrm>
              <a:off x="-614149" y="-6772895"/>
              <a:ext cx="5759624" cy="6652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91">
              <a:extLst>
                <a:ext uri="{FF2B5EF4-FFF2-40B4-BE49-F238E27FC236}">
                  <a16:creationId xmlns:a16="http://schemas.microsoft.com/office/drawing/2014/main" id="{B5415FBE-BEDA-43CD-8104-694F8C09E9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582" y="-3450892"/>
              <a:ext cx="5508864" cy="3048008"/>
            </a:xfrm>
            <a:prstGeom prst="rect">
              <a:avLst/>
            </a:prstGeom>
          </p:spPr>
        </p:pic>
        <p:pic>
          <p:nvPicPr>
            <p:cNvPr id="7" name="Picture 6">
              <a:extLst>
                <a:ext uri="{FF2B5EF4-FFF2-40B4-BE49-F238E27FC236}">
                  <a16:creationId xmlns:a16="http://schemas.microsoft.com/office/drawing/2014/main" id="{8456BA8C-AE70-4EFC-8DE5-58A1B3AA5F34}"/>
                </a:ext>
              </a:extLst>
            </p:cNvPr>
            <p:cNvPicPr>
              <a:picLocks noChangeAspect="1"/>
            </p:cNvPicPr>
            <p:nvPr/>
          </p:nvPicPr>
          <p:blipFill>
            <a:blip r:embed="rId3"/>
            <a:stretch>
              <a:fillRect/>
            </a:stretch>
          </p:blipFill>
          <p:spPr>
            <a:xfrm>
              <a:off x="-534632" y="-6728473"/>
              <a:ext cx="5664573" cy="3237568"/>
            </a:xfrm>
            <a:prstGeom prst="rect">
              <a:avLst/>
            </a:prstGeom>
          </p:spPr>
        </p:pic>
      </p:grpSp>
      <p:sp>
        <p:nvSpPr>
          <p:cNvPr id="12" name="Rectangle 11">
            <a:extLst>
              <a:ext uri="{FF2B5EF4-FFF2-40B4-BE49-F238E27FC236}">
                <a16:creationId xmlns:a16="http://schemas.microsoft.com/office/drawing/2014/main" id="{695F126D-6604-43C7-861F-2EDFF23B38DE}"/>
              </a:ext>
            </a:extLst>
          </p:cNvPr>
          <p:cNvSpPr/>
          <p:nvPr/>
        </p:nvSpPr>
        <p:spPr>
          <a:xfrm>
            <a:off x="5982" y="738484"/>
            <a:ext cx="3600421" cy="1286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VR-CESM based simulations for 1985-2015 and 2070-2100 (RCP8.5) with atmospheric river (AR) tracking using the </a:t>
            </a:r>
            <a:r>
              <a:rPr lang="en-US" sz="1000" dirty="0" err="1">
                <a:solidFill>
                  <a:schemeClr val="tx1"/>
                </a:solidFill>
              </a:rPr>
              <a:t>TempestExtremes</a:t>
            </a:r>
            <a:r>
              <a:rPr lang="en-US" sz="1000" dirty="0">
                <a:solidFill>
                  <a:schemeClr val="tx1"/>
                </a:solidFill>
              </a:rPr>
              <a:t> AR algorithm with novel extensions developed that attribute each landfalling AR with a Ralph et al., 2019 AR category that attribute the risk-reward aspects of ARs to water management. Each dot represents one AR event.</a:t>
            </a:r>
          </a:p>
        </p:txBody>
      </p:sp>
      <p:sp>
        <p:nvSpPr>
          <p:cNvPr id="9" name="Title 8"/>
          <p:cNvSpPr>
            <a:spLocks noGrp="1"/>
          </p:cNvSpPr>
          <p:nvPr>
            <p:ph type="title"/>
          </p:nvPr>
        </p:nvSpPr>
        <p:spPr>
          <a:xfrm>
            <a:off x="366486" y="136447"/>
            <a:ext cx="8611176" cy="446581"/>
          </a:xfrm>
        </p:spPr>
        <p:txBody>
          <a:bodyPr/>
          <a:lstStyle/>
          <a:p>
            <a:r>
              <a:rPr lang="en-US" sz="1800" dirty="0"/>
              <a:t>The Shifting Scales of Western U.S. Landfalling Atmospheric Rivers Under Climate Change</a:t>
            </a:r>
          </a:p>
        </p:txBody>
      </p:sp>
      <p:sp>
        <p:nvSpPr>
          <p:cNvPr id="10" name="Text Placeholder 9"/>
          <p:cNvSpPr>
            <a:spLocks noGrp="1"/>
          </p:cNvSpPr>
          <p:nvPr>
            <p:ph type="body" sz="quarter" idx="26"/>
          </p:nvPr>
        </p:nvSpPr>
        <p:spPr>
          <a:xfrm>
            <a:off x="111958" y="5873193"/>
            <a:ext cx="8865704" cy="310593"/>
          </a:xfrm>
        </p:spPr>
        <p:txBody>
          <a:bodyPr/>
          <a:lstStyle/>
          <a:p>
            <a:r>
              <a:rPr lang="en-US" dirty="0"/>
              <a:t>Rhoades, A. M., Jones, A. D., Srivastava, A., Huang, H., O'Brien, T. A., </a:t>
            </a:r>
            <a:r>
              <a:rPr lang="en-US" dirty="0" err="1"/>
              <a:t>Patricola</a:t>
            </a:r>
            <a:r>
              <a:rPr lang="en-US" dirty="0"/>
              <a:t>, C. M., et al. (2020).</a:t>
            </a:r>
            <a:r>
              <a:rPr lang="en-US" b="1" dirty="0"/>
              <a:t> The shifting scales of western U.S. landfalling atmospheric rivers under climate change.</a:t>
            </a:r>
            <a:r>
              <a:rPr lang="en-US" dirty="0"/>
              <a:t> Geophysical Research Letters, 47, e2020GL089096. https://doi.org/10.1029/2020GL089096</a:t>
            </a:r>
          </a:p>
        </p:txBody>
      </p:sp>
      <p:sp>
        <p:nvSpPr>
          <p:cNvPr id="11" name="Text Placeholder 10"/>
          <p:cNvSpPr>
            <a:spLocks noGrp="1"/>
          </p:cNvSpPr>
          <p:nvPr>
            <p:ph type="body" sz="quarter" idx="30"/>
          </p:nvPr>
        </p:nvSpPr>
        <p:spPr>
          <a:xfrm>
            <a:off x="3583210" y="1094946"/>
            <a:ext cx="5236504" cy="1023537"/>
          </a:xfrm>
          <a:noFill/>
        </p:spPr>
        <p:txBody>
          <a:bodyPr>
            <a:noAutofit/>
          </a:bodyPr>
          <a:lstStyle/>
          <a:p>
            <a:pPr marL="0"/>
            <a:r>
              <a:rPr lang="en-US" sz="1100" dirty="0"/>
              <a:t>We investigate how climate change may alter western US landfalling AR characteristics and the nature of their precipitation (e.g., seasonality, storm-totals, and return periods).  To do this, we utilize an AR detection algorithm (</a:t>
            </a:r>
            <a:r>
              <a:rPr lang="en-US" sz="1100" dirty="0" err="1"/>
              <a:t>TempestExtremes</a:t>
            </a:r>
            <a:r>
              <a:rPr lang="en-US" sz="1100" dirty="0"/>
              <a:t>) to identify ARs, classify them with the Ralph et al., 2019 AR impacts category scale, and project how AR characteristics may change under climate change using a set of variable-resolution Community Earth System Model simulations.</a:t>
            </a:r>
          </a:p>
        </p:txBody>
      </p:sp>
      <p:pic>
        <p:nvPicPr>
          <p:cNvPr id="18" name="Picture 17">
            <a:extLst>
              <a:ext uri="{FF2B5EF4-FFF2-40B4-BE49-F238E27FC236}">
                <a16:creationId xmlns:a16="http://schemas.microsoft.com/office/drawing/2014/main" id="{4F65EA5C-9B67-4E21-A998-6CB86E500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168" y="6343853"/>
            <a:ext cx="1738000" cy="430556"/>
          </a:xfrm>
          <a:prstGeom prst="rect">
            <a:avLst/>
          </a:prstGeom>
        </p:spPr>
      </p:pic>
      <p:grpSp>
        <p:nvGrpSpPr>
          <p:cNvPr id="4" name="Group 3">
            <a:extLst>
              <a:ext uri="{FF2B5EF4-FFF2-40B4-BE49-F238E27FC236}">
                <a16:creationId xmlns:a16="http://schemas.microsoft.com/office/drawing/2014/main" id="{E4F040A4-051D-4FD4-AC61-2B2883E4089A}"/>
              </a:ext>
            </a:extLst>
          </p:cNvPr>
          <p:cNvGrpSpPr/>
          <p:nvPr/>
        </p:nvGrpSpPr>
        <p:grpSpPr>
          <a:xfrm>
            <a:off x="3140350" y="6285922"/>
            <a:ext cx="5916186" cy="510990"/>
            <a:chOff x="3140350" y="6285922"/>
            <a:chExt cx="5916186" cy="510990"/>
          </a:xfrm>
        </p:grpSpPr>
        <p:sp>
          <p:nvSpPr>
            <p:cNvPr id="3" name="Rectangle 2">
              <a:extLst>
                <a:ext uri="{FF2B5EF4-FFF2-40B4-BE49-F238E27FC236}">
                  <a16:creationId xmlns:a16="http://schemas.microsoft.com/office/drawing/2014/main" id="{14D35304-8491-4103-AAF6-1A04CBE165FB}"/>
                </a:ext>
              </a:extLst>
            </p:cNvPr>
            <p:cNvSpPr/>
            <p:nvPr/>
          </p:nvSpPr>
          <p:spPr>
            <a:xfrm>
              <a:off x="3392774" y="6285922"/>
              <a:ext cx="5663762" cy="51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a:extLst>
                <a:ext uri="{FF2B5EF4-FFF2-40B4-BE49-F238E27FC236}">
                  <a16:creationId xmlns:a16="http://schemas.microsoft.com/office/drawing/2014/main" id="{4A0A3500-B912-478F-807D-B3AE251BD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140350" y="6376867"/>
              <a:ext cx="2231968" cy="368159"/>
            </a:xfrm>
            <a:prstGeom prst="rect">
              <a:avLst/>
            </a:prstGeom>
            <a:solidFill>
              <a:schemeClr val="bg1"/>
            </a:solidFill>
          </p:spPr>
        </p:pic>
        <p:pic>
          <p:nvPicPr>
            <p:cNvPr id="26" name="Picture 4">
              <a:extLst>
                <a:ext uri="{FF2B5EF4-FFF2-40B4-BE49-F238E27FC236}">
                  <a16:creationId xmlns:a16="http://schemas.microsoft.com/office/drawing/2014/main" id="{FF49239B-ECAF-4CEC-930F-3223111DF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526429" y="6353394"/>
              <a:ext cx="1652829" cy="407219"/>
            </a:xfrm>
            <a:prstGeom prst="rect">
              <a:avLst/>
            </a:prstGeom>
            <a:solidFill>
              <a:schemeClr val="bg1"/>
            </a:solidFill>
          </p:spPr>
        </p:pic>
        <p:pic>
          <p:nvPicPr>
            <p:cNvPr id="27" name="Picture 26">
              <a:extLst>
                <a:ext uri="{FF2B5EF4-FFF2-40B4-BE49-F238E27FC236}">
                  <a16:creationId xmlns:a16="http://schemas.microsoft.com/office/drawing/2014/main" id="{25029A42-C469-45D4-9888-B394AF24C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248" y="6337807"/>
              <a:ext cx="1572810" cy="407219"/>
            </a:xfrm>
            <a:prstGeom prst="rect">
              <a:avLst/>
            </a:prstGeom>
          </p:spPr>
        </p:pic>
      </p:grpSp>
      <p:sp>
        <p:nvSpPr>
          <p:cNvPr id="96" name="Text Placeholder 13">
            <a:extLst>
              <a:ext uri="{FF2B5EF4-FFF2-40B4-BE49-F238E27FC236}">
                <a16:creationId xmlns:a16="http://schemas.microsoft.com/office/drawing/2014/main" id="{48170E55-E20F-4BAF-907D-4C5CBD9ED367}"/>
              </a:ext>
            </a:extLst>
          </p:cNvPr>
          <p:cNvSpPr>
            <a:spLocks noGrp="1"/>
          </p:cNvSpPr>
          <p:nvPr>
            <p:ph type="body" sz="quarter" idx="35"/>
          </p:nvPr>
        </p:nvSpPr>
        <p:spPr>
          <a:xfrm>
            <a:off x="3606403" y="4190783"/>
            <a:ext cx="5371259" cy="1668614"/>
          </a:xfrm>
        </p:spPr>
        <p:txBody>
          <a:bodyPr/>
          <a:lstStyle/>
          <a:p>
            <a:pPr>
              <a:spcBef>
                <a:spcPts val="0"/>
              </a:spcBef>
              <a:buFont typeface="Arial" panose="020B0604020202020204" pitchFamily="34" charset="0"/>
              <a:buChar char="•"/>
            </a:pPr>
            <a:r>
              <a:rPr lang="en-US" sz="1000" dirty="0"/>
              <a:t>At end-century, under a high-emissions scenario, there is an increased number of western US landfalling ARs across all months and a significant shift in AR categories from “mostly or primarily beneficial" to “mostly or primarily hazardous“ is projected, with several ARs that fall off the Ralph et al., 2019 AR impact scale.</a:t>
            </a:r>
          </a:p>
          <a:p>
            <a:pPr>
              <a:spcBef>
                <a:spcPts val="0"/>
              </a:spcBef>
              <a:buFont typeface="Arial" panose="020B0604020202020204" pitchFamily="34" charset="0"/>
              <a:buChar char="•"/>
            </a:pPr>
            <a:r>
              <a:rPr lang="en-US" sz="1000" dirty="0"/>
              <a:t>A net increase of +22% in 30-year precipitation totals (+6440 mm), predominantly from AR precipitation (+260%, +5320 mm or +180 mm/year), is projected.  </a:t>
            </a:r>
          </a:p>
          <a:p>
            <a:pPr>
              <a:spcBef>
                <a:spcPts val="0"/>
              </a:spcBef>
              <a:buFont typeface="Arial" panose="020B0604020202020204" pitchFamily="34" charset="0"/>
              <a:buChar char="•"/>
            </a:pPr>
            <a:r>
              <a:rPr lang="en-US" sz="1000" dirty="0"/>
              <a:t>No single end-century Cat 5 AR event precipitation total is historically unprecedented, however the increased number of Cat 4 and 5 landfalling ARs and, particularly back-to-back Cat 5 AR events, is.  This results in a maximum monthly precipitation total nearly double that found in the historical period. </a:t>
            </a:r>
          </a:p>
        </p:txBody>
      </p:sp>
      <p:sp>
        <p:nvSpPr>
          <p:cNvPr id="98" name="Text Placeholder 97">
            <a:extLst>
              <a:ext uri="{FF2B5EF4-FFF2-40B4-BE49-F238E27FC236}">
                <a16:creationId xmlns:a16="http://schemas.microsoft.com/office/drawing/2014/main" id="{CB343BF0-CC58-4DD3-9352-B66E843E60C8}"/>
              </a:ext>
            </a:extLst>
          </p:cNvPr>
          <p:cNvSpPr>
            <a:spLocks noGrp="1"/>
          </p:cNvSpPr>
          <p:nvPr>
            <p:ph type="body" sz="quarter" idx="34"/>
          </p:nvPr>
        </p:nvSpPr>
        <p:spPr>
          <a:xfrm>
            <a:off x="3583210" y="2845966"/>
            <a:ext cx="5142780" cy="761783"/>
          </a:xfrm>
        </p:spPr>
        <p:txBody>
          <a:bodyPr/>
          <a:lstStyle/>
          <a:p>
            <a:pPr marL="0">
              <a:spcBef>
                <a:spcPts val="0"/>
              </a:spcBef>
            </a:pPr>
            <a:r>
              <a:rPr lang="en-US" sz="1100" dirty="0"/>
              <a:t>We highlight a systematic shift in “primarily beneficial” to “mostly or primarily hazardous” ARs with warming (+5 degrees Celsius across coastal western US) and under the most significant warming scenario a precipitation total increase of 4.6%/K is found, primarily due to AR contributed precipitation (+260%) rather than non-AR precipitation (+7%).</a:t>
            </a:r>
          </a:p>
        </p:txBody>
      </p:sp>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2161</TotalTime>
  <Words>436</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The Shifting Scales of Western U.S. Landfalling Atmospheric Rivers Under Climate Change</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Alan Rhoades</cp:lastModifiedBy>
  <cp:revision>125</cp:revision>
  <dcterms:created xsi:type="dcterms:W3CDTF">2016-02-10T19:06:12Z</dcterms:created>
  <dcterms:modified xsi:type="dcterms:W3CDTF">2020-09-16T23:45:09Z</dcterms:modified>
</cp:coreProperties>
</file>