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iSfztgvC6IcMSsLllHyvqbF0LhO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ndy, Beth E" initials="MBE" lastIdx="5" clrIdx="0">
    <p:extLst>
      <p:ext uri="{19B8F6BF-5375-455C-9EA6-DF929625EA0E}">
        <p15:presenceInfo xmlns:p15="http://schemas.microsoft.com/office/powerpoint/2012/main" userId="S::beth.mundy@pnnl.gov::09c03546-1d2d-4d82-89e1-bb5e2a2e687b" providerId="AD"/>
      </p:ext>
    </p:extLst>
  </p:cmAuthor>
  <p:cmAuthor id="2" name="Leung, Lai-Yung (Ruby)" initials="LLY(" lastIdx="3" clrIdx="1">
    <p:extLst>
      <p:ext uri="{19B8F6BF-5375-455C-9EA6-DF929625EA0E}">
        <p15:presenceInfo xmlns:p15="http://schemas.microsoft.com/office/powerpoint/2012/main" userId="S::ruby.leung@pnnl.gov::8890b783-e14a-47e3-a682-fbb67b692e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3" d="100"/>
          <a:sy n="123" d="100"/>
        </p:scale>
        <p:origin x="125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notesMaster" Target="notesMasters/notesMaster1.xml"/><Relationship Id="rId7" Type="http://customschemas.google.com/relationships/presentationmetadata" Target="meta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ndy, Beth E" userId="09c03546-1d2d-4d82-89e1-bb5e2a2e687b" providerId="ADAL" clId="{3F61E9CA-FBD5-43A5-BDF5-96209F971024}"/>
    <pc:docChg chg="modSld">
      <pc:chgData name="Mundy, Beth E" userId="09c03546-1d2d-4d82-89e1-bb5e2a2e687b" providerId="ADAL" clId="{3F61E9CA-FBD5-43A5-BDF5-96209F971024}" dt="2021-06-22T19:51:42.734" v="3" actId="20577"/>
      <pc:docMkLst>
        <pc:docMk/>
      </pc:docMkLst>
      <pc:sldChg chg="modSp mod">
        <pc:chgData name="Mundy, Beth E" userId="09c03546-1d2d-4d82-89e1-bb5e2a2e687b" providerId="ADAL" clId="{3F61E9CA-FBD5-43A5-BDF5-96209F971024}" dt="2021-06-22T19:51:42.734" v="3" actId="20577"/>
        <pc:sldMkLst>
          <pc:docMk/>
          <pc:sldMk cId="0" sldId="256"/>
        </pc:sldMkLst>
        <pc:spChg chg="mod">
          <ac:chgData name="Mundy, Beth E" userId="09c03546-1d2d-4d82-89e1-bb5e2a2e687b" providerId="ADAL" clId="{3F61E9CA-FBD5-43A5-BDF5-96209F971024}" dt="2021-06-22T19:51:42.734" v="3" actId="20577"/>
          <ac:spMkLst>
            <pc:docMk/>
            <pc:sldMk cId="0" sldId="256"/>
            <ac:spMk id="9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3550"/>
          </a:xfrm>
          <a:prstGeom prst="rect">
            <a:avLst/>
          </a:prstGeom>
          <a:noFill/>
          <a:ln>
            <a:noFill/>
          </a:ln>
        </p:spPr>
        <p:txBody>
          <a:bodyPr spcFirstLastPara="1" wrap="square" lIns="92950" tIns="46475" rIns="92950" bIns="464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050" y="0"/>
            <a:ext cx="3027363" cy="463550"/>
          </a:xfrm>
          <a:prstGeom prst="rect">
            <a:avLst/>
          </a:prstGeom>
          <a:noFill/>
          <a:ln>
            <a:noFill/>
          </a:ln>
        </p:spPr>
        <p:txBody>
          <a:bodyPr spcFirstLastPara="1" wrap="square" lIns="92950" tIns="46475" rIns="92950" bIns="464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7157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6713"/>
          </a:xfrm>
          <a:prstGeom prst="rect">
            <a:avLst/>
          </a:prstGeom>
          <a:noFill/>
          <a:ln>
            <a:noFill/>
          </a:ln>
        </p:spPr>
        <p:txBody>
          <a:bodyPr spcFirstLastPara="1" wrap="square" lIns="92950" tIns="46475" rIns="92950" bIns="4647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8563"/>
            <a:ext cx="3027363" cy="463550"/>
          </a:xfrm>
          <a:prstGeom prst="rect">
            <a:avLst/>
          </a:prstGeom>
          <a:noFill/>
          <a:ln>
            <a:noFill/>
          </a:ln>
        </p:spPr>
        <p:txBody>
          <a:bodyPr spcFirstLastPara="1" wrap="square" lIns="92950" tIns="46475" rIns="92950" bIns="464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050" y="8818563"/>
            <a:ext cx="3027363" cy="463550"/>
          </a:xfrm>
          <a:prstGeom prst="rect">
            <a:avLst/>
          </a:prstGeom>
          <a:noFill/>
          <a:ln>
            <a:noFill/>
          </a:ln>
        </p:spPr>
        <p:txBody>
          <a:bodyPr spcFirstLastPara="1" wrap="square" lIns="92950" tIns="46475" rIns="92950" bIns="464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sldNum" idx="12"/>
          </p:nvPr>
        </p:nvSpPr>
        <p:spPr>
          <a:xfrm>
            <a:off x="3956050" y="8818563"/>
            <a:ext cx="3027363" cy="463550"/>
          </a:xfrm>
          <a:prstGeom prst="rect">
            <a:avLst/>
          </a:prstGeom>
          <a:noFill/>
          <a:ln>
            <a:noFill/>
          </a:ln>
        </p:spPr>
        <p:txBody>
          <a:bodyPr spcFirstLastPara="1" wrap="square" lIns="92950" tIns="46475" rIns="92950" bIns="464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
        <p:nvSpPr>
          <p:cNvPr id="88" name="Google Shape;88;p1:notes"/>
          <p:cNvSpPr>
            <a:spLocks noGrp="1" noRot="1" noChangeAspect="1"/>
          </p:cNvSpPr>
          <p:nvPr>
            <p:ph type="sldImg" idx="2"/>
          </p:nvPr>
        </p:nvSpPr>
        <p:spPr>
          <a:xfrm>
            <a:off x="117157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 name="Google Shape;89;p1:notes"/>
          <p:cNvSpPr txBox="1">
            <a:spLocks noGrp="1"/>
          </p:cNvSpPr>
          <p:nvPr>
            <p:ph type="body" idx="1"/>
          </p:nvPr>
        </p:nvSpPr>
        <p:spPr>
          <a:xfrm>
            <a:off x="698500" y="4410075"/>
            <a:ext cx="5588000" cy="4176713"/>
          </a:xfrm>
          <a:prstGeom prst="rect">
            <a:avLst/>
          </a:prstGeom>
          <a:noFill/>
          <a:ln>
            <a:noFill/>
          </a:ln>
        </p:spPr>
        <p:txBody>
          <a:bodyPr spcFirstLastPara="1" wrap="square" lIns="92950" tIns="46475" rIns="92950" bIns="4647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 name="Google Shape;69;p1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1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2" name="Google Shape;82;p1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2" name="Google Shape;3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1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1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p:nvPr/>
        </p:nvSpPr>
        <p:spPr>
          <a:xfrm>
            <a:off x="152400" y="3352800"/>
            <a:ext cx="3429000" cy="2819400"/>
          </a:xfrm>
          <a:prstGeom prst="rect">
            <a:avLst/>
          </a:prstGeom>
          <a:noFill/>
          <a:ln>
            <a:noFill/>
          </a:ln>
        </p:spPr>
        <p:txBody>
          <a:bodyPr spcFirstLastPara="1" wrap="square" lIns="91425" tIns="45700" rIns="91425" bIns="45700" anchor="t" anchorCtr="0">
            <a:noAutofit/>
          </a:bodyPr>
          <a:lstStyle/>
          <a:p>
            <a:pPr marL="231775" marR="0" lvl="0" indent="-231775" algn="ctr" rtl="0">
              <a:spcBef>
                <a:spcPts val="0"/>
              </a:spcBef>
              <a:spcAft>
                <a:spcPts val="0"/>
              </a:spcAft>
              <a:buClr>
                <a:schemeClr val="dk1"/>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2" name="Google Shape;92;p1"/>
          <p:cNvSpPr/>
          <p:nvPr/>
        </p:nvSpPr>
        <p:spPr>
          <a:xfrm>
            <a:off x="108934" y="999640"/>
            <a:ext cx="4310668" cy="5653726"/>
          </a:xfrm>
          <a:prstGeom prst="rect">
            <a:avLst/>
          </a:prstGeom>
          <a:noFill/>
          <a:ln>
            <a:noFill/>
          </a:ln>
        </p:spPr>
        <p:txBody>
          <a:bodyPr spcFirstLastPara="1" wrap="square" lIns="91425" tIns="45700" rIns="91425" bIns="45700" anchor="t" anchorCtr="0">
            <a:noAutofit/>
          </a:bodyPr>
          <a:lstStyle/>
          <a:p>
            <a:pPr marL="231775" marR="0" lvl="0" indent="-231775" algn="ctr" rtl="0">
              <a:spcBef>
                <a:spcPts val="0"/>
              </a:spcBef>
              <a:spcAft>
                <a:spcPts val="0"/>
              </a:spcAft>
              <a:buNone/>
            </a:pPr>
            <a:r>
              <a:rPr lang="en-US" sz="1400" b="1" i="0" u="none" strike="noStrike" cap="none" dirty="0">
                <a:solidFill>
                  <a:srgbClr val="000000"/>
                </a:solidFill>
                <a:latin typeface="Calibri"/>
                <a:ea typeface="Calibri"/>
                <a:cs typeface="Calibri"/>
                <a:sym typeface="Calibri"/>
              </a:rPr>
              <a:t>Objective</a:t>
            </a:r>
            <a:endParaRPr dirty="0"/>
          </a:p>
          <a:p>
            <a:pPr marL="285750" lvl="0" indent="-285750">
              <a:spcBef>
                <a:spcPts val="210"/>
              </a:spcBef>
              <a:buSzPts val="1400"/>
              <a:buFont typeface="Arial"/>
              <a:buChar char="●"/>
            </a:pPr>
            <a:r>
              <a:rPr lang="en-US" sz="1400" b="0" i="0" u="none" strike="noStrike" cap="none" dirty="0">
                <a:solidFill>
                  <a:schemeClr val="tx1"/>
                </a:solidFill>
                <a:latin typeface="Calibri"/>
                <a:ea typeface="Calibri"/>
                <a:cs typeface="Calibri"/>
                <a:sym typeface="Calibri"/>
              </a:rPr>
              <a:t>Develop a machine learning (ML) model to predict wildfire burned areas over the contiguous U.S. and identify key factors </a:t>
            </a:r>
            <a:r>
              <a:rPr lang="en-US" dirty="0">
                <a:solidFill>
                  <a:schemeClr val="tx1"/>
                </a:solidFill>
                <a:latin typeface="Calibri"/>
                <a:ea typeface="Calibri"/>
                <a:cs typeface="Calibri"/>
                <a:sym typeface="Calibri"/>
              </a:rPr>
              <a:t>controlling wildfires</a:t>
            </a:r>
            <a:r>
              <a:rPr lang="en-US" sz="1400" b="0" i="0" u="none" strike="noStrike" cap="none" dirty="0">
                <a:solidFill>
                  <a:schemeClr val="tx1"/>
                </a:solidFill>
                <a:latin typeface="Calibri"/>
                <a:ea typeface="Calibri"/>
                <a:cs typeface="Calibri"/>
                <a:sym typeface="Calibri"/>
              </a:rPr>
              <a:t>.</a:t>
            </a:r>
            <a:endParaRPr sz="1400" b="1" i="0" u="none" strike="noStrike" cap="none" dirty="0">
              <a:solidFill>
                <a:schemeClr val="tx1"/>
              </a:solidFill>
              <a:latin typeface="Calibri"/>
              <a:ea typeface="Calibri"/>
              <a:cs typeface="Calibri"/>
              <a:sym typeface="Calibri"/>
            </a:endParaRPr>
          </a:p>
          <a:p>
            <a:pPr marL="231775" marR="0" lvl="0" indent="-231775" algn="ctr" rtl="0">
              <a:spcBef>
                <a:spcPts val="210"/>
              </a:spcBef>
              <a:spcAft>
                <a:spcPts val="0"/>
              </a:spcAft>
              <a:buNone/>
            </a:pPr>
            <a:r>
              <a:rPr lang="en-US" sz="1400" b="1" i="0" u="none" strike="noStrike" cap="none" dirty="0">
                <a:solidFill>
                  <a:srgbClr val="000000"/>
                </a:solidFill>
                <a:latin typeface="Calibri"/>
                <a:ea typeface="Calibri"/>
                <a:cs typeface="Calibri"/>
                <a:sym typeface="Calibri"/>
              </a:rPr>
              <a:t>Approach</a:t>
            </a:r>
            <a:endParaRPr dirty="0"/>
          </a:p>
          <a:p>
            <a:pPr marL="285750" marR="0" lvl="0" indent="-285750" algn="l" rtl="0">
              <a:spcBef>
                <a:spcPts val="210"/>
              </a:spcBef>
              <a:spcAft>
                <a:spcPts val="0"/>
              </a:spcAft>
              <a:buClr>
                <a:srgbClr val="000000"/>
              </a:buClr>
              <a:buSzPts val="1400"/>
              <a:buFont typeface="Arial"/>
              <a:buChar char="●"/>
            </a:pPr>
            <a:r>
              <a:rPr lang="en-US" sz="1400" b="0" i="0" u="none" strike="noStrike" cap="none" dirty="0">
                <a:solidFill>
                  <a:srgbClr val="000000"/>
                </a:solidFill>
                <a:latin typeface="Calibri"/>
                <a:ea typeface="Calibri"/>
                <a:cs typeface="Calibri"/>
                <a:sym typeface="Calibri"/>
              </a:rPr>
              <a:t>Incorporate multiple predictors to develop an ML model to accurately predict</a:t>
            </a:r>
            <a:r>
              <a:rPr lang="en-US" dirty="0">
                <a:latin typeface="Calibri"/>
                <a:ea typeface="Calibri"/>
                <a:cs typeface="Calibri"/>
                <a:sym typeface="Calibri"/>
              </a:rPr>
              <a:t> </a:t>
            </a:r>
            <a:r>
              <a:rPr lang="en-US" sz="1400" b="0" i="0" u="none" strike="noStrike" cap="none" dirty="0">
                <a:solidFill>
                  <a:srgbClr val="000000"/>
                </a:solidFill>
                <a:latin typeface="Calibri"/>
                <a:ea typeface="Calibri"/>
                <a:cs typeface="Calibri"/>
                <a:sym typeface="Calibri"/>
              </a:rPr>
              <a:t>burned area.</a:t>
            </a:r>
            <a:endParaRPr dirty="0"/>
          </a:p>
          <a:p>
            <a:pPr marL="285750" marR="0" lvl="0" indent="-285750" algn="l" rtl="0">
              <a:spcBef>
                <a:spcPts val="210"/>
              </a:spcBef>
              <a:spcAft>
                <a:spcPts val="0"/>
              </a:spcAft>
              <a:buClr>
                <a:srgbClr val="000000"/>
              </a:buClr>
              <a:buSzPts val="1400"/>
              <a:buFont typeface="Arial"/>
              <a:buChar char="●"/>
            </a:pPr>
            <a:r>
              <a:rPr lang="en-US" sz="1400" b="0" i="0" u="none" strike="noStrike" cap="none" dirty="0">
                <a:solidFill>
                  <a:srgbClr val="000000"/>
                </a:solidFill>
                <a:latin typeface="Calibri"/>
                <a:ea typeface="Calibri"/>
                <a:cs typeface="Calibri"/>
                <a:sym typeface="Calibri"/>
              </a:rPr>
              <a:t>Improve prediction accuracy by </a:t>
            </a:r>
            <a:r>
              <a:rPr lang="en-US" dirty="0">
                <a:latin typeface="Calibri"/>
                <a:ea typeface="Calibri"/>
                <a:cs typeface="Calibri"/>
                <a:sym typeface="Calibri"/>
              </a:rPr>
              <a:t>incorporating</a:t>
            </a:r>
            <a:r>
              <a:rPr lang="en-US" sz="1400" b="0" i="0" u="none" strike="noStrike" cap="none" dirty="0">
                <a:solidFill>
                  <a:srgbClr val="000000"/>
                </a:solidFill>
                <a:latin typeface="Calibri"/>
                <a:ea typeface="Calibri"/>
                <a:cs typeface="Calibri"/>
                <a:sym typeface="Calibri"/>
              </a:rPr>
              <a:t> new predictors that captur</a:t>
            </a:r>
            <a:r>
              <a:rPr lang="en-US" dirty="0">
                <a:latin typeface="Calibri"/>
                <a:ea typeface="Calibri"/>
                <a:cs typeface="Calibri"/>
                <a:sym typeface="Calibri"/>
              </a:rPr>
              <a:t>e</a:t>
            </a:r>
            <a:r>
              <a:rPr lang="en-US" sz="1400" b="0" i="0" u="none" strike="noStrike" cap="none" dirty="0">
                <a:solidFill>
                  <a:srgbClr val="000000"/>
                </a:solidFill>
                <a:latin typeface="Calibri"/>
                <a:ea typeface="Calibri"/>
                <a:cs typeface="Calibri"/>
                <a:sym typeface="Calibri"/>
              </a:rPr>
              <a:t> the influence of large-scale meteorology on wildfires.</a:t>
            </a:r>
            <a:endParaRPr dirty="0"/>
          </a:p>
          <a:p>
            <a:pPr marL="285750" marR="0" lvl="0" indent="-285750" algn="l" rtl="0">
              <a:spcBef>
                <a:spcPts val="210"/>
              </a:spcBef>
              <a:spcAft>
                <a:spcPts val="0"/>
              </a:spcAft>
              <a:buClr>
                <a:srgbClr val="000000"/>
              </a:buClr>
              <a:buSzPts val="1400"/>
              <a:buFont typeface="Arial"/>
              <a:buChar char="●"/>
            </a:pPr>
            <a:r>
              <a:rPr lang="en-US" sz="1400" b="0" i="0" u="none" strike="noStrike" cap="none" dirty="0">
                <a:solidFill>
                  <a:srgbClr val="000000"/>
                </a:solidFill>
                <a:latin typeface="Calibri"/>
                <a:ea typeface="Calibri"/>
                <a:cs typeface="Calibri"/>
                <a:sym typeface="Calibri"/>
              </a:rPr>
              <a:t>Utilize a game-theory-based interpretation to explain the predictions and determine the important predictors used in the ML prediction.</a:t>
            </a:r>
            <a:endParaRPr dirty="0"/>
          </a:p>
          <a:p>
            <a:pPr marL="0" marR="0" lvl="0" indent="0" algn="ctr" rtl="0">
              <a:spcBef>
                <a:spcPts val="210"/>
              </a:spcBef>
              <a:spcAft>
                <a:spcPts val="0"/>
              </a:spcAft>
              <a:buClr>
                <a:srgbClr val="000000"/>
              </a:buClr>
              <a:buSzPts val="1400"/>
              <a:buFont typeface="Calibri"/>
              <a:buNone/>
            </a:pPr>
            <a:r>
              <a:rPr lang="en-US" sz="1400" b="1" i="0" u="none" strike="noStrike" cap="none" dirty="0">
                <a:solidFill>
                  <a:srgbClr val="000000"/>
                </a:solidFill>
                <a:latin typeface="Calibri"/>
                <a:ea typeface="Calibri"/>
                <a:cs typeface="Calibri"/>
                <a:sym typeface="Calibri"/>
              </a:rPr>
              <a:t>Impact</a:t>
            </a:r>
            <a:endParaRPr dirty="0"/>
          </a:p>
          <a:p>
            <a:pPr marL="283464" marR="0" lvl="0" indent="-283464" algn="l" rtl="0">
              <a:spcBef>
                <a:spcPts val="210"/>
              </a:spcBef>
              <a:spcAft>
                <a:spcPts val="0"/>
              </a:spcAft>
              <a:buClr>
                <a:srgbClr val="000000"/>
              </a:buClr>
              <a:buSzPts val="1400"/>
              <a:buFont typeface="Arial"/>
              <a:buChar char="●"/>
            </a:pPr>
            <a:r>
              <a:rPr lang="en-US" sz="1400" b="0" i="0" u="none" strike="noStrike" cap="none" dirty="0">
                <a:solidFill>
                  <a:srgbClr val="000000"/>
                </a:solidFill>
                <a:latin typeface="Calibri"/>
                <a:ea typeface="Calibri"/>
                <a:cs typeface="Calibri"/>
                <a:sym typeface="Calibri"/>
              </a:rPr>
              <a:t>A newly developed ML model accurately predicts wildfire burned areas</a:t>
            </a:r>
            <a:r>
              <a:rPr lang="en-US" sz="1400" b="0" i="0" u="none" strike="noStrike" cap="none" dirty="0">
                <a:solidFill>
                  <a:schemeClr val="dk1"/>
                </a:solidFill>
                <a:latin typeface="Calibri"/>
                <a:ea typeface="Calibri"/>
                <a:cs typeface="Calibri"/>
                <a:sym typeface="Calibri"/>
              </a:rPr>
              <a:t> at a fine spatial resolution across the U.S.</a:t>
            </a:r>
            <a:endParaRPr dirty="0"/>
          </a:p>
          <a:p>
            <a:pPr marL="283464" marR="0" lvl="0" indent="-283464" algn="l" rtl="0">
              <a:spcBef>
                <a:spcPts val="210"/>
              </a:spcBef>
              <a:spcAft>
                <a:spcPts val="0"/>
              </a:spcAft>
              <a:buClr>
                <a:srgbClr val="000000"/>
              </a:buClr>
              <a:buSzPts val="1400"/>
              <a:buFont typeface="Arial"/>
              <a:buChar char="●"/>
            </a:pPr>
            <a:r>
              <a:rPr lang="en-US" sz="1400" b="0" i="0" u="none" strike="noStrike" cap="none" dirty="0">
                <a:solidFill>
                  <a:srgbClr val="000000"/>
                </a:solidFill>
                <a:latin typeface="Calibri"/>
                <a:ea typeface="Calibri"/>
                <a:cs typeface="Calibri"/>
                <a:sym typeface="Calibri"/>
              </a:rPr>
              <a:t>The coordinate variables, or geographical locations, contribute to the burned area prediction by differentiating the temporal characteristics of different fire regimes.</a:t>
            </a:r>
            <a:endParaRPr dirty="0"/>
          </a:p>
          <a:p>
            <a:pPr marL="283464" marR="0" lvl="0" indent="-283464" algn="l" rtl="0">
              <a:spcBef>
                <a:spcPts val="21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Fire-season fuel dryness and dry winters associated with large-scale meteorological patterns are important contributors to large burned areas in the western and southeastern U.S., respectively.</a:t>
            </a:r>
            <a:endParaRPr sz="1400" b="0" i="0" u="none" strike="noStrike" cap="none" dirty="0">
              <a:solidFill>
                <a:srgbClr val="000000"/>
              </a:solidFill>
              <a:latin typeface="Calibri"/>
              <a:ea typeface="Calibri"/>
              <a:cs typeface="Calibri"/>
              <a:sym typeface="Calibri"/>
            </a:endParaRPr>
          </a:p>
          <a:p>
            <a:pPr marL="285750" marR="0" lvl="0" indent="-196850" algn="l" rtl="0">
              <a:spcBef>
                <a:spcPts val="210"/>
              </a:spcBef>
              <a:spcAft>
                <a:spcPts val="0"/>
              </a:spcAft>
              <a:buClr>
                <a:schemeClr val="dk1"/>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93" name="Google Shape;93;p1"/>
          <p:cNvSpPr/>
          <p:nvPr/>
        </p:nvSpPr>
        <p:spPr>
          <a:xfrm>
            <a:off x="0" y="0"/>
            <a:ext cx="91440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i="0" u="none" strike="noStrike" cap="none" dirty="0">
                <a:solidFill>
                  <a:srgbClr val="000000"/>
                </a:solidFill>
                <a:latin typeface="Arial"/>
                <a:ea typeface="Arial"/>
                <a:cs typeface="Arial"/>
                <a:sym typeface="Arial"/>
              </a:rPr>
              <a:t>Using Explainable AI to Understand Key Wildfire Controls</a:t>
            </a:r>
            <a:endParaRPr dirty="0"/>
          </a:p>
        </p:txBody>
      </p:sp>
      <p:sp>
        <p:nvSpPr>
          <p:cNvPr id="94" name="Google Shape;94;p1"/>
          <p:cNvSpPr txBox="1"/>
          <p:nvPr/>
        </p:nvSpPr>
        <p:spPr>
          <a:xfrm>
            <a:off x="4505621" y="6045125"/>
            <a:ext cx="4433004" cy="707846"/>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lvl="0">
              <a:buSzPts val="1000"/>
            </a:pPr>
            <a:r>
              <a:rPr lang="en-US" sz="1000" b="0" i="0" u="none" strike="noStrike" cap="none" dirty="0">
                <a:solidFill>
                  <a:srgbClr val="000000"/>
                </a:solidFill>
                <a:latin typeface="Calibri"/>
                <a:ea typeface="Calibri"/>
                <a:cs typeface="Calibri"/>
                <a:sym typeface="Calibri"/>
              </a:rPr>
              <a:t>S. S.-C. Wang, Y. Qian, L. R. Leung, and Y. Zhang. 2021. “</a:t>
            </a:r>
            <a:r>
              <a:rPr lang="en-US" sz="1000" b="0" i="0" u="none" strike="noStrike" cap="none" dirty="0">
                <a:solidFill>
                  <a:schemeClr val="dk1"/>
                </a:solidFill>
                <a:latin typeface="Calibri"/>
                <a:ea typeface="Calibri"/>
                <a:cs typeface="Calibri"/>
                <a:sym typeface="Calibri"/>
              </a:rPr>
              <a:t>Identifying key drivers of wildfires in the contiguous US using machine learning and game theory interpretation</a:t>
            </a:r>
            <a:r>
              <a:rPr lang="en-US" sz="1000" b="0" i="0" u="none" strike="noStrike" cap="none" dirty="0">
                <a:solidFill>
                  <a:srgbClr val="000000"/>
                </a:solidFill>
                <a:latin typeface="Calibri"/>
                <a:ea typeface="Calibri"/>
                <a:cs typeface="Calibri"/>
                <a:sym typeface="Calibri"/>
              </a:rPr>
              <a:t>,” </a:t>
            </a:r>
            <a:r>
              <a:rPr lang="en-US" sz="1000" b="0" i="1" u="none" strike="noStrike" cap="none" dirty="0">
                <a:solidFill>
                  <a:srgbClr val="000000"/>
                </a:solidFill>
                <a:latin typeface="Calibri"/>
                <a:ea typeface="Calibri"/>
                <a:cs typeface="Calibri"/>
                <a:sym typeface="Calibri"/>
              </a:rPr>
              <a:t>Earth’s Future</a:t>
            </a:r>
            <a:r>
              <a:rPr lang="pt-BR" sz="1000" dirty="0">
                <a:latin typeface="Calibri"/>
                <a:ea typeface="Calibri"/>
                <a:cs typeface="Calibri"/>
                <a:sym typeface="Calibri"/>
              </a:rPr>
              <a:t>, </a:t>
            </a:r>
            <a:r>
              <a:rPr lang="pt-BR" sz="1000" b="1" dirty="0">
                <a:latin typeface="Calibri"/>
                <a:ea typeface="Calibri"/>
                <a:cs typeface="Calibri"/>
                <a:sym typeface="Calibri"/>
              </a:rPr>
              <a:t>9,</a:t>
            </a:r>
            <a:r>
              <a:rPr lang="pt-BR" sz="1000" dirty="0">
                <a:latin typeface="Calibri"/>
                <a:ea typeface="Calibri"/>
                <a:cs typeface="Calibri"/>
                <a:sym typeface="Calibri"/>
              </a:rPr>
              <a:t> e2020EF001910, (</a:t>
            </a:r>
            <a:r>
              <a:rPr lang="pt-BR" sz="1000">
                <a:latin typeface="Calibri"/>
                <a:ea typeface="Calibri"/>
                <a:cs typeface="Calibri"/>
                <a:sym typeface="Calibri"/>
              </a:rPr>
              <a:t>2021). </a:t>
            </a:r>
            <a:r>
              <a:rPr lang="pt-BR" sz="1000" dirty="0">
                <a:latin typeface="Calibri"/>
                <a:ea typeface="Calibri"/>
                <a:cs typeface="Calibri"/>
                <a:sym typeface="Calibri"/>
              </a:rPr>
              <a:t>[DOI: 10.1029/2020EF001910]</a:t>
            </a:r>
            <a:endParaRPr sz="1000" b="0" i="0" u="none" strike="noStrike" cap="none" dirty="0">
              <a:solidFill>
                <a:srgbClr val="000000"/>
              </a:solidFill>
              <a:latin typeface="Calibri"/>
              <a:ea typeface="Calibri"/>
              <a:cs typeface="Calibri"/>
              <a:sym typeface="Calibri"/>
            </a:endParaRPr>
          </a:p>
        </p:txBody>
      </p:sp>
      <p:sp>
        <p:nvSpPr>
          <p:cNvPr id="95" name="Google Shape;95;p1"/>
          <p:cNvSpPr txBox="1"/>
          <p:nvPr/>
        </p:nvSpPr>
        <p:spPr>
          <a:xfrm>
            <a:off x="4645528" y="3957232"/>
            <a:ext cx="424012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1200"/>
              <a:buFont typeface="Arial"/>
              <a:buNone/>
            </a:pPr>
            <a:r>
              <a:rPr lang="en-US" sz="1200" b="1" i="0" u="none" strike="noStrike" cap="none" dirty="0">
                <a:solidFill>
                  <a:srgbClr val="0000FF"/>
                </a:solidFill>
                <a:latin typeface="Arial"/>
                <a:ea typeface="Arial"/>
                <a:cs typeface="Arial"/>
                <a:sym typeface="Arial"/>
              </a:rPr>
              <a:t>By incorporating a game-theory-based interpretation, the new ML model successfully reproduced the spatial distributions of wildfire burned area averaged over 2000 to 2017. The above maps show good agreement between observations and predictions based </a:t>
            </a:r>
            <a:r>
              <a:rPr lang="en-US" sz="1200" b="1" i="0" u="none" strike="noStrike" cap="none">
                <a:solidFill>
                  <a:srgbClr val="0000FF"/>
                </a:solidFill>
                <a:latin typeface="Arial"/>
                <a:ea typeface="Arial"/>
                <a:cs typeface="Arial"/>
                <a:sym typeface="Arial"/>
              </a:rPr>
              <a:t>on multiple factors, </a:t>
            </a:r>
            <a:r>
              <a:rPr lang="en-US" sz="1200" b="1" i="0" u="none" strike="noStrike" cap="none" dirty="0">
                <a:solidFill>
                  <a:srgbClr val="0000FF"/>
                </a:solidFill>
                <a:latin typeface="Arial"/>
                <a:ea typeface="Arial"/>
                <a:cs typeface="Arial"/>
                <a:sym typeface="Arial"/>
              </a:rPr>
              <a:t>including meteorology, vegetation, landscape, and </a:t>
            </a:r>
            <a:r>
              <a:rPr lang="en-US" sz="1200" b="1" i="0" u="none" strike="noStrike" cap="none">
                <a:solidFill>
                  <a:srgbClr val="0000FF"/>
                </a:solidFill>
                <a:latin typeface="Arial"/>
                <a:ea typeface="Arial"/>
                <a:cs typeface="Arial"/>
                <a:sym typeface="Arial"/>
              </a:rPr>
              <a:t>human impacts.</a:t>
            </a:r>
            <a:endParaRPr dirty="0">
              <a:solidFill>
                <a:srgbClr val="FF0000"/>
              </a:solidFill>
            </a:endParaRPr>
          </a:p>
        </p:txBody>
      </p:sp>
      <p:pic>
        <p:nvPicPr>
          <p:cNvPr id="96" name="Google Shape;96;p1" descr="Diagram&#10;&#10;Description automatically generated"/>
          <p:cNvPicPr preferRelativeResize="0"/>
          <p:nvPr/>
        </p:nvPicPr>
        <p:blipFill rotWithShape="1">
          <a:blip r:embed="rId3">
            <a:alphaModFix/>
          </a:blip>
          <a:srcRect b="49969"/>
          <a:stretch/>
        </p:blipFill>
        <p:spPr>
          <a:xfrm>
            <a:off x="4463068" y="1817855"/>
            <a:ext cx="4422583" cy="1937288"/>
          </a:xfrm>
          <a:prstGeom prst="rect">
            <a:avLst/>
          </a:prstGeom>
          <a:noFill/>
          <a:ln>
            <a:noFill/>
          </a:ln>
        </p:spPr>
      </p:pic>
    </p:spTree>
  </p:cSld>
  <p:clrMapOvr>
    <a:masterClrMapping/>
  </p:clrMapOvr>
</p:sld>
</file>

<file path=ppt/theme/theme1.xml><?xml version="1.0" encoding="utf-8"?>
<a:theme xmlns:a="http://schemas.openxmlformats.org/drawingml/2006/main" name="DOE-Sample-Slide-Highlights-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272</Words>
  <Application>Microsoft Office PowerPoint</Application>
  <PresentationFormat>On-screen Show (4:3)</PresentationFormat>
  <Paragraphs>14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Emily L</dc:creator>
  <cp:lastModifiedBy>Mundy, Beth E</cp:lastModifiedBy>
  <cp:revision>4</cp:revision>
  <dcterms:created xsi:type="dcterms:W3CDTF">2017-11-02T21:19:41Z</dcterms:created>
  <dcterms:modified xsi:type="dcterms:W3CDTF">2021-06-22T19:51:43Z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75333844-ddec-49b7-ae1e-c27b23a45b5c</vt:lpwstr>
  </property>
  <property fmtid="{D5CDD505-2E9C-101B-9397-08002B2CF9AE}" pid="3" name="ContentTypeId">
    <vt:lpwstr>0x010100904F155D124A184C9BF1B50050B51435</vt:lpwstr>
  </property>
  <property fmtid="{D5CDD505-2E9C-101B-9397-08002B2CF9AE}" pid="4" name="Order">
    <vt:r8>3400</vt:r8>
  </property>
</Properties>
</file>