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2" clrIdx="0">
    <p:extLst>
      <p:ext uri="{19B8F6BF-5375-455C-9EA6-DF929625EA0E}">
        <p15:presenceInfo xmlns:p15="http://schemas.microsoft.com/office/powerpoint/2012/main" userId="S::beth.mundy@pnnl.gov::09c03546-1d2d-4d82-89e1-bb5e2a2e687b" providerId="AD"/>
      </p:ext>
    </p:extLst>
  </p:cmAuthor>
  <p:cmAuthor id="2" name="Wisse, Jessica M" initials="WJM" lastIdx="2" clrIdx="1">
    <p:extLst>
      <p:ext uri="{19B8F6BF-5375-455C-9EA6-DF929625EA0E}">
        <p15:presenceInfo xmlns:p15="http://schemas.microsoft.com/office/powerpoint/2012/main" userId="S::jessica.wisse@pnnl.gov::d37bffa0-4af3-44a8-9a61-9a46fb8d8a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854932-4148-4172-92FF-CB0B9D7FC597}" v="3" dt="2021-04-26T17:35:43.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66" autoAdjust="0"/>
    <p:restoredTop sz="94625" autoAdjust="0"/>
  </p:normalViewPr>
  <p:slideViewPr>
    <p:cSldViewPr>
      <p:cViewPr varScale="1">
        <p:scale>
          <a:sx n="130" d="100"/>
          <a:sy n="130" d="100"/>
        </p:scale>
        <p:origin x="762" y="150"/>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41854932-4148-4172-92FF-CB0B9D7FC597}"/>
    <pc:docChg chg="modSld">
      <pc:chgData name="Mundy, Beth E" userId="09c03546-1d2d-4d82-89e1-bb5e2a2e687b" providerId="ADAL" clId="{41854932-4148-4172-92FF-CB0B9D7FC597}" dt="2021-04-26T17:35:43.474" v="12" actId="1036"/>
      <pc:docMkLst>
        <pc:docMk/>
      </pc:docMkLst>
      <pc:sldChg chg="modSp mod">
        <pc:chgData name="Mundy, Beth E" userId="09c03546-1d2d-4d82-89e1-bb5e2a2e687b" providerId="ADAL" clId="{41854932-4148-4172-92FF-CB0B9D7FC597}" dt="2021-04-26T17:35:43.474" v="12" actId="1036"/>
        <pc:sldMkLst>
          <pc:docMk/>
          <pc:sldMk cId="0" sldId="258"/>
        </pc:sldMkLst>
        <pc:spChg chg="mod">
          <ac:chgData name="Mundy, Beth E" userId="09c03546-1d2d-4d82-89e1-bb5e2a2e687b" providerId="ADAL" clId="{41854932-4148-4172-92FF-CB0B9D7FC597}" dt="2021-04-26T17:35:43.474" v="12" actId="1036"/>
          <ac:spMkLst>
            <pc:docMk/>
            <pc:sldMk cId="0" sldId="258"/>
            <ac:spMk id="3075" creationId="{00000000-0000-0000-0000-000000000000}"/>
          </ac:spMkLst>
        </pc:spChg>
        <pc:spChg chg="mod">
          <ac:chgData name="Mundy, Beth E" userId="09c03546-1d2d-4d82-89e1-bb5e2a2e687b" providerId="ADAL" clId="{41854932-4148-4172-92FF-CB0B9D7FC597}" dt="2021-04-26T17:35:35.805" v="10" actId="20577"/>
          <ac:spMkLst>
            <pc:docMk/>
            <pc:sldMk cId="0" sldId="258"/>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4/26/2021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4/26/2021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4/26/2021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4/26/2021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4/26/2021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4/26/2021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4/26/2021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4/26/2021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4/26/2021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4/26/2021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4/26/2021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4/26/2021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4/26/2021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9993" y="1271826"/>
            <a:ext cx="4433004"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600" b="1" dirty="0"/>
              <a:t>Objective</a:t>
            </a:r>
          </a:p>
          <a:p>
            <a:pPr marL="285750" indent="-285750">
              <a:spcBef>
                <a:spcPct val="15000"/>
              </a:spcBef>
              <a:buFont typeface="Arial" pitchFamily="34" charset="0"/>
              <a:buChar char="●"/>
              <a:defRPr/>
            </a:pPr>
            <a:r>
              <a:rPr lang="en-US" sz="1400" dirty="0">
                <a:latin typeface="Calibri"/>
                <a:cs typeface="Arial"/>
              </a:rPr>
              <a:t>Quantify the impact of local, sea surface temperature (SST) on U.S. West Coast mountain snowpack.</a:t>
            </a:r>
            <a:endParaRPr lang="en-US" sz="1400" b="1" dirty="0">
              <a:latin typeface="Calibri"/>
              <a:cs typeface="Arial"/>
            </a:endParaRPr>
          </a:p>
          <a:p>
            <a:pPr marL="231775" indent="-231775" algn="ctr">
              <a:spcBef>
                <a:spcPct val="15000"/>
              </a:spcBef>
              <a:defRPr/>
            </a:pPr>
            <a:r>
              <a:rPr lang="en-US" sz="1600" b="1" dirty="0"/>
              <a:t>Approach</a:t>
            </a:r>
          </a:p>
          <a:p>
            <a:pPr marL="285750" indent="-285750">
              <a:spcBef>
                <a:spcPct val="15000"/>
              </a:spcBef>
              <a:buFont typeface="Arial" pitchFamily="34" charset="0"/>
              <a:buChar char="●"/>
              <a:defRPr/>
            </a:pPr>
            <a:r>
              <a:rPr lang="en-US" sz="1400" dirty="0"/>
              <a:t>Conduct two regional climate simulations with different local SST conditions.</a:t>
            </a:r>
          </a:p>
          <a:p>
            <a:pPr marL="285750" indent="-285750">
              <a:spcBef>
                <a:spcPct val="15000"/>
              </a:spcBef>
              <a:buFont typeface="Arial" pitchFamily="34" charset="0"/>
              <a:buChar char="●"/>
              <a:defRPr/>
            </a:pPr>
            <a:r>
              <a:rPr lang="en-US" altLang="zh-CN" sz="1400" dirty="0">
                <a:latin typeface="Calibri"/>
                <a:ea typeface="宋体"/>
                <a:cs typeface="Arial"/>
              </a:rPr>
              <a:t>Analyze the meteorological and snowpack changes under warmer, local SST</a:t>
            </a:r>
            <a:r>
              <a:rPr lang="en-US" sz="1400" dirty="0">
                <a:latin typeface="Calibri"/>
                <a:cs typeface="Arial"/>
              </a:rPr>
              <a:t>.</a:t>
            </a:r>
          </a:p>
          <a:p>
            <a:pPr marL="285750" indent="-285750">
              <a:spcBef>
                <a:spcPct val="15000"/>
              </a:spcBef>
              <a:buFont typeface="Arial" pitchFamily="34" charset="0"/>
              <a:buChar char="●"/>
              <a:defRPr/>
            </a:pPr>
            <a:r>
              <a:rPr lang="en-US" sz="1400" dirty="0"/>
              <a:t>Develop two machine learning models to explain the physics-based model’s simulated snowpack response.</a:t>
            </a:r>
          </a:p>
          <a:p>
            <a:pPr algn="ctr" eaLnBrk="1" hangingPunct="1">
              <a:spcBef>
                <a:spcPct val="15000"/>
              </a:spcBef>
              <a:buFontTx/>
              <a:buNone/>
            </a:pPr>
            <a:r>
              <a:rPr lang="en-US" altLang="en-US" sz="1600" b="1" dirty="0"/>
              <a:t>Impact</a:t>
            </a:r>
          </a:p>
          <a:p>
            <a:pPr marL="283210" indent="-283210" eaLnBrk="1" hangingPunct="1">
              <a:spcBef>
                <a:spcPct val="15000"/>
              </a:spcBef>
              <a:buFont typeface="Arial" panose="020B0604020202020204" pitchFamily="34" charset="0"/>
              <a:buChar char="●"/>
            </a:pPr>
            <a:r>
              <a:rPr lang="en-US" altLang="en-US" sz="1400" dirty="0"/>
              <a:t>Revealed divergent snowpack responses to local SST featuring reduced and enhanced snowpack in the Cascade and Sierra Nevada mountain ranges, respectively.</a:t>
            </a:r>
          </a:p>
          <a:p>
            <a:pPr marL="283210" indent="-283210">
              <a:spcBef>
                <a:spcPct val="15000"/>
              </a:spcBef>
              <a:buFont typeface="Arial" panose="020B0604020202020204" pitchFamily="34" charset="0"/>
              <a:buChar char="●"/>
            </a:pPr>
            <a:r>
              <a:rPr lang="en-US" altLang="en-US" sz="1400" dirty="0"/>
              <a:t>Identified the magnitude and temperature of precipitation as key drivers of snowpack responses.</a:t>
            </a:r>
          </a:p>
          <a:p>
            <a:pPr marL="283210" indent="-283210">
              <a:spcBef>
                <a:spcPct val="15000"/>
              </a:spcBef>
              <a:buFont typeface="Arial" panose="020B0604020202020204" pitchFamily="34" charset="0"/>
              <a:buChar char="●"/>
            </a:pPr>
            <a:r>
              <a:rPr lang="en-US" altLang="en-US" sz="1400" dirty="0">
                <a:latin typeface="Calibri"/>
                <a:cs typeface="Arial"/>
              </a:rPr>
              <a:t>Machine learning models enhance understanding and predictions of West Coast mountain snowpack. </a:t>
            </a:r>
            <a:endParaRPr lang="en-US" altLang="en-US" sz="1400" dirty="0"/>
          </a:p>
          <a:p>
            <a:pPr marL="283210" indent="-283210">
              <a:spcBef>
                <a:spcPct val="15000"/>
              </a:spcBef>
              <a:buFont typeface="Arial" panose="020B0604020202020204" pitchFamily="34" charset="0"/>
              <a:buChar char="●"/>
            </a:pPr>
            <a:r>
              <a:rPr lang="en-US" altLang="en-US" sz="1400" dirty="0">
                <a:latin typeface="Calibri"/>
                <a:cs typeface="Arial"/>
              </a:rPr>
              <a:t>Local SST may provide useful data for predicting the mountain snowpack, which is important for coastal region water resources.</a:t>
            </a:r>
          </a:p>
        </p:txBody>
      </p:sp>
      <p:sp>
        <p:nvSpPr>
          <p:cNvPr id="3076" name="Rectangle 5"/>
          <p:cNvSpPr>
            <a:spLocks noChangeArrowheads="1"/>
          </p:cNvSpPr>
          <p:nvPr/>
        </p:nvSpPr>
        <p:spPr bwMode="auto">
          <a:xfrm>
            <a:off x="152399" y="0"/>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000" b="1">
                <a:latin typeface="Arial" panose="020B0604020202020204" pitchFamily="34" charset="0"/>
              </a:rPr>
              <a:t>Contrasting Responses </a:t>
            </a:r>
            <a:r>
              <a:rPr lang="en-US" sz="3000" b="1" dirty="0">
                <a:latin typeface="Arial" panose="020B0604020202020204" pitchFamily="34" charset="0"/>
              </a:rPr>
              <a:t>of Mountain Snowpack to Warmer Sea Surfaces</a:t>
            </a:r>
            <a:endParaRPr lang="en-US" sz="3000" dirty="0">
              <a:latin typeface="Arial" panose="020B0604020202020204" pitchFamily="34" charset="0"/>
            </a:endParaRPr>
          </a:p>
        </p:txBody>
      </p:sp>
      <p:sp>
        <p:nvSpPr>
          <p:cNvPr id="3077" name="Text Box 6"/>
          <p:cNvSpPr txBox="1">
            <a:spLocks noChangeArrowheads="1"/>
          </p:cNvSpPr>
          <p:nvPr/>
        </p:nvSpPr>
        <p:spPr bwMode="auto">
          <a:xfrm>
            <a:off x="4558596" y="6078680"/>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mn-lt"/>
                <a:cs typeface="Arial"/>
              </a:rPr>
              <a:t>X. Chen, L. R. Leung, Y. Gao, and Y. Liu. “Response of U.S. West Coast Mountain Snowpack to Local Sea Surface Temperature Perturbations: Insights from Numerical Modeling and Machine Learning.” </a:t>
            </a:r>
            <a:r>
              <a:rPr lang="en-US" altLang="en-US" sz="1000" i="1" dirty="0">
                <a:solidFill>
                  <a:srgbClr val="000000"/>
                </a:solidFill>
                <a:latin typeface="+mn-lt"/>
                <a:cs typeface="Arial"/>
              </a:rPr>
              <a:t>J. Hydrometeor.</a:t>
            </a:r>
            <a:r>
              <a:rPr lang="en-US" altLang="en-US" sz="1000" dirty="0">
                <a:solidFill>
                  <a:srgbClr val="000000"/>
                </a:solidFill>
                <a:latin typeface="+mn-lt"/>
                <a:cs typeface="Arial"/>
              </a:rPr>
              <a:t> </a:t>
            </a:r>
            <a:r>
              <a:rPr lang="en-US" altLang="en-US" sz="1000" b="1" dirty="0">
                <a:solidFill>
                  <a:srgbClr val="000000"/>
                </a:solidFill>
                <a:latin typeface="+mn-lt"/>
                <a:cs typeface="Arial"/>
              </a:rPr>
              <a:t>22,</a:t>
            </a:r>
            <a:r>
              <a:rPr lang="en-US" altLang="en-US" sz="1000" dirty="0">
                <a:solidFill>
                  <a:srgbClr val="000000"/>
                </a:solidFill>
                <a:latin typeface="+mn-lt"/>
                <a:cs typeface="Arial"/>
              </a:rPr>
              <a:t> 1045, (2021).  [DOI: 10.1175/JHM-D-20-0127.1]</a:t>
            </a:r>
          </a:p>
        </p:txBody>
      </p:sp>
      <p:sp>
        <p:nvSpPr>
          <p:cNvPr id="3078" name="TextBox 9"/>
          <p:cNvSpPr txBox="1">
            <a:spLocks noChangeArrowheads="1"/>
          </p:cNvSpPr>
          <p:nvPr/>
        </p:nvSpPr>
        <p:spPr bwMode="auto">
          <a:xfrm>
            <a:off x="4463068" y="4757835"/>
            <a:ext cx="468093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a:cs typeface="Arial"/>
              </a:rPr>
              <a:t>Compared to the control climate (HIST), a simulation with warmer local SST (</a:t>
            </a:r>
            <a:r>
              <a:rPr lang="en-US" altLang="en-US" sz="1200" b="1" dirty="0" err="1">
                <a:solidFill>
                  <a:srgbClr val="0000FF"/>
                </a:solidFill>
                <a:latin typeface="Arial"/>
                <a:cs typeface="Arial"/>
              </a:rPr>
              <a:t>fSST</a:t>
            </a:r>
            <a:r>
              <a:rPr lang="en-US" altLang="en-US" sz="1200" b="1" dirty="0">
                <a:solidFill>
                  <a:srgbClr val="0000FF"/>
                </a:solidFill>
                <a:latin typeface="Arial"/>
                <a:cs typeface="Arial"/>
              </a:rPr>
              <a:t>) shows reduced winter snowpack in the Cascade range and enhanced winter snowpack in the Sierra Nevada (left panel). Precipitation and temperature control the divergent responses, which depend on surface elevations (right panels).</a:t>
            </a:r>
          </a:p>
        </p:txBody>
      </p:sp>
      <p:pic>
        <p:nvPicPr>
          <p:cNvPr id="6" name="Picture 5" descr="A picture containing diagram&#10;&#10;Description automatically generated">
            <a:extLst>
              <a:ext uri="{FF2B5EF4-FFF2-40B4-BE49-F238E27FC236}">
                <a16:creationId xmlns:a16="http://schemas.microsoft.com/office/drawing/2014/main" id="{AF990548-3439-46E2-A29C-7EFBBE3418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8711" y="838200"/>
            <a:ext cx="3906108" cy="3810000"/>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33D5BE7003A24B86BD831924205D3A" ma:contentTypeVersion="2" ma:contentTypeDescription="Create a new document." ma:contentTypeScope="" ma:versionID="ac238988cf9dac0644edde20317055e2">
  <xsd:schema xmlns:xsd="http://www.w3.org/2001/XMLSchema" xmlns:xs="http://www.w3.org/2001/XMLSchema" xmlns:p="http://schemas.microsoft.com/office/2006/metadata/properties" xmlns:ns1="http://schemas.microsoft.com/sharepoint/v3" targetNamespace="http://schemas.microsoft.com/office/2006/metadata/properties" ma:root="true" ma:fieldsID="1a3b33f41066294d476535f56813624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DE39E42-86AA-45D1-BDEC-E709624E7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purl.org/dc/elements/1.1/"/>
    <ds:schemaRef ds:uri="http://www.w3.org/XML/1998/namespace"/>
    <ds:schemaRef ds:uri="http://schemas.microsoft.com/sharepoint/v3"/>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8150</TotalTime>
  <Words>279</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27</cp:revision>
  <cp:lastPrinted>2011-05-11T17:30:12Z</cp:lastPrinted>
  <dcterms:created xsi:type="dcterms:W3CDTF">2017-11-02T21:19:41Z</dcterms:created>
  <dcterms:modified xsi:type="dcterms:W3CDTF">2021-04-26T17:35:52Z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0x0101008833D5BE7003A24B86BD831924205D3A</vt:lpwstr>
  </property>
  <property fmtid="{D5CDD505-2E9C-101B-9397-08002B2CF9AE}" pid="4" name="Order">
    <vt:r8>3400</vt:r8>
  </property>
  <property fmtid="{D5CDD505-2E9C-101B-9397-08002B2CF9AE}" pid="5" name="_AdHocReviewCycleID">
    <vt:i4>1627177742</vt:i4>
  </property>
  <property fmtid="{D5CDD505-2E9C-101B-9397-08002B2CF9AE}" pid="6" name="_NewReviewCycle">
    <vt:lpwstr/>
  </property>
  <property fmtid="{D5CDD505-2E9C-101B-9397-08002B2CF9AE}" pid="7" name="_EmailSubject">
    <vt:lpwstr>Highlight for a recently published JHM study</vt:lpwstr>
  </property>
  <property fmtid="{D5CDD505-2E9C-101B-9397-08002B2CF9AE}" pid="8" name="_AuthorEmail">
    <vt:lpwstr>xiaodong.chen@pnnl.gov</vt:lpwstr>
  </property>
  <property fmtid="{D5CDD505-2E9C-101B-9397-08002B2CF9AE}" pid="9" name="_AuthorEmailDisplayName">
    <vt:lpwstr>Chen, Xiaodong</vt:lpwstr>
  </property>
  <property fmtid="{D5CDD505-2E9C-101B-9397-08002B2CF9AE}" pid="10" name="_PreviousAdHocReviewCycleID">
    <vt:i4>-1902034699</vt:i4>
  </property>
</Properties>
</file>