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7423" autoAdjust="0"/>
  </p:normalViewPr>
  <p:slideViewPr>
    <p:cSldViewPr snapToGrid="0" snapToObjects="1">
      <p:cViewPr varScale="1">
        <p:scale>
          <a:sx n="114" d="100"/>
          <a:sy n="114" d="100"/>
        </p:scale>
        <p:origin x="414" y="108"/>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35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5/13/21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5/13/21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781C719-3C4F-EB4F-89FE-A3D057C59AC3}" type="slidenum">
              <a:rPr lang="en-US" smtClean="0"/>
              <a:t>1</a:t>
            </a:fld>
            <a:endParaRPr lang="en-US"/>
          </a:p>
        </p:txBody>
      </p:sp>
    </p:spTree>
    <p:extLst>
      <p:ext uri="{BB962C8B-B14F-4D97-AF65-F5344CB8AC3E}">
        <p14:creationId xmlns:p14="http://schemas.microsoft.com/office/powerpoint/2010/main" val="3982067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54" name="Title Placeholder 1"/>
          <p:cNvSpPr>
            <a:spLocks noGrp="1"/>
          </p:cNvSpPr>
          <p:nvPr>
            <p:ph type="title" hasCustomPrompt="1"/>
          </p:nvPr>
        </p:nvSpPr>
        <p:spPr bwMode="auto">
          <a:xfrm>
            <a:off x="0" y="0"/>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55" name="Straight Connector 54"/>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11" name="Wave 10"/>
          <p:cNvSpPr/>
          <p:nvPr userDrawn="1"/>
        </p:nvSpPr>
        <p:spPr>
          <a:xfrm>
            <a:off x="1" y="330201"/>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2" name="Wave 11"/>
          <p:cNvSpPr/>
          <p:nvPr userDrawn="1"/>
        </p:nvSpPr>
        <p:spPr>
          <a:xfrm>
            <a:off x="4234" y="311151"/>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3" name="Wave 12"/>
          <p:cNvSpPr/>
          <p:nvPr userDrawn="1"/>
        </p:nvSpPr>
        <p:spPr>
          <a:xfrm>
            <a:off x="1" y="263526"/>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4" name="Wave 13"/>
          <p:cNvSpPr/>
          <p:nvPr userDrawn="1"/>
        </p:nvSpPr>
        <p:spPr>
          <a:xfrm>
            <a:off x="0" y="65088"/>
            <a:ext cx="12192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5" name="Rectangle 14"/>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sz="1800" dirty="0">
              <a:solidFill>
                <a:prstClr val="white"/>
              </a:solidFill>
            </a:endParaRPr>
          </a:p>
        </p:txBody>
      </p:sp>
      <p:sp>
        <p:nvSpPr>
          <p:cNvPr id="16" name="Wave 15"/>
          <p:cNvSpPr/>
          <p:nvPr userDrawn="1"/>
        </p:nvSpPr>
        <p:spPr>
          <a:xfrm>
            <a:off x="-4233" y="557213"/>
            <a:ext cx="12196233"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7" name="Title Placeholder 1"/>
          <p:cNvSpPr>
            <a:spLocks noGrp="1"/>
          </p:cNvSpPr>
          <p:nvPr>
            <p:ph type="title" hasCustomPrompt="1"/>
          </p:nvPr>
        </p:nvSpPr>
        <p:spPr bwMode="auto">
          <a:xfrm>
            <a:off x="0" y="0"/>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18" name="Straight Connector 17"/>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3"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4"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5"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8"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19" name="Picture 18"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0" name="Picture 1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24"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7"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8"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9"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20"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21"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22"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23" name="Picture 22"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4" name="Picture 23"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pic>
        <p:nvPicPr>
          <p:cNvPr id="25" name="Picture 2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74500" y="6294130"/>
            <a:ext cx="545549" cy="536820"/>
          </a:xfrm>
          <a:prstGeom prst="rect">
            <a:avLst/>
          </a:prstGeom>
        </p:spPr>
      </p:pic>
      <p:pic>
        <p:nvPicPr>
          <p:cNvPr id="2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8781179" y="6294130"/>
            <a:ext cx="574378" cy="5486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p:cNvSpPr>
            <a:spLocks noGrp="1"/>
          </p:cNvSpPr>
          <p:nvPr>
            <p:ph type="body" sz="quarter" idx="36" hasCustomPrompt="1"/>
          </p:nvPr>
        </p:nvSpPr>
        <p:spPr>
          <a:xfrm>
            <a:off x="19051" y="5308601"/>
            <a:ext cx="4497916" cy="246063"/>
          </a:xfrm>
          <a:prstGeom prst="rect">
            <a:avLst/>
          </a:prstGeom>
        </p:spPr>
        <p:txBody>
          <a:bodyPr/>
          <a:lstStyle>
            <a:lvl1pPr>
              <a:defRPr sz="1000" baseline="0"/>
            </a:lvl1pPr>
          </a:lstStyle>
          <a:p>
            <a:pPr lvl="0"/>
            <a:r>
              <a:rPr lang="en-US" dirty="0"/>
              <a:t>Data available at (DOI):</a:t>
            </a:r>
          </a:p>
        </p:txBody>
      </p:sp>
      <p:sp>
        <p:nvSpPr>
          <p:cNvPr id="28"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8574C7-1196-43D7-9CF3-2FB007E11D5B}"/>
              </a:ext>
            </a:extLst>
          </p:cNvPr>
          <p:cNvGrpSpPr/>
          <p:nvPr/>
        </p:nvGrpSpPr>
        <p:grpSpPr>
          <a:xfrm>
            <a:off x="2906390" y="2802609"/>
            <a:ext cx="3072642" cy="3429000"/>
            <a:chOff x="3001926" y="2802609"/>
            <a:chExt cx="3072642" cy="3429000"/>
          </a:xfrm>
        </p:grpSpPr>
        <p:pic>
          <p:nvPicPr>
            <p:cNvPr id="5" name="Picture 4" descr="Chart, box and whisker chart&#10;&#10;Description automatically generated">
              <a:extLst>
                <a:ext uri="{FF2B5EF4-FFF2-40B4-BE49-F238E27FC236}">
                  <a16:creationId xmlns:a16="http://schemas.microsoft.com/office/drawing/2014/main" id="{6FEB00F8-06CE-4C9F-9508-59C80E8E3061}"/>
                </a:ext>
              </a:extLst>
            </p:cNvPr>
            <p:cNvPicPr>
              <a:picLocks noChangeAspect="1"/>
            </p:cNvPicPr>
            <p:nvPr/>
          </p:nvPicPr>
          <p:blipFill>
            <a:blip r:embed="rId3"/>
            <a:stretch>
              <a:fillRect/>
            </a:stretch>
          </p:blipFill>
          <p:spPr>
            <a:xfrm>
              <a:off x="3001926" y="2802609"/>
              <a:ext cx="2923014" cy="3429000"/>
            </a:xfrm>
            <a:prstGeom prst="rect">
              <a:avLst/>
            </a:prstGeom>
          </p:spPr>
        </p:pic>
        <p:pic>
          <p:nvPicPr>
            <p:cNvPr id="16" name="Picture 15" descr="Chart, box and whisker chart&#10;&#10;Description automatically generated">
              <a:extLst>
                <a:ext uri="{FF2B5EF4-FFF2-40B4-BE49-F238E27FC236}">
                  <a16:creationId xmlns:a16="http://schemas.microsoft.com/office/drawing/2014/main" id="{74E1B10B-26C9-4AB6-8BCF-0D3D21FA4CF7}"/>
                </a:ext>
              </a:extLst>
            </p:cNvPr>
            <p:cNvPicPr>
              <a:picLocks noChangeAspect="1"/>
            </p:cNvPicPr>
            <p:nvPr/>
          </p:nvPicPr>
          <p:blipFill rotWithShape="1">
            <a:blip r:embed="rId3"/>
            <a:srcRect r="95103"/>
            <a:stretch/>
          </p:blipFill>
          <p:spPr>
            <a:xfrm>
              <a:off x="5931420" y="2802609"/>
              <a:ext cx="143148" cy="3429000"/>
            </a:xfrm>
            <a:prstGeom prst="rect">
              <a:avLst/>
            </a:prstGeom>
          </p:spPr>
        </p:pic>
      </p:grpSp>
      <p:sp>
        <p:nvSpPr>
          <p:cNvPr id="19" name="Title 18"/>
          <p:cNvSpPr>
            <a:spLocks noGrp="1"/>
          </p:cNvSpPr>
          <p:nvPr>
            <p:ph type="title"/>
          </p:nvPr>
        </p:nvSpPr>
        <p:spPr/>
        <p:txBody>
          <a:bodyPr/>
          <a:lstStyle/>
          <a:p>
            <a:r>
              <a:rPr lang="en-US" dirty="0"/>
              <a:t>Implications of warming on western United States landfalling atmospheric rivers and their flood damages</a:t>
            </a:r>
          </a:p>
        </p:txBody>
      </p:sp>
      <p:sp>
        <p:nvSpPr>
          <p:cNvPr id="21" name="Text Placeholder 20"/>
          <p:cNvSpPr>
            <a:spLocks noGrp="1"/>
          </p:cNvSpPr>
          <p:nvPr>
            <p:ph type="body" sz="quarter" idx="30"/>
          </p:nvPr>
        </p:nvSpPr>
        <p:spPr>
          <a:xfrm>
            <a:off x="5745778" y="1104116"/>
            <a:ext cx="6486376" cy="1214209"/>
          </a:xfrm>
        </p:spPr>
        <p:txBody>
          <a:bodyPr/>
          <a:lstStyle/>
          <a:p>
            <a:r>
              <a:rPr lang="en-US" sz="1400" dirty="0"/>
              <a:t>Atmospheric rivers (ARs) are critical to the western US water cycle.  Based on their landfalling characteristics they can either be beneficial or detrimental to water managers.  We investigate shifts in AR characteristics along different stabilized global warming scenarios and highlight the pragmatic implications of climate mitigation aimed at keeping global warming under +2◦C.</a:t>
            </a:r>
          </a:p>
        </p:txBody>
      </p:sp>
      <p:sp>
        <p:nvSpPr>
          <p:cNvPr id="23" name="Text Placeholder 22"/>
          <p:cNvSpPr>
            <a:spLocks noGrp="1"/>
          </p:cNvSpPr>
          <p:nvPr>
            <p:ph type="body" sz="quarter" idx="34"/>
          </p:nvPr>
        </p:nvSpPr>
        <p:spPr>
          <a:xfrm>
            <a:off x="5943599" y="2641339"/>
            <a:ext cx="6248401" cy="1212396"/>
          </a:xfrm>
        </p:spPr>
        <p:txBody>
          <a:bodyPr/>
          <a:lstStyle/>
          <a:p>
            <a:r>
              <a:rPr lang="en-US" sz="1400" dirty="0"/>
              <a:t>We combine a newly developed AR detection workflow (</a:t>
            </a:r>
            <a:r>
              <a:rPr lang="en-US" sz="1400" dirty="0" err="1"/>
              <a:t>TempestExtremes</a:t>
            </a:r>
            <a:r>
              <a:rPr lang="en-US" sz="1400" dirty="0"/>
              <a:t>) with 0.25° Community Earth System Model simulations designed to simulate a world that might have been (+0◦C), a world that corresponds to present day warming (+0.85◦C), and several future worlds (+1.5◦C, +2◦C and +3◦C).</a:t>
            </a:r>
          </a:p>
        </p:txBody>
      </p:sp>
      <p:sp>
        <p:nvSpPr>
          <p:cNvPr id="24" name="Text Placeholder 23"/>
          <p:cNvSpPr>
            <a:spLocks noGrp="1"/>
          </p:cNvSpPr>
          <p:nvPr>
            <p:ph type="body" sz="quarter" idx="35"/>
          </p:nvPr>
        </p:nvSpPr>
        <p:spPr>
          <a:xfrm>
            <a:off x="5924940" y="4214360"/>
            <a:ext cx="6307214" cy="2034041"/>
          </a:xfrm>
        </p:spPr>
        <p:txBody>
          <a:bodyPr>
            <a:normAutofit fontScale="92500"/>
          </a:bodyPr>
          <a:lstStyle/>
          <a:p>
            <a:r>
              <a:rPr lang="en-US" dirty="0"/>
              <a:t>Global warming increases the number of water management relevant landfalling ARs from 19.1 ARs per year (+0◦C) to 23.6 ARs per year (+3◦C) along the coastal western US.</a:t>
            </a:r>
          </a:p>
          <a:p>
            <a:r>
              <a:rPr lang="en-US" dirty="0"/>
              <a:t>Importantly, warming also increases the fraction of ARs that are “mostly or primarily hazardous” to water resource management with 2% of ARs at +0◦C to 8% at +3◦C.</a:t>
            </a:r>
          </a:p>
          <a:p>
            <a:r>
              <a:rPr lang="en-US" dirty="0"/>
              <a:t>This subtle-but-important shift in AR character has important ramifications on flood damages, whereby for every +1◦C of additional warming from present conditions we found that annual average flood damages increase by ~$1 billion.</a:t>
            </a:r>
          </a:p>
        </p:txBody>
      </p:sp>
      <p:sp>
        <p:nvSpPr>
          <p:cNvPr id="9" name="Text Placeholder 21">
            <a:extLst>
              <a:ext uri="{FF2B5EF4-FFF2-40B4-BE49-F238E27FC236}">
                <a16:creationId xmlns:a16="http://schemas.microsoft.com/office/drawing/2014/main" id="{F095F797-F812-6E41-9090-390AD1A9A126}"/>
              </a:ext>
            </a:extLst>
          </p:cNvPr>
          <p:cNvSpPr txBox="1">
            <a:spLocks/>
          </p:cNvSpPr>
          <p:nvPr/>
        </p:nvSpPr>
        <p:spPr>
          <a:xfrm>
            <a:off x="5924939" y="2260519"/>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Approach and Results </a:t>
            </a:r>
          </a:p>
        </p:txBody>
      </p:sp>
      <p:sp>
        <p:nvSpPr>
          <p:cNvPr id="10" name="Text Placeholder 21">
            <a:extLst>
              <a:ext uri="{FF2B5EF4-FFF2-40B4-BE49-F238E27FC236}">
                <a16:creationId xmlns:a16="http://schemas.microsoft.com/office/drawing/2014/main" id="{19DA9F49-853D-3146-A395-3AD79BA5354B}"/>
              </a:ext>
            </a:extLst>
          </p:cNvPr>
          <p:cNvSpPr txBox="1">
            <a:spLocks/>
          </p:cNvSpPr>
          <p:nvPr/>
        </p:nvSpPr>
        <p:spPr>
          <a:xfrm>
            <a:off x="5924939" y="3832350"/>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a:t>
            </a:r>
          </a:p>
        </p:txBody>
      </p:sp>
      <p:sp>
        <p:nvSpPr>
          <p:cNvPr id="11" name="Text Placeholder 21">
            <a:extLst>
              <a:ext uri="{FF2B5EF4-FFF2-40B4-BE49-F238E27FC236}">
                <a16:creationId xmlns:a16="http://schemas.microsoft.com/office/drawing/2014/main" id="{7D139619-7373-4C56-8868-37677A1357BD}"/>
              </a:ext>
            </a:extLst>
          </p:cNvPr>
          <p:cNvSpPr txBox="1">
            <a:spLocks/>
          </p:cNvSpPr>
          <p:nvPr/>
        </p:nvSpPr>
        <p:spPr>
          <a:xfrm>
            <a:off x="5924939" y="759576"/>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Challenges</a:t>
            </a:r>
          </a:p>
        </p:txBody>
      </p:sp>
      <p:pic>
        <p:nvPicPr>
          <p:cNvPr id="12" name="Picture 4">
            <a:extLst>
              <a:ext uri="{FF2B5EF4-FFF2-40B4-BE49-F238E27FC236}">
                <a16:creationId xmlns:a16="http://schemas.microsoft.com/office/drawing/2014/main" id="{20045F39-27D6-464D-9987-110689294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579462" y="6384462"/>
            <a:ext cx="1488573" cy="366750"/>
          </a:xfrm>
          <a:prstGeom prst="rect">
            <a:avLst/>
          </a:prstGeom>
          <a:solidFill>
            <a:schemeClr val="bg1"/>
          </a:solidFill>
        </p:spPr>
      </p:pic>
      <p:pic>
        <p:nvPicPr>
          <p:cNvPr id="13" name="Picture 4">
            <a:extLst>
              <a:ext uri="{FF2B5EF4-FFF2-40B4-BE49-F238E27FC236}">
                <a16:creationId xmlns:a16="http://schemas.microsoft.com/office/drawing/2014/main" id="{4249BB35-5C59-49D8-878D-EC80F3AD0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437679" y="6417472"/>
            <a:ext cx="1986624" cy="327690"/>
          </a:xfrm>
          <a:prstGeom prst="rect">
            <a:avLst/>
          </a:prstGeom>
          <a:solidFill>
            <a:schemeClr val="bg1"/>
          </a:solidFill>
        </p:spPr>
      </p:pic>
      <p:pic>
        <p:nvPicPr>
          <p:cNvPr id="26" name="Content Placeholder 2" descr="Arrow&#10;&#10;Description automatically generated with low confidence">
            <a:extLst>
              <a:ext uri="{FF2B5EF4-FFF2-40B4-BE49-F238E27FC236}">
                <a16:creationId xmlns:a16="http://schemas.microsoft.com/office/drawing/2014/main" id="{94D968AB-C012-47B8-9466-1F2ECF2367DF}"/>
              </a:ext>
            </a:extLst>
          </p:cNvPr>
          <p:cNvPicPr>
            <a:picLocks noChangeAspect="1"/>
          </p:cNvPicPr>
          <p:nvPr/>
        </p:nvPicPr>
        <p:blipFill>
          <a:blip r:embed="rId6"/>
          <a:stretch>
            <a:fillRect/>
          </a:stretch>
        </p:blipFill>
        <p:spPr>
          <a:xfrm>
            <a:off x="18660" y="819313"/>
            <a:ext cx="3638940" cy="3656453"/>
          </a:xfrm>
          <a:prstGeom prst="rect">
            <a:avLst/>
          </a:prstGeom>
        </p:spPr>
      </p:pic>
      <p:sp>
        <p:nvSpPr>
          <p:cNvPr id="28" name="Text Placeholder 19">
            <a:extLst>
              <a:ext uri="{FF2B5EF4-FFF2-40B4-BE49-F238E27FC236}">
                <a16:creationId xmlns:a16="http://schemas.microsoft.com/office/drawing/2014/main" id="{582D6D64-61E8-4364-BE66-58FF2B791D1B}"/>
              </a:ext>
            </a:extLst>
          </p:cNvPr>
          <p:cNvSpPr txBox="1">
            <a:spLocks/>
          </p:cNvSpPr>
          <p:nvPr/>
        </p:nvSpPr>
        <p:spPr>
          <a:xfrm>
            <a:off x="35909" y="5278538"/>
            <a:ext cx="2833021" cy="688293"/>
          </a:xfrm>
          <a:prstGeom prst="rect">
            <a:avLst/>
          </a:prstGeom>
        </p:spPr>
        <p:txBody>
          <a:bodyPr>
            <a:noAutofit/>
          </a:bodyPr>
          <a:lstStyle>
            <a:lvl1pPr marL="0" indent="0" algn="just" rtl="0" eaLnBrk="1" fontAlgn="base" hangingPunct="1">
              <a:lnSpc>
                <a:spcPts val="1000"/>
              </a:lnSpc>
              <a:spcBef>
                <a:spcPts val="0"/>
              </a:spcBef>
              <a:spcAft>
                <a:spcPct val="0"/>
              </a:spcAft>
              <a:buFont typeface="Arial" charset="0"/>
              <a:buNone/>
              <a:defRPr sz="1000" b="0"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Rhoades, A. M., Risser, M. D., Stone, D. A., </a:t>
            </a:r>
            <a:r>
              <a:rPr lang="en-US" dirty="0" err="1"/>
              <a:t>Wehner</a:t>
            </a:r>
            <a:r>
              <a:rPr lang="en-US" dirty="0"/>
              <a:t>, M. F., &amp; Jones, A. D. (2021). “Implications of warming on western United States landfalling atmospheric rivers and their flood damages.” Weather and Climate Extremes, doi:10.1016/j.wace.2021.100326.</a:t>
            </a:r>
          </a:p>
        </p:txBody>
      </p:sp>
      <p:sp>
        <p:nvSpPr>
          <p:cNvPr id="29" name="TextBox 28">
            <a:extLst>
              <a:ext uri="{FF2B5EF4-FFF2-40B4-BE49-F238E27FC236}">
                <a16:creationId xmlns:a16="http://schemas.microsoft.com/office/drawing/2014/main" id="{197CD24D-F767-465B-A61E-6653DE3C08B8}"/>
              </a:ext>
            </a:extLst>
          </p:cNvPr>
          <p:cNvSpPr txBox="1"/>
          <p:nvPr/>
        </p:nvSpPr>
        <p:spPr>
          <a:xfrm>
            <a:off x="116596" y="4577070"/>
            <a:ext cx="2752334" cy="600164"/>
          </a:xfrm>
          <a:prstGeom prst="rect">
            <a:avLst/>
          </a:prstGeom>
          <a:noFill/>
        </p:spPr>
        <p:txBody>
          <a:bodyPr wrap="square">
            <a:spAutoFit/>
          </a:bodyPr>
          <a:lstStyle/>
          <a:p>
            <a:pPr algn="r"/>
            <a:r>
              <a:rPr lang="en-US" sz="1100" dirty="0"/>
              <a:t>(Right) Coastal western US annual AR flood damage estimates (billions of $) across global warming experiments</a:t>
            </a:r>
          </a:p>
        </p:txBody>
      </p:sp>
      <p:sp>
        <p:nvSpPr>
          <p:cNvPr id="30" name="TextBox 29">
            <a:extLst>
              <a:ext uri="{FF2B5EF4-FFF2-40B4-BE49-F238E27FC236}">
                <a16:creationId xmlns:a16="http://schemas.microsoft.com/office/drawing/2014/main" id="{13C003B9-1904-43E6-88EE-C9F506D910BB}"/>
              </a:ext>
            </a:extLst>
          </p:cNvPr>
          <p:cNvSpPr txBox="1"/>
          <p:nvPr/>
        </p:nvSpPr>
        <p:spPr>
          <a:xfrm>
            <a:off x="3744892" y="831436"/>
            <a:ext cx="2141609" cy="1954381"/>
          </a:xfrm>
          <a:prstGeom prst="rect">
            <a:avLst/>
          </a:prstGeom>
          <a:noFill/>
        </p:spPr>
        <p:txBody>
          <a:bodyPr wrap="square">
            <a:spAutoFit/>
          </a:bodyPr>
          <a:lstStyle/>
          <a:p>
            <a:r>
              <a:rPr lang="en-US" sz="1100" dirty="0"/>
              <a:t>(Left) Per year landfalling AR estimates across warming experiments.  ARs were binned according to the Ralph et al., 2019 AR category scale that met a) Cat 1-2 “mostly or primarily beneficial”, b) Cat 3 “balance between beneficial and hazardous”, and c) Cat 4-5 “mostly or primarily hazardous” to water resource management.</a:t>
            </a:r>
          </a:p>
        </p:txBody>
      </p:sp>
    </p:spTree>
    <p:extLst>
      <p:ext uri="{BB962C8B-B14F-4D97-AF65-F5344CB8AC3E}">
        <p14:creationId xmlns:p14="http://schemas.microsoft.com/office/powerpoint/2010/main" val="335258501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2585</TotalTime>
  <Words>412</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Implications of warming on western United States landfalling atmospheric rivers and their flood damages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Alan Rhoades</cp:lastModifiedBy>
  <cp:revision>102</cp:revision>
  <dcterms:created xsi:type="dcterms:W3CDTF">2016-02-10T19:06:12Z</dcterms:created>
  <dcterms:modified xsi:type="dcterms:W3CDTF">2021-05-13T17:25:53Z</dcterms:modified>
</cp:coreProperties>
</file>