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A493A-B696-4A99-B6F7-5B0FA6132811}" v="3" dt="2021-03-13T17:59:19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1246" autoAdjust="0"/>
  </p:normalViewPr>
  <p:slideViewPr>
    <p:cSldViewPr>
      <p:cViewPr varScale="1">
        <p:scale>
          <a:sx n="119" d="100"/>
          <a:sy n="119" d="100"/>
        </p:scale>
        <p:origin x="12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2A2A493A-B696-4A99-B6F7-5B0FA6132811}"/>
    <pc:docChg chg="custSel delSld modSld">
      <pc:chgData name="Mundy, Beth E" userId="09c03546-1d2d-4d82-89e1-bb5e2a2e687b" providerId="ADAL" clId="{2A2A493A-B696-4A99-B6F7-5B0FA6132811}" dt="2021-03-13T17:59:33.698" v="22" actId="20577"/>
      <pc:docMkLst>
        <pc:docMk/>
      </pc:docMkLst>
      <pc:sldChg chg="delSp modSp mod modNotesTx">
        <pc:chgData name="Mundy, Beth E" userId="09c03546-1d2d-4d82-89e1-bb5e2a2e687b" providerId="ADAL" clId="{2A2A493A-B696-4A99-B6F7-5B0FA6132811}" dt="2021-03-13T17:59:33.698" v="22" actId="20577"/>
        <pc:sldMkLst>
          <pc:docMk/>
          <pc:sldMk cId="0" sldId="258"/>
        </pc:sldMkLst>
        <pc:spChg chg="del">
          <ac:chgData name="Mundy, Beth E" userId="09c03546-1d2d-4d82-89e1-bb5e2a2e687b" providerId="ADAL" clId="{2A2A493A-B696-4A99-B6F7-5B0FA6132811}" dt="2021-03-03T16:18:50.458" v="0" actId="478"/>
          <ac:spMkLst>
            <pc:docMk/>
            <pc:sldMk cId="0" sldId="258"/>
            <ac:spMk id="6" creationId="{1522E602-A8D7-4994-9F51-CDBAE0552CF0}"/>
          </ac:spMkLst>
        </pc:spChg>
        <pc:spChg chg="mod">
          <ac:chgData name="Mundy, Beth E" userId="09c03546-1d2d-4d82-89e1-bb5e2a2e687b" providerId="ADAL" clId="{2A2A493A-B696-4A99-B6F7-5B0FA6132811}" dt="2021-03-03T16:19:21.499" v="16" actId="14100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Mundy, Beth E" userId="09c03546-1d2d-4d82-89e1-bb5e2a2e687b" providerId="ADAL" clId="{2A2A493A-B696-4A99-B6F7-5B0FA6132811}" dt="2021-03-13T17:59:33.698" v="22" actId="20577"/>
          <ac:spMkLst>
            <pc:docMk/>
            <pc:sldMk cId="0" sldId="258"/>
            <ac:spMk id="3077" creationId="{00000000-0000-0000-0000-000000000000}"/>
          </ac:spMkLst>
        </pc:spChg>
      </pc:sldChg>
      <pc:sldChg chg="del">
        <pc:chgData name="Mundy, Beth E" userId="09c03546-1d2d-4d82-89e1-bb5e2a2e687b" providerId="ADAL" clId="{2A2A493A-B696-4A99-B6F7-5B0FA6132811}" dt="2021-03-03T16:18:53.173" v="1" actId="47"/>
        <pc:sldMkLst>
          <pc:docMk/>
          <pc:sldMk cId="2881220627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959" y="1066799"/>
            <a:ext cx="44958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Understand how meteorological environments influence wildfire occurrence and size over California as  well as their roles in wildfire changes from 1984-2017. 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Analyze 34 years (1984-2017) of satellite remote sensing fire data and daily meteorological data from a reanalysis product to elucidate any relationships.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Use self-organizing map analysis to identify favorable large-scale environments for California wildfires.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Analyze trends in wildfire frequency and burned area and relate them to trends in meteorological environments.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About 60% of California wildfires occur on hot-dry days, but the hot-wet days that favor lightning flashes account for ~12% of wildfires.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Atmospheric moisture explains ~69% of the variability in wildfire size.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total annual burned area in California has doubled from 1984 to 2017, with contributions from meteorological changes, motivating the need to examine the influence of future warming on wildfires.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" y="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</a:rPr>
              <a:t>Meteorological Conditions Influence the Size and Occurrence of California Wildfires</a:t>
            </a:r>
            <a:endParaRPr lang="en-US" sz="3000" dirty="0"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24400" y="6019800"/>
            <a:ext cx="42806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L. Dong, R. Leung, Y. Qian, Y. Zou, F. Song, &amp; X. Chen. “Meteorological environments associated with California wildfires and their potential roles in wildfire changes during 1984-2017.”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Geophysical Research: Atmospheres,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126</a:t>
            </a:r>
            <a:r>
              <a:rPr lang="en-US" altLang="en-US" sz="1000" b="1">
                <a:solidFill>
                  <a:srgbClr val="000000"/>
                </a:solidFill>
                <a:latin typeface="+mn-lt"/>
              </a:rPr>
              <a:t>,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 e2020JD033180,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(2021), [DOI: 10.1029/2020JD033180]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572000" y="4495800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Composite of meteorological environments for (upper) hot-dry wildfires featuring high pressure, northeasterly offshore winds, high temperatures, and downward motions conducive to drying as well as (lower) hot-wet wildfires featuring southwesterly onshore winds, milder temperatures, and upward motion conducive to convection and lightning.</a:t>
            </a: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F5A6EC-D07E-884C-B096-6E0BF7C4C494}"/>
              </a:ext>
            </a:extLst>
          </p:cNvPr>
          <p:cNvGrpSpPr/>
          <p:nvPr/>
        </p:nvGrpSpPr>
        <p:grpSpPr>
          <a:xfrm>
            <a:off x="4648200" y="1143000"/>
            <a:ext cx="4421579" cy="3274966"/>
            <a:chOff x="4648200" y="1297632"/>
            <a:chExt cx="4421579" cy="32749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4B300B-E0F9-1346-A092-063BAB8F2F69}"/>
                </a:ext>
              </a:extLst>
            </p:cNvPr>
            <p:cNvGrpSpPr/>
            <p:nvPr/>
          </p:nvGrpSpPr>
          <p:grpSpPr>
            <a:xfrm>
              <a:off x="4724400" y="1676400"/>
              <a:ext cx="4244784" cy="2896198"/>
              <a:chOff x="348331" y="1743822"/>
              <a:chExt cx="4883657" cy="34586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E477A8D-4064-7B41-9CFB-6395FDCEEB40}"/>
                  </a:ext>
                </a:extLst>
              </p:cNvPr>
              <p:cNvPicPr/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49921"/>
              <a:stretch/>
            </p:blipFill>
            <p:spPr>
              <a:xfrm>
                <a:off x="348331" y="1743822"/>
                <a:ext cx="4883657" cy="3458684"/>
              </a:xfrm>
              <a:prstGeom prst="rect">
                <a:avLst/>
              </a:prstGeom>
            </p:spPr>
          </p:pic>
          <p:sp>
            <p:nvSpPr>
              <p:cNvPr id="13" name="Down Arrow 12">
                <a:extLst>
                  <a:ext uri="{FF2B5EF4-FFF2-40B4-BE49-F238E27FC236}">
                    <a16:creationId xmlns:a16="http://schemas.microsoft.com/office/drawing/2014/main" id="{C5A0E815-5B15-BB4D-B5D2-25B8504C2A76}"/>
                  </a:ext>
                </a:extLst>
              </p:cNvPr>
              <p:cNvSpPr/>
              <p:nvPr/>
            </p:nvSpPr>
            <p:spPr>
              <a:xfrm rot="2423342">
                <a:off x="2325792" y="2502927"/>
                <a:ext cx="52600" cy="391275"/>
              </a:xfrm>
              <a:prstGeom prst="downArrow">
                <a:avLst/>
              </a:prstGeom>
              <a:solidFill>
                <a:srgbClr val="007836">
                  <a:lumMod val="60000"/>
                  <a:lumOff val="40000"/>
                </a:srgbClr>
              </a:solidFill>
              <a:ln w="12700" cap="flat" cmpd="sng" algn="ctr">
                <a:solidFill>
                  <a:srgbClr val="007836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C4DBAE16-F5E6-B740-920F-B43EA8021470}"/>
                  </a:ext>
                </a:extLst>
              </p:cNvPr>
              <p:cNvSpPr/>
              <p:nvPr/>
            </p:nvSpPr>
            <p:spPr>
              <a:xfrm rot="12078062">
                <a:off x="2120795" y="4327920"/>
                <a:ext cx="52600" cy="334003"/>
              </a:xfrm>
              <a:prstGeom prst="downArrow">
                <a:avLst/>
              </a:prstGeom>
              <a:solidFill>
                <a:srgbClr val="007836">
                  <a:lumMod val="60000"/>
                  <a:lumOff val="40000"/>
                </a:srgbClr>
              </a:solidFill>
              <a:ln w="12700" cap="flat" cmpd="sng" algn="ctr">
                <a:solidFill>
                  <a:srgbClr val="007836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972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AFFD35-41C3-F141-9CD3-9607DA7E1B21}"/>
                  </a:ext>
                </a:extLst>
              </p:cNvPr>
              <p:cNvSpPr txBox="1"/>
              <p:nvPr/>
            </p:nvSpPr>
            <p:spPr>
              <a:xfrm>
                <a:off x="4468760" y="2289817"/>
                <a:ext cx="438343" cy="845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7280">
                  <a:defRPr/>
                </a:pPr>
                <a:r>
                  <a:rPr lang="en-US" sz="4000" dirty="0">
                    <a:solidFill>
                      <a:srgbClr val="007836">
                        <a:lumMod val="60000"/>
                        <a:lumOff val="40000"/>
                      </a:srgbClr>
                    </a:solidFill>
                    <a:latin typeface="Arial"/>
                  </a:rPr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090D20-EE22-C140-926B-EB62A9745644}"/>
                  </a:ext>
                </a:extLst>
              </p:cNvPr>
              <p:cNvSpPr txBox="1"/>
              <p:nvPr/>
            </p:nvSpPr>
            <p:spPr>
              <a:xfrm>
                <a:off x="4468760" y="3927803"/>
                <a:ext cx="268363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7280">
                  <a:defRPr/>
                </a:pPr>
                <a:r>
                  <a:rPr lang="en-US" sz="4000" dirty="0">
                    <a:solidFill>
                      <a:srgbClr val="007836">
                        <a:lumMod val="60000"/>
                        <a:lumOff val="40000"/>
                      </a:srgbClr>
                    </a:solidFill>
                    <a:latin typeface="Arial"/>
                  </a:rPr>
                  <a:t>-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6C0037C-8974-EF45-9E83-2FB959D7BAA8}"/>
                </a:ext>
              </a:extLst>
            </p:cNvPr>
            <p:cNvGrpSpPr/>
            <p:nvPr/>
          </p:nvGrpSpPr>
          <p:grpSpPr>
            <a:xfrm>
              <a:off x="4648200" y="1297632"/>
              <a:ext cx="4421579" cy="381000"/>
              <a:chOff x="4648200" y="1297632"/>
              <a:chExt cx="4421579" cy="381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8AB1AF-016A-914E-ABD8-A7D0034C9B1F}"/>
                  </a:ext>
                </a:extLst>
              </p:cNvPr>
              <p:cNvSpPr/>
              <p:nvPr/>
            </p:nvSpPr>
            <p:spPr>
              <a:xfrm>
                <a:off x="4648200" y="1297632"/>
                <a:ext cx="1245361" cy="3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500hPa geopotential height</a:t>
                </a:r>
                <a:endParaRPr lang="en-US" sz="9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3348BB-DC62-1042-823C-0C984E8B1CC4}"/>
                  </a:ext>
                </a:extLst>
              </p:cNvPr>
              <p:cNvSpPr/>
              <p:nvPr/>
            </p:nvSpPr>
            <p:spPr>
              <a:xfrm>
                <a:off x="5791200" y="1309300"/>
                <a:ext cx="1295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10m wind &amp; </a:t>
                </a:r>
              </a:p>
              <a:p>
                <a:pPr algn="ctr"/>
                <a:r>
                  <a:rPr 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2m relative humidity</a:t>
                </a:r>
                <a:endParaRPr lang="en-US" sz="9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BD8CC2-5C45-1A47-889A-874ED72D5DDD}"/>
                  </a:ext>
                </a:extLst>
              </p:cNvPr>
              <p:cNvSpPr/>
              <p:nvPr/>
            </p:nvSpPr>
            <p:spPr>
              <a:xfrm>
                <a:off x="6934200" y="1309300"/>
                <a:ext cx="10293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2m air temperature</a:t>
                </a:r>
                <a:endParaRPr lang="en-US" sz="9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291609-2EEC-B941-A3D2-587D38E935E7}"/>
                  </a:ext>
                </a:extLst>
              </p:cNvPr>
              <p:cNvSpPr/>
              <p:nvPr/>
            </p:nvSpPr>
            <p:spPr>
              <a:xfrm>
                <a:off x="8077200" y="1447800"/>
                <a:ext cx="99257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850hPa omega</a:t>
                </a:r>
                <a:endParaRPr lang="en-US" sz="900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6902</TotalTime>
  <Words>293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32</cp:revision>
  <cp:lastPrinted>2011-05-11T17:30:12Z</cp:lastPrinted>
  <dcterms:created xsi:type="dcterms:W3CDTF">2017-11-02T21:19:41Z</dcterms:created>
  <dcterms:modified xsi:type="dcterms:W3CDTF">2021-03-13T17:59:43Z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