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86E25"/>
    <a:srgbClr val="1C75BC"/>
    <a:srgbClr val="88AC2E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6" autoAdjust="0"/>
    <p:restoredTop sz="94690" autoAdjust="0"/>
  </p:normalViewPr>
  <p:slideViewPr>
    <p:cSldViewPr snapToGrid="0" snapToObjects="1">
      <p:cViewPr varScale="1">
        <p:scale>
          <a:sx n="111" d="100"/>
          <a:sy n="111" d="100"/>
        </p:scale>
        <p:origin x="1768" y="200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5B6093-7114-6F4C-87F2-7C0A885F6B7E}" type="doc">
      <dgm:prSet loTypeId="urn:microsoft.com/office/officeart/2005/8/layout/cycle4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C384B31-3473-3F47-A0BD-79C6029D17A0}">
      <dgm:prSet custT="1"/>
      <dgm:spPr>
        <a:noFill/>
        <a:ln>
          <a:solidFill>
            <a:schemeClr val="accent2"/>
          </a:solidFill>
        </a:ln>
      </dgm:spPr>
      <dgm:t>
        <a:bodyPr/>
        <a:lstStyle/>
        <a:p>
          <a:pPr rtl="0"/>
          <a:r>
            <a:rPr lang="en-US" sz="1400" b="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Developing hierarchical frameworks</a:t>
          </a:r>
          <a:endParaRPr lang="en-US" sz="14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EAFC0A-6BDD-5A4F-8A6C-A01C805E1382}" type="parTrans" cxnId="{BC4D3F0F-4733-3049-915D-B04BE8FCAE9A}">
      <dgm:prSet/>
      <dgm:spPr/>
      <dgm:t>
        <a:bodyPr/>
        <a:lstStyle/>
        <a:p>
          <a:endParaRPr lang="en-US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664C57-2347-664E-B8BD-2B889A0C2547}" type="sibTrans" cxnId="{BC4D3F0F-4733-3049-915D-B04BE8FCAE9A}">
      <dgm:prSet/>
      <dgm:spPr/>
      <dgm:t>
        <a:bodyPr/>
        <a:lstStyle/>
        <a:p>
          <a:endParaRPr lang="en-US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54AB06-F3D0-704F-B6D1-E5A5B2CF7D64}">
      <dgm:prSet custT="1"/>
      <dgm:spPr>
        <a:noFill/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Starting from the planning challenge /goal</a:t>
          </a:r>
          <a:endParaRPr lang="en-US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0897F2-646F-0446-A624-0085829F86FA}" type="parTrans" cxnId="{D4158D3A-915F-6A43-B716-337A4D4A0F0D}">
      <dgm:prSet/>
      <dgm:spPr/>
      <dgm:t>
        <a:bodyPr/>
        <a:lstStyle/>
        <a:p>
          <a:endParaRPr lang="en-US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62E434-C924-194B-AAF8-F23F2839A4DF}" type="sibTrans" cxnId="{D4158D3A-915F-6A43-B716-337A4D4A0F0D}">
      <dgm:prSet/>
      <dgm:spPr/>
      <dgm:t>
        <a:bodyPr/>
        <a:lstStyle/>
        <a:p>
          <a:endParaRPr lang="en-US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14F966-9700-BA45-AA53-33D4F7682C63}">
      <dgm:prSet custT="1"/>
      <dgm:spPr>
        <a:noFill/>
        <a:ln>
          <a:solidFill>
            <a:srgbClr val="FFC000"/>
          </a:solidFill>
        </a:ln>
      </dgm:spPr>
      <dgm:t>
        <a:bodyPr lIns="0" tIns="396000" rIns="0"/>
        <a:lstStyle/>
        <a:p>
          <a:pPr rtl="0"/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Collaboratively exploring planning relevance of new science</a:t>
          </a:r>
          <a:endParaRPr lang="en-US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24DA9D-DAD4-EA41-9C58-A8ACD1BCAB62}" type="parTrans" cxnId="{6396AF19-9832-2B4A-8D49-455E9062299F}">
      <dgm:prSet/>
      <dgm:spPr/>
      <dgm:t>
        <a:bodyPr/>
        <a:lstStyle/>
        <a:p>
          <a:endParaRPr lang="en-US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54CD27-E65C-1B45-A442-0CAF80FAA5E9}" type="sibTrans" cxnId="{6396AF19-9832-2B4A-8D49-455E9062299F}">
      <dgm:prSet/>
      <dgm:spPr/>
      <dgm:t>
        <a:bodyPr/>
        <a:lstStyle/>
        <a:p>
          <a:endParaRPr lang="en-US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5F1B65-AC25-4C41-BDF2-87A952E6F9E4}">
      <dgm:prSet custT="1"/>
      <dgm:spPr>
        <a:noFill/>
        <a:ln>
          <a:solidFill>
            <a:schemeClr val="accent3"/>
          </a:solidFill>
        </a:ln>
      </dgm:spPr>
      <dgm:t>
        <a:bodyPr tIns="396000"/>
        <a:lstStyle/>
        <a:p>
          <a:pPr rtl="0"/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Using analogies for “good metrics”</a:t>
          </a:r>
          <a:endParaRPr lang="en-US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3E5970-10F4-3E4C-932C-5ABEC82A627B}" type="parTrans" cxnId="{354185CA-4C80-824A-B627-5964ACD176AE}">
      <dgm:prSet/>
      <dgm:spPr/>
      <dgm:t>
        <a:bodyPr/>
        <a:lstStyle/>
        <a:p>
          <a:endParaRPr lang="en-US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A718B3-E6AD-1D4A-8D1F-94691B2075DD}" type="sibTrans" cxnId="{354185CA-4C80-824A-B627-5964ACD176AE}">
      <dgm:prSet/>
      <dgm:spPr/>
      <dgm:t>
        <a:bodyPr/>
        <a:lstStyle/>
        <a:p>
          <a:endParaRPr lang="en-US" sz="14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38A786-6840-4145-93D6-5F4CD7DB3875}" type="pres">
      <dgm:prSet presAssocID="{5F5B6093-7114-6F4C-87F2-7C0A885F6B7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F2C6D5BE-DF25-2C41-9563-E1CE1B70100D}" type="pres">
      <dgm:prSet presAssocID="{5F5B6093-7114-6F4C-87F2-7C0A885F6B7E}" presName="children" presStyleCnt="0"/>
      <dgm:spPr/>
    </dgm:pt>
    <dgm:pt modelId="{9D28C35F-45DE-0042-A6AF-84BFCEC7DFBA}" type="pres">
      <dgm:prSet presAssocID="{5F5B6093-7114-6F4C-87F2-7C0A885F6B7E}" presName="childPlaceholder" presStyleCnt="0"/>
      <dgm:spPr/>
    </dgm:pt>
    <dgm:pt modelId="{D5AE4C78-058C-6D4B-8D7E-91B74FB67DF6}" type="pres">
      <dgm:prSet presAssocID="{5F5B6093-7114-6F4C-87F2-7C0A885F6B7E}" presName="circle" presStyleCnt="0"/>
      <dgm:spPr/>
    </dgm:pt>
    <dgm:pt modelId="{E53EE5B8-D2DC-BD4D-90B5-301188BEF2FD}" type="pres">
      <dgm:prSet presAssocID="{5F5B6093-7114-6F4C-87F2-7C0A885F6B7E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EE1D042C-3839-3844-8C7F-BE40BACA37EA}" type="pres">
      <dgm:prSet presAssocID="{5F5B6093-7114-6F4C-87F2-7C0A885F6B7E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FF2F2616-1B63-134C-B52B-472B28DBA8FA}" type="pres">
      <dgm:prSet presAssocID="{5F5B6093-7114-6F4C-87F2-7C0A885F6B7E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6CBB412-5330-7A46-A765-9CFCB44AE207}" type="pres">
      <dgm:prSet presAssocID="{5F5B6093-7114-6F4C-87F2-7C0A885F6B7E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2AF492A2-10CB-DC4C-B062-FAD48315794A}" type="pres">
      <dgm:prSet presAssocID="{5F5B6093-7114-6F4C-87F2-7C0A885F6B7E}" presName="quadrantPlaceholder" presStyleCnt="0"/>
      <dgm:spPr/>
    </dgm:pt>
    <dgm:pt modelId="{49B06678-6652-744B-96D2-8FB9C8C30FBC}" type="pres">
      <dgm:prSet presAssocID="{5F5B6093-7114-6F4C-87F2-7C0A885F6B7E}" presName="center1" presStyleLbl="fgShp" presStyleIdx="0" presStyleCnt="2"/>
      <dgm:spPr>
        <a:solidFill>
          <a:schemeClr val="accent6"/>
        </a:solidFill>
      </dgm:spPr>
    </dgm:pt>
    <dgm:pt modelId="{0EA00957-0F0D-6849-97CC-161BF8BE9720}" type="pres">
      <dgm:prSet presAssocID="{5F5B6093-7114-6F4C-87F2-7C0A885F6B7E}" presName="center2" presStyleLbl="fgShp" presStyleIdx="1" presStyleCnt="2"/>
      <dgm:spPr>
        <a:solidFill>
          <a:schemeClr val="accent6"/>
        </a:solidFill>
      </dgm:spPr>
    </dgm:pt>
  </dgm:ptLst>
  <dgm:cxnLst>
    <dgm:cxn modelId="{2A22E102-DF40-E740-8925-481163C54342}" type="presOf" srcId="{AF54AB06-F3D0-704F-B6D1-E5A5B2CF7D64}" destId="{EE1D042C-3839-3844-8C7F-BE40BACA37EA}" srcOrd="0" destOrd="0" presId="urn:microsoft.com/office/officeart/2005/8/layout/cycle4"/>
    <dgm:cxn modelId="{8942FF02-480A-6C47-BBEF-7985EC347815}" type="presOf" srcId="{C514F966-9700-BA45-AA53-33D4F7682C63}" destId="{FF2F2616-1B63-134C-B52B-472B28DBA8FA}" srcOrd="0" destOrd="0" presId="urn:microsoft.com/office/officeart/2005/8/layout/cycle4"/>
    <dgm:cxn modelId="{BC4D3F0F-4733-3049-915D-B04BE8FCAE9A}" srcId="{5F5B6093-7114-6F4C-87F2-7C0A885F6B7E}" destId="{AC384B31-3473-3F47-A0BD-79C6029D17A0}" srcOrd="0" destOrd="0" parTransId="{65EAFC0A-6BDD-5A4F-8A6C-A01C805E1382}" sibTransId="{99664C57-2347-664E-B8BD-2B889A0C2547}"/>
    <dgm:cxn modelId="{6571C415-84D1-3848-80BF-BBE389B6C1C0}" type="presOf" srcId="{AC384B31-3473-3F47-A0BD-79C6029D17A0}" destId="{E53EE5B8-D2DC-BD4D-90B5-301188BEF2FD}" srcOrd="0" destOrd="0" presId="urn:microsoft.com/office/officeart/2005/8/layout/cycle4"/>
    <dgm:cxn modelId="{6396AF19-9832-2B4A-8D49-455E9062299F}" srcId="{5F5B6093-7114-6F4C-87F2-7C0A885F6B7E}" destId="{C514F966-9700-BA45-AA53-33D4F7682C63}" srcOrd="2" destOrd="0" parTransId="{A224DA9D-DAD4-EA41-9C58-A8ACD1BCAB62}" sibTransId="{C754CD27-E65C-1B45-A442-0CAF80FAA5E9}"/>
    <dgm:cxn modelId="{D4158D3A-915F-6A43-B716-337A4D4A0F0D}" srcId="{5F5B6093-7114-6F4C-87F2-7C0A885F6B7E}" destId="{AF54AB06-F3D0-704F-B6D1-E5A5B2CF7D64}" srcOrd="1" destOrd="0" parTransId="{B90897F2-646F-0446-A624-0085829F86FA}" sibTransId="{3962E434-C924-194B-AAF8-F23F2839A4DF}"/>
    <dgm:cxn modelId="{1F68A39B-5823-3345-98AF-F365FD2EE2C7}" type="presOf" srcId="{5F5B6093-7114-6F4C-87F2-7C0A885F6B7E}" destId="{2D38A786-6840-4145-93D6-5F4CD7DB3875}" srcOrd="0" destOrd="0" presId="urn:microsoft.com/office/officeart/2005/8/layout/cycle4"/>
    <dgm:cxn modelId="{0141AFA9-D4F7-9E4C-8B61-3235E364776D}" type="presOf" srcId="{5A5F1B65-AC25-4C41-BDF2-87A952E6F9E4}" destId="{B6CBB412-5330-7A46-A765-9CFCB44AE207}" srcOrd="0" destOrd="0" presId="urn:microsoft.com/office/officeart/2005/8/layout/cycle4"/>
    <dgm:cxn modelId="{354185CA-4C80-824A-B627-5964ACD176AE}" srcId="{5F5B6093-7114-6F4C-87F2-7C0A885F6B7E}" destId="{5A5F1B65-AC25-4C41-BDF2-87A952E6F9E4}" srcOrd="3" destOrd="0" parTransId="{7B3E5970-10F4-3E4C-932C-5ABEC82A627B}" sibTransId="{AEA718B3-E6AD-1D4A-8D1F-94691B2075DD}"/>
    <dgm:cxn modelId="{1DFBBCA2-82A2-134B-ADE9-95CAA7A00695}" type="presParOf" srcId="{2D38A786-6840-4145-93D6-5F4CD7DB3875}" destId="{F2C6D5BE-DF25-2C41-9563-E1CE1B70100D}" srcOrd="0" destOrd="0" presId="urn:microsoft.com/office/officeart/2005/8/layout/cycle4"/>
    <dgm:cxn modelId="{14BCACE1-CAB5-E64E-84EF-3EEE25687070}" type="presParOf" srcId="{F2C6D5BE-DF25-2C41-9563-E1CE1B70100D}" destId="{9D28C35F-45DE-0042-A6AF-84BFCEC7DFBA}" srcOrd="0" destOrd="0" presId="urn:microsoft.com/office/officeart/2005/8/layout/cycle4"/>
    <dgm:cxn modelId="{408DF234-F893-9449-9DC3-0A59ACDA58F4}" type="presParOf" srcId="{2D38A786-6840-4145-93D6-5F4CD7DB3875}" destId="{D5AE4C78-058C-6D4B-8D7E-91B74FB67DF6}" srcOrd="1" destOrd="0" presId="urn:microsoft.com/office/officeart/2005/8/layout/cycle4"/>
    <dgm:cxn modelId="{23DC3412-87B7-A44F-9F82-BCC652DD3B4A}" type="presParOf" srcId="{D5AE4C78-058C-6D4B-8D7E-91B74FB67DF6}" destId="{E53EE5B8-D2DC-BD4D-90B5-301188BEF2FD}" srcOrd="0" destOrd="0" presId="urn:microsoft.com/office/officeart/2005/8/layout/cycle4"/>
    <dgm:cxn modelId="{0330A8AB-77F7-9A45-A7CC-517FB8B32B65}" type="presParOf" srcId="{D5AE4C78-058C-6D4B-8D7E-91B74FB67DF6}" destId="{EE1D042C-3839-3844-8C7F-BE40BACA37EA}" srcOrd="1" destOrd="0" presId="urn:microsoft.com/office/officeart/2005/8/layout/cycle4"/>
    <dgm:cxn modelId="{77214A43-387C-A240-BF28-2D3437FCB00F}" type="presParOf" srcId="{D5AE4C78-058C-6D4B-8D7E-91B74FB67DF6}" destId="{FF2F2616-1B63-134C-B52B-472B28DBA8FA}" srcOrd="2" destOrd="0" presId="urn:microsoft.com/office/officeart/2005/8/layout/cycle4"/>
    <dgm:cxn modelId="{637D5F99-9EE2-D140-9E5D-FF115027083E}" type="presParOf" srcId="{D5AE4C78-058C-6D4B-8D7E-91B74FB67DF6}" destId="{B6CBB412-5330-7A46-A765-9CFCB44AE207}" srcOrd="3" destOrd="0" presId="urn:microsoft.com/office/officeart/2005/8/layout/cycle4"/>
    <dgm:cxn modelId="{A46D1953-38C8-3947-926B-EF91C148B767}" type="presParOf" srcId="{D5AE4C78-058C-6D4B-8D7E-91B74FB67DF6}" destId="{2AF492A2-10CB-DC4C-B062-FAD48315794A}" srcOrd="4" destOrd="0" presId="urn:microsoft.com/office/officeart/2005/8/layout/cycle4"/>
    <dgm:cxn modelId="{64533C67-A451-964B-872F-3B1110E56933}" type="presParOf" srcId="{2D38A786-6840-4145-93D6-5F4CD7DB3875}" destId="{49B06678-6652-744B-96D2-8FB9C8C30FBC}" srcOrd="2" destOrd="0" presId="urn:microsoft.com/office/officeart/2005/8/layout/cycle4"/>
    <dgm:cxn modelId="{CAF2F0E1-8DF2-BC4B-ADE7-2BC8E45F5451}" type="presParOf" srcId="{2D38A786-6840-4145-93D6-5F4CD7DB3875}" destId="{0EA00957-0F0D-6849-97CC-161BF8BE972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EE5B8-D2DC-BD4D-90B5-301188BEF2FD}">
      <dsp:nvSpPr>
        <dsp:cNvPr id="0" name=""/>
        <dsp:cNvSpPr/>
      </dsp:nvSpPr>
      <dsp:spPr>
        <a:xfrm>
          <a:off x="1587167" y="225443"/>
          <a:ext cx="1712577" cy="1712577"/>
        </a:xfrm>
        <a:prstGeom prst="pieWedge">
          <a:avLst/>
        </a:prstGeom>
        <a:noFill/>
        <a:ln>
          <a:solidFill>
            <a:schemeClr val="accent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Developing hierarchical frameworks</a:t>
          </a:r>
          <a:endParaRPr lang="en-US" sz="1400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88769" y="727045"/>
        <a:ext cx="1210975" cy="1210975"/>
      </dsp:txXfrm>
    </dsp:sp>
    <dsp:sp modelId="{EE1D042C-3839-3844-8C7F-BE40BACA37EA}">
      <dsp:nvSpPr>
        <dsp:cNvPr id="0" name=""/>
        <dsp:cNvSpPr/>
      </dsp:nvSpPr>
      <dsp:spPr>
        <a:xfrm rot="5400000">
          <a:off x="3378847" y="225443"/>
          <a:ext cx="1712577" cy="1712577"/>
        </a:xfrm>
        <a:prstGeom prst="pieWedge">
          <a:avLst/>
        </a:prstGeom>
        <a:noFill/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Starting from the planning challenge /goal</a:t>
          </a:r>
          <a:endParaRPr lang="en-US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378847" y="727045"/>
        <a:ext cx="1210975" cy="1210975"/>
      </dsp:txXfrm>
    </dsp:sp>
    <dsp:sp modelId="{FF2F2616-1B63-134C-B52B-472B28DBA8FA}">
      <dsp:nvSpPr>
        <dsp:cNvPr id="0" name=""/>
        <dsp:cNvSpPr/>
      </dsp:nvSpPr>
      <dsp:spPr>
        <a:xfrm rot="10800000">
          <a:off x="3378847" y="2017123"/>
          <a:ext cx="1712577" cy="1712577"/>
        </a:xfrm>
        <a:prstGeom prst="pieWedge">
          <a:avLst/>
        </a:prstGeom>
        <a:noFill/>
        <a:ln>
          <a:solidFill>
            <a:srgbClr val="FFC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96000" rIns="0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Collaboratively exploring planning relevance of new science</a:t>
          </a:r>
          <a:endParaRPr lang="en-US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378847" y="2017123"/>
        <a:ext cx="1210975" cy="1210975"/>
      </dsp:txXfrm>
    </dsp:sp>
    <dsp:sp modelId="{B6CBB412-5330-7A46-A765-9CFCB44AE207}">
      <dsp:nvSpPr>
        <dsp:cNvPr id="0" name=""/>
        <dsp:cNvSpPr/>
      </dsp:nvSpPr>
      <dsp:spPr>
        <a:xfrm rot="16200000">
          <a:off x="1587167" y="2017123"/>
          <a:ext cx="1712577" cy="1712577"/>
        </a:xfrm>
        <a:prstGeom prst="pieWedge">
          <a:avLst/>
        </a:prstGeom>
        <a:noFill/>
        <a:ln>
          <a:solidFill>
            <a:schemeClr val="accent3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396000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Using analogies for “good metrics”</a:t>
          </a:r>
          <a:endParaRPr lang="en-US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088769" y="2017123"/>
        <a:ext cx="1210975" cy="1210975"/>
      </dsp:txXfrm>
    </dsp:sp>
    <dsp:sp modelId="{49B06678-6652-744B-96D2-8FB9C8C30FBC}">
      <dsp:nvSpPr>
        <dsp:cNvPr id="0" name=""/>
        <dsp:cNvSpPr/>
      </dsp:nvSpPr>
      <dsp:spPr>
        <a:xfrm>
          <a:off x="3043648" y="1621609"/>
          <a:ext cx="591294" cy="514168"/>
        </a:xfrm>
        <a:prstGeom prst="circularArrow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EA00957-0F0D-6849-97CC-161BF8BE9720}">
      <dsp:nvSpPr>
        <dsp:cNvPr id="0" name=""/>
        <dsp:cNvSpPr/>
      </dsp:nvSpPr>
      <dsp:spPr>
        <a:xfrm rot="10800000">
          <a:off x="3043648" y="1819366"/>
          <a:ext cx="591294" cy="514168"/>
        </a:xfrm>
        <a:prstGeom prst="circularArrow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4/24/20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Significance and Impact</a:t>
            </a:r>
            <a:endParaRPr lang="en-US" dirty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Scientific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doi.org/10.1175/BAMS-D-19-0296.1" TargetMode="Externa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making of a metric: Co-producing decision-relevant climate science for water management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algn="l"/>
            <a:r>
              <a:rPr lang="en-US" b="1" dirty="0"/>
              <a:t>Citation: </a:t>
            </a:r>
            <a:r>
              <a:rPr lang="en-IN" dirty="0"/>
              <a:t>Jagannathan, K., A.D. Jones, and I. Ray, 2020: The making of a metric: Co-producing decision-relevant climate science. </a:t>
            </a:r>
            <a:r>
              <a:rPr lang="en-IN" i="1" dirty="0"/>
              <a:t>Bull. Amer. Meteor. Soc.,</a:t>
            </a:r>
            <a:r>
              <a:rPr lang="en-IN" dirty="0"/>
              <a:t> </a:t>
            </a:r>
            <a:r>
              <a:rPr lang="en-IN" b="1" dirty="0"/>
              <a:t>Early Online Release</a:t>
            </a:r>
            <a:r>
              <a:rPr lang="en-IN" dirty="0"/>
              <a:t>,  </a:t>
            </a:r>
            <a:br>
              <a:rPr lang="en-IN" dirty="0"/>
            </a:br>
            <a:r>
              <a:rPr lang="en-IN" dirty="0">
                <a:hlinkClick r:id="rId2"/>
              </a:rPr>
              <a:t>https://doi.org/10.1175/BAMS-D-19-0296.1</a:t>
            </a:r>
            <a:endParaRPr lang="en-IN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3387840" y="1079048"/>
            <a:ext cx="5786275" cy="1214209"/>
          </a:xfrm>
        </p:spPr>
        <p:txBody>
          <a:bodyPr/>
          <a:lstStyle/>
          <a:p>
            <a:r>
              <a:rPr lang="en-US" sz="1400" dirty="0"/>
              <a:t>The research examined the process of, and outcomes from, a case of “co-production” (Project Hyperion). </a:t>
            </a:r>
          </a:p>
          <a:p>
            <a:r>
              <a:rPr lang="en-US" sz="1400" dirty="0"/>
              <a:t>First study to systematically and extensively document decision-relevant climatic metrics for water management, and the co-production processes needed to arrive at such metrics. </a:t>
            </a:r>
          </a:p>
          <a:p>
            <a:endParaRPr lang="en-US" sz="14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3387840" y="2641148"/>
            <a:ext cx="5786275" cy="1212396"/>
          </a:xfrm>
        </p:spPr>
        <p:txBody>
          <a:bodyPr/>
          <a:lstStyle/>
          <a:p>
            <a:r>
              <a:rPr lang="en-IN" sz="1400" dirty="0"/>
              <a:t>The research helps climate science to expand in new and more use-inspired directions. </a:t>
            </a:r>
          </a:p>
          <a:p>
            <a:r>
              <a:rPr lang="en-US" sz="1400" dirty="0"/>
              <a:t>Metrics can be used to evaluate model fidelity, and provide insights into the usability of models. The engagement approaches identified, provide insights for productive scientist-decision-maker interactions.</a:t>
            </a:r>
          </a:p>
          <a:p>
            <a:endParaRPr lang="en-US" sz="14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/>
          </a:bodyPr>
          <a:lstStyle/>
          <a:p>
            <a:r>
              <a:rPr lang="en-US" dirty="0"/>
              <a:t>Successful co-production strategies were identified by analyzing the project’s engagements and tracing the evolution of science. </a:t>
            </a:r>
          </a:p>
          <a:p>
            <a:r>
              <a:rPr lang="en-US" dirty="0"/>
              <a:t>Effective mediation between scientists and managers needed dedicated “boundary spanners” with significant modeling expertise.</a:t>
            </a:r>
            <a:r>
              <a:rPr lang="en-IN" dirty="0"/>
              <a:t> </a:t>
            </a:r>
            <a:endParaRPr lang="en-US" dirty="0"/>
          </a:p>
          <a:p>
            <a:r>
              <a:rPr lang="en-US" dirty="0"/>
              <a:t>Translating practitioners' information needs into tractable climatic metrics required direct and indirect methods of eliciting knowledge.</a:t>
            </a:r>
          </a:p>
          <a:p>
            <a:r>
              <a:rPr lang="en-US" dirty="0"/>
              <a:t>Four indirect methods that were particularly salient for extracting tacitly-held knowledge and enabling shared learning (see Figure).</a:t>
            </a:r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4FE6CAAB-0E8E-4744-AAE3-E7E322DB93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4553745"/>
              </p:ext>
            </p:extLst>
          </p:nvPr>
        </p:nvGraphicFramePr>
        <p:xfrm>
          <a:off x="-1534088" y="1517794"/>
          <a:ext cx="6678592" cy="395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8C1391A-D171-9244-8917-33533675B8CB}"/>
              </a:ext>
            </a:extLst>
          </p:cNvPr>
          <p:cNvSpPr txBox="1"/>
          <p:nvPr/>
        </p:nvSpPr>
        <p:spPr>
          <a:xfrm>
            <a:off x="128264" y="980991"/>
            <a:ext cx="335388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shows the four successful indirect engagement approaches identified in Hyperion</a:t>
            </a:r>
          </a:p>
        </p:txBody>
      </p:sp>
      <p:pic>
        <p:nvPicPr>
          <p:cNvPr id="12" name="Picture 2" descr="https://lh4.googleusercontent.com/BEEbH9YZQSFtBAMgq7ZA9BZ_ExBgSK1EsSk9XML9LJ0M-TI7Rl5YaH85eZ_w5mcT191cFehcL6W__YDxLLJIoGAInVk-zWWnfqgaRJoFuLErg-wYNm8y6-D82f1wBw_plHowgWDQIQ">
            <a:extLst>
              <a:ext uri="{FF2B5EF4-FFF2-40B4-BE49-F238E27FC236}">
                <a16:creationId xmlns:a16="http://schemas.microsoft.com/office/drawing/2014/main" id="{E5E5ACBC-FECF-1046-AA43-F9FF56F37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528" y="6323013"/>
            <a:ext cx="2601766" cy="4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3484</TotalTime>
  <Words>267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The making of a metric: Co-producing decision-relevant climate science for water management</vt:lpstr>
    </vt:vector>
  </TitlesOfParts>
  <Company>LBNL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Kripa Akila</cp:lastModifiedBy>
  <cp:revision>96</cp:revision>
  <dcterms:created xsi:type="dcterms:W3CDTF">2016-02-10T19:06:12Z</dcterms:created>
  <dcterms:modified xsi:type="dcterms:W3CDTF">2020-04-24T20:57:32Z</dcterms:modified>
</cp:coreProperties>
</file>