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5" clrIdx="0">
    <p:extLst>
      <p:ext uri="{19B8F6BF-5375-455C-9EA6-DF929625EA0E}">
        <p15:presenceInfo xmlns:p15="http://schemas.microsoft.com/office/powerpoint/2012/main" userId="S::beth.mundy@pnnl.gov::09c03546-1d2d-4d82-89e1-bb5e2a2e687b" providerId="AD"/>
      </p:ext>
    </p:extLst>
  </p:cmAuthor>
  <p:cmAuthor id="2" name="Blake, Jennifer" initials="BJ" lastIdx="1" clrIdx="1">
    <p:extLst>
      <p:ext uri="{19B8F6BF-5375-455C-9EA6-DF929625EA0E}">
        <p15:presenceInfo xmlns:p15="http://schemas.microsoft.com/office/powerpoint/2012/main" userId="S::Jennifer.Blake@pnnl.gov::18c46799-5b14-4629-b3db-32d9fb0f43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86" autoAdjust="0"/>
    <p:restoredTop sz="94625" autoAdjust="0"/>
  </p:normalViewPr>
  <p:slideViewPr>
    <p:cSldViewPr>
      <p:cViewPr varScale="1">
        <p:scale>
          <a:sx n="130" d="100"/>
          <a:sy n="130" d="100"/>
        </p:scale>
        <p:origin x="1014" y="1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FF86B89D-87AA-4FC4-B843-92EF88F34771}"/>
    <pc:docChg chg="custSel modSld">
      <pc:chgData name="Mundy, Beth E" userId="09c03546-1d2d-4d82-89e1-bb5e2a2e687b" providerId="ADAL" clId="{FF86B89D-87AA-4FC4-B843-92EF88F34771}" dt="2021-02-10T17:42:53.532" v="1" actId="478"/>
      <pc:docMkLst>
        <pc:docMk/>
      </pc:docMkLst>
      <pc:sldChg chg="delSp mod delCm">
        <pc:chgData name="Mundy, Beth E" userId="09c03546-1d2d-4d82-89e1-bb5e2a2e687b" providerId="ADAL" clId="{FF86B89D-87AA-4FC4-B843-92EF88F34771}" dt="2021-02-10T17:42:53.532" v="1" actId="478"/>
        <pc:sldMkLst>
          <pc:docMk/>
          <pc:sldMk cId="0" sldId="258"/>
        </pc:sldMkLst>
        <pc:spChg chg="del">
          <ac:chgData name="Mundy, Beth E" userId="09c03546-1d2d-4d82-89e1-bb5e2a2e687b" providerId="ADAL" clId="{FF86B89D-87AA-4FC4-B843-92EF88F34771}" dt="2021-02-10T17:42:53.532" v="1" actId="478"/>
          <ac:spMkLst>
            <pc:docMk/>
            <pc:sldMk cId="0" sldId="258"/>
            <ac:spMk id="2" creationId="{4EDF71FE-03CF-499B-978B-8D4503082A42}"/>
          </ac:spMkLst>
        </pc:spChg>
      </pc:sldChg>
    </pc:docChg>
  </pc:docChgLst>
  <pc:docChgLst>
    <pc:chgData name="Mundy, Beth E" userId="09c03546-1d2d-4d82-89e1-bb5e2a2e687b" providerId="ADAL" clId="{244BC4DA-6ABA-4475-A913-B01F2E4CBF05}"/>
    <pc:docChg chg="modSld">
      <pc:chgData name="Mundy, Beth E" userId="09c03546-1d2d-4d82-89e1-bb5e2a2e687b" providerId="ADAL" clId="{244BC4DA-6ABA-4475-A913-B01F2E4CBF05}" dt="2021-03-18T22:53:05.884" v="17" actId="20577"/>
      <pc:docMkLst>
        <pc:docMk/>
      </pc:docMkLst>
      <pc:sldChg chg="modSp mod">
        <pc:chgData name="Mundy, Beth E" userId="09c03546-1d2d-4d82-89e1-bb5e2a2e687b" providerId="ADAL" clId="{244BC4DA-6ABA-4475-A913-B01F2E4CBF05}" dt="2021-03-18T22:53:05.884" v="17" actId="20577"/>
        <pc:sldMkLst>
          <pc:docMk/>
          <pc:sldMk cId="0" sldId="258"/>
        </pc:sldMkLst>
        <pc:spChg chg="mod">
          <ac:chgData name="Mundy, Beth E" userId="09c03546-1d2d-4d82-89e1-bb5e2a2e687b" providerId="ADAL" clId="{244BC4DA-6ABA-4475-A913-B01F2E4CBF05}" dt="2021-03-18T22:53:05.884" v="17" actId="20577"/>
          <ac:spMkLst>
            <pc:docMk/>
            <pc:sldMk cId="0" sldId="258"/>
            <ac:spMk id="3077" creationId="{00000000-0000-0000-0000-000000000000}"/>
          </ac:spMkLst>
        </pc:spChg>
      </pc:sldChg>
    </pc:docChg>
  </pc:docChgLst>
  <pc:docChgLst>
    <pc:chgData name="Blake, Jennifer" userId="18c46799-5b14-4629-b3db-32d9fb0f43bf" providerId="ADAL" clId="{2599F07F-22AB-45E5-94C5-0D6F28B1379B}"/>
    <pc:docChg chg="custSel modSld">
      <pc:chgData name="Blake, Jennifer" userId="18c46799-5b14-4629-b3db-32d9fb0f43bf" providerId="ADAL" clId="{2599F07F-22AB-45E5-94C5-0D6F28B1379B}" dt="2021-02-08T21:15:36.398" v="1"/>
      <pc:docMkLst>
        <pc:docMk/>
      </pc:docMkLst>
      <pc:sldChg chg="addCm modCm">
        <pc:chgData name="Blake, Jennifer" userId="18c46799-5b14-4629-b3db-32d9fb0f43bf" providerId="ADAL" clId="{2599F07F-22AB-45E5-94C5-0D6F28B1379B}" dt="2021-02-08T21:15:36.398" v="1"/>
        <pc:sldMkLst>
          <pc:docMk/>
          <pc:sldMk cId="0" sldId="25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3/18/2021</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3/18/2021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3/18/2021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3/18/2021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3/18/2021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3/18/2021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3/18/2021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3/18/2021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3/18/2021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3/18/2021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3/18/2021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3/18/2021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3/18/2021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762000"/>
            <a:ext cx="4310668" cy="58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Incorporate water-related energy use, energy-for-water (EFW), into the Global Change Analysis Model </a:t>
            </a:r>
            <a:r>
              <a:rPr lang="en-US" sz="1400" dirty="0"/>
              <a:t>(GCAM) </a:t>
            </a:r>
            <a:r>
              <a:rPr lang="en-US" sz="1400" dirty="0">
                <a:solidFill>
                  <a:prstClr val="black"/>
                </a:solidFill>
              </a:rPr>
              <a:t>and analyze its impacts on long-term energy demand.</a:t>
            </a:r>
          </a:p>
          <a:p>
            <a:pPr>
              <a:spcBef>
                <a:spcPct val="15000"/>
              </a:spcBef>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Incorporate historical EFW estimates into GCAM and re-balance regional energy consumption estimates to accommodate explicitly modeled EFW.</a:t>
            </a:r>
          </a:p>
          <a:p>
            <a:pPr marL="285750" indent="-285750">
              <a:spcBef>
                <a:spcPct val="15000"/>
              </a:spcBef>
              <a:buFont typeface="Arial" pitchFamily="34" charset="0"/>
              <a:buChar char="●"/>
              <a:defRPr/>
            </a:pPr>
            <a:r>
              <a:rPr lang="en-US" sz="1400" dirty="0"/>
              <a:t>Explicitly represent electrical pumping requirements by using a global gridded simulation tool (</a:t>
            </a:r>
            <a:r>
              <a:rPr lang="en-US" sz="1400" dirty="0" err="1"/>
              <a:t>Superwell</a:t>
            </a:r>
            <a:r>
              <a:rPr lang="en-US" sz="1400" dirty="0"/>
              <a:t>) to construct groundwater supply curves.</a:t>
            </a:r>
          </a:p>
          <a:p>
            <a:pPr marL="285750" indent="-285750">
              <a:spcBef>
                <a:spcPct val="15000"/>
              </a:spcBef>
              <a:buFont typeface="Arial" pitchFamily="34" charset="0"/>
              <a:buChar char="●"/>
              <a:defRPr/>
            </a:pPr>
            <a:r>
              <a:rPr lang="en-US" sz="1400" dirty="0">
                <a:solidFill>
                  <a:prstClr val="black"/>
                </a:solidFill>
              </a:rPr>
              <a:t>Analyze a range of scenarios that represent meeting water-related Sustainable Development Goals: expanded irrigation, improved water access, reduced discharge of untreated wastewater.</a:t>
            </a:r>
          </a:p>
          <a:p>
            <a:pPr>
              <a:spcBef>
                <a:spcPct val="15000"/>
              </a:spcBef>
              <a:defRPr/>
            </a:pP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64" indent="-283464" eaLnBrk="1" hangingPunct="1">
              <a:spcBef>
                <a:spcPct val="15000"/>
              </a:spcBef>
              <a:buFont typeface="Arial" panose="020B0604020202020204" pitchFamily="34" charset="0"/>
              <a:buChar char="●"/>
            </a:pPr>
            <a:r>
              <a:rPr lang="en-US" altLang="en-US" sz="1400" dirty="0">
                <a:solidFill>
                  <a:srgbClr val="000000"/>
                </a:solidFill>
              </a:rPr>
              <a:t>This study establishes both the data and methods </a:t>
            </a:r>
            <a:r>
              <a:rPr lang="en-US" altLang="en-US" sz="1400" dirty="0"/>
              <a:t>needed for</a:t>
            </a:r>
            <a:r>
              <a:rPr lang="en-US" altLang="en-US" sz="1400" dirty="0">
                <a:solidFill>
                  <a:srgbClr val="000000"/>
                </a:solidFill>
              </a:rPr>
              <a:t> multi-system models to explicitly represent energy-for-water.</a:t>
            </a:r>
          </a:p>
          <a:p>
            <a:pPr marL="283464" indent="-283464" eaLnBrk="1" hangingPunct="1">
              <a:spcBef>
                <a:spcPct val="15000"/>
              </a:spcBef>
              <a:buFont typeface="Arial" panose="020B0604020202020204" pitchFamily="34" charset="0"/>
              <a:buChar char="●"/>
            </a:pPr>
            <a:r>
              <a:rPr lang="en-US" sz="1400" dirty="0">
                <a:solidFill>
                  <a:srgbClr val="000000"/>
                </a:solidFill>
              </a:rPr>
              <a:t>While EFW currently uses 3.3 EJ/</a:t>
            </a:r>
            <a:r>
              <a:rPr lang="en-US" sz="1400" dirty="0" err="1">
                <a:solidFill>
                  <a:srgbClr val="000000"/>
                </a:solidFill>
              </a:rPr>
              <a:t>yr</a:t>
            </a:r>
            <a:r>
              <a:rPr lang="en-US" sz="1400" dirty="0">
                <a:solidFill>
                  <a:srgbClr val="000000"/>
                </a:solidFill>
              </a:rPr>
              <a:t> globally (4.0% of total electricity consumption), it reaches between 9 and 13 EJ by 2050 in the studied scenarios.</a:t>
            </a:r>
            <a:endParaRPr lang="en-US" sz="1400" dirty="0">
              <a:solidFill>
                <a:prstClr val="black"/>
              </a:solidFill>
            </a:endParaRPr>
          </a:p>
        </p:txBody>
      </p:sp>
      <p:sp>
        <p:nvSpPr>
          <p:cNvPr id="3076" name="Rectangle 5"/>
          <p:cNvSpPr>
            <a:spLocks noChangeArrowheads="1"/>
          </p:cNvSpPr>
          <p:nvPr/>
        </p:nvSpPr>
        <p:spPr bwMode="auto">
          <a:xfrm>
            <a:off x="0" y="0"/>
            <a:ext cx="914399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Assessing the Future of Global Energy-for-Water</a:t>
            </a:r>
          </a:p>
        </p:txBody>
      </p:sp>
      <p:sp>
        <p:nvSpPr>
          <p:cNvPr id="3077" name="Text Box 6"/>
          <p:cNvSpPr txBox="1">
            <a:spLocks noChangeArrowheads="1"/>
          </p:cNvSpPr>
          <p:nvPr/>
        </p:nvSpPr>
        <p:spPr bwMode="auto">
          <a:xfrm>
            <a:off x="4602062" y="5735947"/>
            <a:ext cx="4433004"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Kyle GP, M Hejazi, S Kim, P Patel, N Graham, and Y Liu. “Assessing the Future of Global Energy for Water,” </a:t>
            </a:r>
            <a:r>
              <a:rPr lang="en-US" altLang="en-US" sz="1000" i="1" dirty="0">
                <a:solidFill>
                  <a:srgbClr val="000000"/>
                </a:solidFill>
                <a:latin typeface="+mn-lt"/>
              </a:rPr>
              <a:t>Environmental Research Letters, </a:t>
            </a:r>
            <a:r>
              <a:rPr lang="en-US" altLang="en-US" sz="1000" b="1" dirty="0">
                <a:solidFill>
                  <a:srgbClr val="000000"/>
                </a:solidFill>
                <a:latin typeface="+mn-lt"/>
              </a:rPr>
              <a:t>16</a:t>
            </a:r>
            <a:r>
              <a:rPr lang="en-US" altLang="en-US" sz="1000" b="1">
                <a:solidFill>
                  <a:srgbClr val="000000"/>
                </a:solidFill>
                <a:latin typeface="+mn-lt"/>
              </a:rPr>
              <a:t>,</a:t>
            </a:r>
            <a:r>
              <a:rPr lang="en-US" altLang="en-US" sz="1000">
                <a:solidFill>
                  <a:srgbClr val="000000"/>
                </a:solidFill>
                <a:latin typeface="+mn-lt"/>
              </a:rPr>
              <a:t> 024031, (2021</a:t>
            </a:r>
            <a:r>
              <a:rPr lang="en-US" altLang="en-US" sz="1000" dirty="0">
                <a:solidFill>
                  <a:srgbClr val="000000"/>
                </a:solidFill>
                <a:latin typeface="+mn-lt"/>
              </a:rPr>
              <a:t>).</a:t>
            </a:r>
          </a:p>
          <a:p>
            <a:pPr eaLnBrk="1" hangingPunct="1">
              <a:spcBef>
                <a:spcPct val="0"/>
              </a:spcBef>
              <a:buFontTx/>
              <a:buNone/>
            </a:pPr>
            <a:r>
              <a:rPr lang="en-US" altLang="en-US" sz="1000" dirty="0">
                <a:solidFill>
                  <a:srgbClr val="000000"/>
                </a:solidFill>
                <a:latin typeface="+mn-lt"/>
              </a:rPr>
              <a:t>DOI: 10.1088/1748-9326/abd8a9</a:t>
            </a:r>
          </a:p>
        </p:txBody>
      </p:sp>
      <p:sp>
        <p:nvSpPr>
          <p:cNvPr id="3078" name="TextBox 9"/>
          <p:cNvSpPr txBox="1">
            <a:spLocks noChangeArrowheads="1"/>
          </p:cNvSpPr>
          <p:nvPr/>
        </p:nvSpPr>
        <p:spPr bwMode="auto">
          <a:xfrm>
            <a:off x="4539266" y="4318337"/>
            <a:ext cx="452853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Energy-for-water increases from 2015 to 2050 by between 2.5x to 4x, depending on the specific scenario (left panel). This is driven by growth in future water demands and their associated treatment needs, as well as by increases in the energy intensity of freshwater production driven by water scarcity (right panel).</a:t>
            </a:r>
            <a:endParaRPr lang="en-US" altLang="en-US" sz="1200" b="1" dirty="0">
              <a:solidFill>
                <a:srgbClr val="0000FF"/>
              </a:solidFill>
              <a:highlight>
                <a:srgbClr val="FFFF00"/>
              </a:highlight>
              <a:latin typeface="Arial" panose="020B0604020202020204" pitchFamily="34" charset="0"/>
            </a:endParaRPr>
          </a:p>
        </p:txBody>
      </p:sp>
      <p:pic>
        <p:nvPicPr>
          <p:cNvPr id="5" name="Picture 4">
            <a:extLst>
              <a:ext uri="{FF2B5EF4-FFF2-40B4-BE49-F238E27FC236}">
                <a16:creationId xmlns:a16="http://schemas.microsoft.com/office/drawing/2014/main" id="{1785F928-DC75-7342-978B-25A2147F15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01284" y="1816187"/>
            <a:ext cx="2285889" cy="2285889"/>
          </a:xfrm>
          <a:prstGeom prst="rect">
            <a:avLst/>
          </a:prstGeom>
        </p:spPr>
      </p:pic>
      <p:pic>
        <p:nvPicPr>
          <p:cNvPr id="10" name="Picture 9">
            <a:extLst>
              <a:ext uri="{FF2B5EF4-FFF2-40B4-BE49-F238E27FC236}">
                <a16:creationId xmlns:a16="http://schemas.microsoft.com/office/drawing/2014/main" id="{1E64B1A3-86D3-D64A-BA4C-EC2C27E89F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65551" y="1790584"/>
            <a:ext cx="2351413" cy="2351413"/>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33D5BE7003A24B86BD831924205D3A" ma:contentTypeVersion="2" ma:contentTypeDescription="Create a new document." ma:contentTypeScope="" ma:versionID="ac238988cf9dac0644edde20317055e2">
  <xsd:schema xmlns:xsd="http://www.w3.org/2001/XMLSchema" xmlns:xs="http://www.w3.org/2001/XMLSchema" xmlns:p="http://schemas.microsoft.com/office/2006/metadata/properties" xmlns:ns1="http://schemas.microsoft.com/sharepoint/v3" targetNamespace="http://schemas.microsoft.com/office/2006/metadata/properties" ma:root="true" ma:fieldsID="1a3b33f41066294d476535f56813624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57D9F0-2B85-430B-8843-0027C0E6F07C}">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FDE39E42-86AA-45D1-BDEC-E709624E74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7438</TotalTime>
  <Words>270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21</cp:revision>
  <cp:lastPrinted>2011-05-11T17:30:12Z</cp:lastPrinted>
  <dcterms:created xsi:type="dcterms:W3CDTF">2017-11-02T21:19:41Z</dcterms:created>
  <dcterms:modified xsi:type="dcterms:W3CDTF">2021-03-18T22:53:07Z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0x0101008833D5BE7003A24B86BD831924205D3A</vt:lpwstr>
  </property>
  <property fmtid="{D5CDD505-2E9C-101B-9397-08002B2CF9AE}" pid="4" name="Order">
    <vt:r8>3400</vt:r8>
  </property>
</Properties>
</file>