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Iyer, Gokul C" initials="IGC" lastIdx="7" clrIdx="1">
    <p:extLst>
      <p:ext uri="{19B8F6BF-5375-455C-9EA6-DF929625EA0E}">
        <p15:presenceInfo xmlns:p15="http://schemas.microsoft.com/office/powerpoint/2012/main" userId="S::Gokul.Iyer@pnnl.gov::710c25b3-862f-4786-bcec-66ea00a583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5980E-A8BA-49D4-9917-D35B994A2F03}" v="4" dt="2021-03-15T23:48:29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68" autoAdjust="0"/>
    <p:restoredTop sz="96807" autoAdjust="0"/>
  </p:normalViewPr>
  <p:slideViewPr>
    <p:cSldViewPr>
      <p:cViewPr varScale="1">
        <p:scale>
          <a:sx n="130" d="100"/>
          <a:sy n="130" d="100"/>
        </p:scale>
        <p:origin x="164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9CA5980E-A8BA-49D4-9917-D35B994A2F03}"/>
    <pc:docChg chg="custSel modSld">
      <pc:chgData name="Mundy, Beth E" userId="09c03546-1d2d-4d82-89e1-bb5e2a2e687b" providerId="ADAL" clId="{9CA5980E-A8BA-49D4-9917-D35B994A2F03}" dt="2021-03-17T14:57:18.711" v="12"/>
      <pc:docMkLst>
        <pc:docMk/>
      </pc:docMkLst>
      <pc:sldChg chg="modSp mod">
        <pc:chgData name="Mundy, Beth E" userId="09c03546-1d2d-4d82-89e1-bb5e2a2e687b" providerId="ADAL" clId="{9CA5980E-A8BA-49D4-9917-D35B994A2F03}" dt="2021-03-17T14:57:18.711" v="12"/>
        <pc:sldMkLst>
          <pc:docMk/>
          <pc:sldMk cId="2124580689" sldId="260"/>
        </pc:sldMkLst>
        <pc:spChg chg="mod">
          <ac:chgData name="Mundy, Beth E" userId="09c03546-1d2d-4d82-89e1-bb5e2a2e687b" providerId="ADAL" clId="{9CA5980E-A8BA-49D4-9917-D35B994A2F03}" dt="2021-03-17T14:57:18.711" v="12"/>
          <ac:spMkLst>
            <pc:docMk/>
            <pc:sldMk cId="2124580689" sldId="260"/>
            <ac:spMk id="3075" creationId="{00000000-0000-0000-0000-000000000000}"/>
          </ac:spMkLst>
        </pc:spChg>
        <pc:spChg chg="mod">
          <ac:chgData name="Mundy, Beth E" userId="09c03546-1d2d-4d82-89e1-bb5e2a2e687b" providerId="ADAL" clId="{9CA5980E-A8BA-49D4-9917-D35B994A2F03}" dt="2021-03-15T23:44:30.813" v="8" actId="113"/>
          <ac:spMkLst>
            <pc:docMk/>
            <pc:sldMk cId="2124580689" sldId="260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7753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523FC6-0068-4817-A55A-752C168D8E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880" r="50000"/>
          <a:stretch/>
        </p:blipFill>
        <p:spPr>
          <a:xfrm>
            <a:off x="4713672" y="1609328"/>
            <a:ext cx="3940543" cy="20268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64A049-8D11-4543-BDBF-EB8C8BC396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800" t="19997"/>
          <a:stretch/>
        </p:blipFill>
        <p:spPr>
          <a:xfrm>
            <a:off x="5181600" y="3509731"/>
            <a:ext cx="3719836" cy="1950792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1020" y="1015663"/>
            <a:ext cx="4480980" cy="572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Explore the effects of long-term temperature change and variability on electric capacity using an improved version of a multisector model (GCAM-USA) with details about monthly day/night load profiles.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Improve the model so it endogenously and dynamically captures the impact of future temperature change and variability on electricity load profiles.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Calculate </a:t>
            </a:r>
            <a:r>
              <a:rPr lang="en-US" sz="1400" dirty="0"/>
              <a:t>buildings sector electricity loads </a:t>
            </a:r>
            <a:r>
              <a:rPr lang="en-US" sz="1400" dirty="0">
                <a:solidFill>
                  <a:prstClr val="black"/>
                </a:solidFill>
              </a:rPr>
              <a:t>in twenty-four monthly day/night </a:t>
            </a:r>
            <a:r>
              <a:rPr lang="en-US" sz="1400" dirty="0"/>
              <a:t>segments as well as a twenty-fifth “</a:t>
            </a:r>
            <a:r>
              <a:rPr lang="en-US" sz="1400" dirty="0" err="1"/>
              <a:t>superpeak</a:t>
            </a:r>
            <a:r>
              <a:rPr lang="en-US" sz="1400" dirty="0"/>
              <a:t>” segment</a:t>
            </a:r>
            <a:r>
              <a:rPr lang="en-US" sz="1400" dirty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Dispatch capacity to meet loads in the twenty-five segments while calculating the capacity investments using </a:t>
            </a:r>
            <a:r>
              <a:rPr lang="en-US" sz="1400" dirty="0" err="1">
                <a:solidFill>
                  <a:prstClr val="black"/>
                </a:solidFill>
              </a:rPr>
              <a:t>superpeak</a:t>
            </a:r>
            <a:r>
              <a:rPr lang="en-US" sz="1400">
                <a:solidFill>
                  <a:prstClr val="black"/>
                </a:solidFill>
              </a:rPr>
              <a:t> demand, existing infrastructure, and power plant retirements</a:t>
            </a:r>
            <a:r>
              <a:rPr lang="en-US" sz="1400"/>
              <a:t>.</a:t>
            </a:r>
            <a:endParaRPr lang="en-US" altLang="en-US" sz="1400" b="1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Models </a:t>
            </a:r>
            <a:r>
              <a:rPr lang="en-US" sz="1400" dirty="0"/>
              <a:t>need to consider peak loads </a:t>
            </a:r>
            <a:r>
              <a:rPr lang="en-US" sz="1400" dirty="0">
                <a:solidFill>
                  <a:prstClr val="black"/>
                </a:solidFill>
              </a:rPr>
              <a:t>in addition to a comprehensive multisector approach to inform long-term electric sector planning.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 a high radiative forcing climate scenario mean temperature changes will drive an approximately 5% increase in national annual electricity demands by 2100, but peak temperature changes will lead to a 15% increase in capacity and capital investments. </a:t>
            </a:r>
            <a:endParaRPr lang="en-US" sz="10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3391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Impacts of long-term temperature change and variability on electricity investments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9976" y="6246599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Z. Khan, G. Iyer, P. Patel, S. Kim, M. Hejazi, C. Burleyson, M. Wise, “Impacts of long-term temperature change and variability on electricity investments.”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Nature Communications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12,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1643, (2021). [DOI: 10.1038/s41467-021-21785-1]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6C3F73-EF94-4338-9171-2DD64E60A20F}"/>
              </a:ext>
            </a:extLst>
          </p:cNvPr>
          <p:cNvSpPr txBox="1"/>
          <p:nvPr/>
        </p:nvSpPr>
        <p:spPr>
          <a:xfrm>
            <a:off x="4491082" y="990600"/>
            <a:ext cx="46428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Cumulative capital investments (2015-2100, Billion USD) under Representative Concentration Pathway (RCP) 8.5 with and without temperature impacts on electricity load profiles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EB9B3-7ED9-445B-BBC9-5BB65015F5F4}"/>
              </a:ext>
            </a:extLst>
          </p:cNvPr>
          <p:cNvSpPr txBox="1"/>
          <p:nvPr/>
        </p:nvSpPr>
        <p:spPr>
          <a:xfrm>
            <a:off x="4572001" y="5367327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buFontTx/>
              <a:buNone/>
              <a:defRPr sz="1200" b="1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r>
              <a:rPr lang="en-US" dirty="0"/>
              <a:t>Future peak temperature changes could drive increases in capital investments by 3-22% across the United States relative to a future in which temperature impacts on electricity demands are assumed to be absent.</a:t>
            </a:r>
          </a:p>
        </p:txBody>
      </p:sp>
    </p:spTree>
    <p:extLst>
      <p:ext uri="{BB962C8B-B14F-4D97-AF65-F5344CB8AC3E}">
        <p14:creationId xmlns:p14="http://schemas.microsoft.com/office/powerpoint/2010/main" val="2124580689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e4d5393-76ff-473a-9772-6626c388b195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6330</TotalTime>
  <Words>296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21</cp:revision>
  <cp:lastPrinted>2011-05-11T17:30:12Z</cp:lastPrinted>
  <dcterms:created xsi:type="dcterms:W3CDTF">2017-11-02T21:19:41Z</dcterms:created>
  <dcterms:modified xsi:type="dcterms:W3CDTF">2021-03-17T14:57:22Z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