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5"/>
  </p:notesMasterIdLst>
  <p:sldIdLst>
    <p:sldId id="262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he Feng" initials="ZF" lastIdx="13" clrIdx="0">
    <p:extLst>
      <p:ext uri="{19B8F6BF-5375-455C-9EA6-DF929625EA0E}">
        <p15:presenceInfo xmlns:p15="http://schemas.microsoft.com/office/powerpoint/2012/main" userId="af8b45f3f078c85d" providerId="Windows Live"/>
      </p:ext>
    </p:extLst>
  </p:cmAuthor>
  <p:cmAuthor id="2" name="Risenmay, Ryan L" initials="RRL" lastIdx="4" clrIdx="1">
    <p:extLst>
      <p:ext uri="{19B8F6BF-5375-455C-9EA6-DF929625EA0E}">
        <p15:presenceInfo xmlns:p15="http://schemas.microsoft.com/office/powerpoint/2012/main" userId="S::ryan.risenmay@pnnl.gov::0090918f-4cb9-48e5-90c7-1f8d1e51ae49" providerId="AD"/>
      </p:ext>
    </p:extLst>
  </p:cmAuthor>
  <p:cmAuthor id="3" name="Dorsey, Kathryn S" initials="DKS" lastIdx="5" clrIdx="2">
    <p:extLst>
      <p:ext uri="{19B8F6BF-5375-455C-9EA6-DF929625EA0E}">
        <p15:presenceInfo xmlns:p15="http://schemas.microsoft.com/office/powerpoint/2012/main" userId="S::kathryn.dorsey@pnnl.gov::486d99d4-716e-4f10-8ede-cfb62dbdb6d7" providerId="AD"/>
      </p:ext>
    </p:extLst>
  </p:cmAuthor>
  <p:cmAuthor id="4" name="Mundy, Beth E" initials="MBE" lastIdx="4" clrIdx="3">
    <p:extLst>
      <p:ext uri="{19B8F6BF-5375-455C-9EA6-DF929625EA0E}">
        <p15:presenceInfo xmlns:p15="http://schemas.microsoft.com/office/powerpoint/2012/main" userId="S::beth.mundy@pnnl.gov::09c03546-1d2d-4d82-89e1-bb5e2a2e687b" providerId="AD"/>
      </p:ext>
    </p:extLst>
  </p:cmAuthor>
  <p:cmAuthor id="5" name="Himes, Catherine L" initials="HCL" lastIdx="3" clrIdx="4">
    <p:extLst>
      <p:ext uri="{19B8F6BF-5375-455C-9EA6-DF929625EA0E}">
        <p15:presenceInfo xmlns:p15="http://schemas.microsoft.com/office/powerpoint/2012/main" userId="S::catherine.himes@pnnl.gov::3188da6f-cffb-4e9b-aed8-fac80e95ab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36C2DD-3FA1-475D-B01E-288D6525975B}" v="4" dt="2020-12-15T05:37:21.4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79"/>
    <p:restoredTop sz="90380" autoAdjust="0"/>
  </p:normalViewPr>
  <p:slideViewPr>
    <p:cSldViewPr snapToGrid="0">
      <p:cViewPr>
        <p:scale>
          <a:sx n="60" d="100"/>
          <a:sy n="60" d="100"/>
        </p:scale>
        <p:origin x="185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11" Type="http://schemas.microsoft.com/office/2016/11/relationships/changesInfo" Target="changesInfos/changesInfo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dy, Beth E" userId="09c03546-1d2d-4d82-89e1-bb5e2a2e687b" providerId="ADAL" clId="{9B9758EC-243F-4547-B67D-32A746EEC3AA}"/>
    <pc:docChg chg="undo custSel modSld">
      <pc:chgData name="Mundy, Beth E" userId="09c03546-1d2d-4d82-89e1-bb5e2a2e687b" providerId="ADAL" clId="{9B9758EC-243F-4547-B67D-32A746EEC3AA}" dt="2020-12-15T18:50:38.155" v="111" actId="6549"/>
      <pc:docMkLst>
        <pc:docMk/>
      </pc:docMkLst>
      <pc:sldChg chg="modSp mod">
        <pc:chgData name="Mundy, Beth E" userId="09c03546-1d2d-4d82-89e1-bb5e2a2e687b" providerId="ADAL" clId="{9B9758EC-243F-4547-B67D-32A746EEC3AA}" dt="2020-12-15T18:50:38.155" v="111" actId="6549"/>
        <pc:sldMkLst>
          <pc:docMk/>
          <pc:sldMk cId="1997898429" sldId="262"/>
        </pc:sldMkLst>
        <pc:spChg chg="mod">
          <ac:chgData name="Mundy, Beth E" userId="09c03546-1d2d-4d82-89e1-bb5e2a2e687b" providerId="ADAL" clId="{9B9758EC-243F-4547-B67D-32A746EEC3AA}" dt="2020-12-15T18:50:38.155" v="111" actId="6549"/>
          <ac:spMkLst>
            <pc:docMk/>
            <pc:sldMk cId="1997898429" sldId="262"/>
            <ac:spMk id="307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BB8285-D7D5-4012-A2E0-12EBB6B05882}" type="datetimeFigureOut">
              <a:rPr lang="en-US" smtClean="0"/>
              <a:t>12/15/2020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A3C97-C8AF-4B79-BF48-EBC3969C7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61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35314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175074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0570776-5D34-4B94-8688-589C882A4837}" type="datetimeFigureOut">
              <a:rPr lang="en-US"/>
              <a:pPr>
                <a:defRPr/>
              </a:pPr>
              <a:t>12/15/2020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50C62178-E8A7-4C00-A203-4DE18BC737C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6227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52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0" y="954492"/>
            <a:ext cx="4409954" cy="5642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Objective</a:t>
            </a:r>
          </a:p>
          <a:p>
            <a:pPr marL="285750" indent="-285750">
              <a:spcBef>
                <a:spcPct val="15000"/>
              </a:spcBef>
              <a:buFont typeface="Arial" pitchFamily="34" charset="0"/>
              <a:buChar char="●"/>
              <a:defRPr/>
            </a:pPr>
            <a:r>
              <a:rPr lang="en-US" sz="1400" dirty="0">
                <a:solidFill>
                  <a:prstClr val="black"/>
                </a:solidFill>
              </a:rPr>
              <a:t>Develop a process-oriented approach to evaluate climate model simulated warm-season mesoscale convective systems (MCSs</a:t>
            </a:r>
            <a:r>
              <a:rPr lang="en-US" sz="1400" dirty="0"/>
              <a:t>), their precipitation, </a:t>
            </a:r>
            <a:r>
              <a:rPr lang="en-US" sz="1400"/>
              <a:t>and favorable </a:t>
            </a:r>
            <a:r>
              <a:rPr lang="en-US" sz="1400" dirty="0"/>
              <a:t>large-scale weather patterns over the central United States. </a:t>
            </a:r>
          </a:p>
          <a:p>
            <a:pPr marL="231775" indent="-231775" algn="ctr">
              <a:spcBef>
                <a:spcPct val="15000"/>
              </a:spcBef>
              <a:defRPr/>
            </a:pPr>
            <a:r>
              <a:rPr lang="en-US" sz="1600" b="1" dirty="0">
                <a:solidFill>
                  <a:prstClr val="black"/>
                </a:solidFill>
              </a:rPr>
              <a:t>Approach</a:t>
            </a:r>
          </a:p>
          <a:p>
            <a:pPr marL="285750" indent="-285750">
              <a:spcBef>
                <a:spcPts val="252"/>
              </a:spcBef>
              <a:buFont typeface="Arial" pitchFamily="34" charset="0"/>
              <a:buChar char="●"/>
              <a:tabLst>
                <a:tab pos="338138" algn="l"/>
              </a:tabLst>
              <a:defRPr/>
            </a:pPr>
            <a:r>
              <a:rPr lang="en-US" sz="1400" dirty="0"/>
              <a:t>Develop a new MCS tracking algorithm applicable at a range of resolutions as well as metrics to evaluate the large-scale weather patterns favorable for MCS formation simulated by high-resolution climate models.</a:t>
            </a:r>
          </a:p>
          <a:p>
            <a:pPr algn="ctr" eaLnBrk="1" hangingPunct="1">
              <a:spcBef>
                <a:spcPct val="15000"/>
              </a:spcBef>
              <a:buFontTx/>
              <a:buNone/>
            </a:pPr>
            <a:r>
              <a:rPr lang="en-US" altLang="en-US" sz="1600" b="1" dirty="0">
                <a:solidFill>
                  <a:prstClr val="black"/>
                </a:solidFill>
              </a:rPr>
              <a:t>Impact</a:t>
            </a:r>
          </a:p>
          <a:p>
            <a:pPr marL="283464" indent="-283464">
              <a:spcBef>
                <a:spcPts val="252"/>
              </a:spcBef>
              <a:buFont typeface="Arial" panose="020B0604020202020204" pitchFamily="34" charset="0"/>
              <a:buChar char="●"/>
            </a:pPr>
            <a:r>
              <a:rPr lang="en-US" altLang="en-US" sz="1400" dirty="0">
                <a:solidFill>
                  <a:srgbClr val="000000"/>
                </a:solidFill>
              </a:rPr>
              <a:t>The</a:t>
            </a:r>
            <a:r>
              <a:rPr lang="en-US" altLang="en-US" sz="1400" dirty="0"/>
              <a:t> simulated number of MCSs and their associated precipitation amount, frequency, and intensity are consistently underestimated in the Central United States, with little variation between day and night.</a:t>
            </a:r>
            <a:endParaRPr lang="en-US" altLang="en-US" sz="1400" dirty="0">
              <a:solidFill>
                <a:srgbClr val="000000"/>
              </a:solidFill>
            </a:endParaRPr>
          </a:p>
          <a:p>
            <a:pPr marL="283464" indent="-283464">
              <a:spcBef>
                <a:spcPts val="252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The models can simulate different types of observed large-scale weather patterns favorable for MCS formation, while underestimating their frequencies.</a:t>
            </a:r>
          </a:p>
          <a:p>
            <a:pPr marL="283464" indent="-283464">
              <a:spcBef>
                <a:spcPts val="252"/>
              </a:spcBef>
              <a:buFont typeface="Arial" panose="020B0604020202020204" pitchFamily="34" charset="0"/>
              <a:buChar char="●"/>
            </a:pPr>
            <a:r>
              <a:rPr lang="en-US" sz="1400" dirty="0"/>
              <a:t>Developed a new method for identifying the sources of biases in models that simulate MCS precipitation, which can guide future model development to improve MCS representations.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52399" y="14745"/>
            <a:ext cx="88526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000" b="1" dirty="0">
                <a:solidFill>
                  <a:srgbClr val="000000"/>
                </a:solidFill>
                <a:latin typeface="Arial" panose="020B0604020202020204" pitchFamily="34" charset="0"/>
              </a:rPr>
              <a:t>A New Lens for Examining Storms in Climate Models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4616559" y="5889265"/>
            <a:ext cx="4408029" cy="7078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Feng, Z., Song, F., Sakaguchi, K., &amp; Leung, L. R. 2020. “Evaluation of Mesoscale Convective Systems in Climate Simulations: Methodological Development and Results from MPAS-CAM over the U.S.” </a:t>
            </a:r>
            <a:r>
              <a:rPr lang="en-US" altLang="en-US" sz="1000" i="1" dirty="0">
                <a:solidFill>
                  <a:srgbClr val="000000"/>
                </a:solidFill>
                <a:latin typeface="+mn-lt"/>
              </a:rPr>
              <a:t>Journal of Climate</a:t>
            </a:r>
            <a:r>
              <a:rPr lang="en-US" altLang="en-US" sz="1000" dirty="0">
                <a:solidFill>
                  <a:srgbClr val="000000"/>
                </a:solidFill>
                <a:latin typeface="+mn-lt"/>
              </a:rPr>
              <a:t> 1(62),  doi:10.1175/JCLI-D-20-0136.1.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4692076" y="4927790"/>
            <a:ext cx="43574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b="1" dirty="0">
                <a:solidFill>
                  <a:srgbClr val="0000FF"/>
                </a:solidFill>
                <a:latin typeface="Arial" panose="020B0604020202020204" pitchFamily="34" charset="0"/>
              </a:rPr>
              <a:t>Model-simulated MCSs in the spring are underestimated by ~52% (top row). While the model can simulate the large-scale weather patterns favorable for MCS formation (bottom row), it significantly underestimates their frequencies.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BDEF1-729A-2641-885F-994618C3F5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5493"/>
          <a:stretch/>
        </p:blipFill>
        <p:spPr>
          <a:xfrm>
            <a:off x="4442996" y="968735"/>
            <a:ext cx="4606481" cy="379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98429"/>
      </p:ext>
    </p:extLst>
  </p:cSld>
  <p:clrMapOvr>
    <a:masterClrMapping/>
  </p:clrMapOvr>
</p:sld>
</file>

<file path=ppt/theme/theme1.xml><?xml version="1.0" encoding="utf-8"?>
<a:theme xmlns:a="http://schemas.openxmlformats.org/drawingml/2006/main" name="DOE-Sample-Slide-Highlights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DD0966E738D64E49B965032E22FBBBFF" ma:contentTypeVersion="4" ma:contentTypeDescription="Microsoft PowerPoint Slide" ma:contentTypeScope="" ma:versionID="b3474de98243c38ca447bb66c1087723">
  <xsd:schema xmlns:xsd="http://www.w3.org/2001/XMLSchema" xmlns:xs="http://www.w3.org/2001/XMLSchema" xmlns:p="http://schemas.microsoft.com/office/2006/metadata/properties" xmlns:ns1="http://schemas.microsoft.com/sharepoint/v3" xmlns:ns3="3f367a74-7294-440b-bcf2-615eafc1d48f" targetNamespace="http://schemas.microsoft.com/office/2006/metadata/properties" ma:root="true" ma:fieldsID="9b034228d1307b28e45b372313e8c5d5" ns1:_="" ns3:_="">
    <xsd:import namespace="http://schemas.microsoft.com/sharepoint/v3"/>
    <xsd:import namespace="3f367a74-7294-440b-bcf2-615eafc1d48f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3:Funding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0" nillable="true" ma:displayName="Presentation" ma:internalName="Presentation">
      <xsd:simpleType>
        <xsd:restriction base="dms:Text"/>
      </xsd:simpleType>
    </xsd:element>
    <xsd:element name="SlideDescription" ma:index="1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367a74-7294-440b-bcf2-615eafc1d48f" elementFormDefault="qualified">
    <xsd:import namespace="http://schemas.microsoft.com/office/2006/documentManagement/types"/>
    <xsd:import namespace="http://schemas.microsoft.com/office/infopath/2007/PartnerControls"/>
    <xsd:element name="Funding" ma:index="7" nillable="true" ma:displayName="Funding" ma:description="Funding Soure" ma:internalName="Funding" ma:readOnly="false">
      <xsd:simpleType>
        <xsd:restriction base="dms:Note">
          <xsd:maxLength value="255"/>
        </xsd:restriction>
      </xsd:simple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 xmlns="http://schemas.microsoft.com/sharepoint/v3">Feng-etal-MCSs-JAMES-July2018-f</Presentation>
    <Funding xmlns="3f367a74-7294-440b-bcf2-615eafc1d48f">RGMA</Funding>
    <SlideDescription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5B74070-B6AA-4912-B637-6888AD45DC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f367a74-7294-440b-bcf2-615eafc1d4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DAA101-D590-4B34-95A7-270B8865D7C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f367a74-7294-440b-bcf2-615eafc1d4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DOE-Sample-Slide-Highlights-Template</Template>
  <TotalTime>9217</TotalTime>
  <Words>248</Words>
  <Application>Microsoft Office PowerPoint</Application>
  <PresentationFormat>On-screen Show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DOE-Sample-Slide-Highlights-Template</vt:lpstr>
      <vt:lpstr>PowerPoint Presentation</vt:lpstr>
    </vt:vector>
  </TitlesOfParts>
  <Company>PNNL IM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Feng-etal-MCSs-JAMES-July2018-f</dc:title>
  <dc:creator>Davis, Emily L</dc:creator>
  <dc:description/>
  <cp:lastModifiedBy>Mundy, Beth E</cp:lastModifiedBy>
  <cp:revision>100</cp:revision>
  <cp:lastPrinted>2011-05-11T17:30:12Z</cp:lastPrinted>
  <dcterms:created xsi:type="dcterms:W3CDTF">2017-11-02T21:19:41Z</dcterms:created>
  <dcterms:modified xsi:type="dcterms:W3CDTF">2020-12-15T18:50:42Z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75333844-ddec-49b7-ae1e-c27b23a45b5c</vt:lpwstr>
  </property>
  <property fmtid="{D5CDD505-2E9C-101B-9397-08002B2CF9AE}" pid="3" name="ContentTypeId">
    <vt:lpwstr>0x010100A22E315B1F3C42B49A0E90D2F9AB5AB100DD0966E738D64E49B965032E22FBBBFF</vt:lpwstr>
  </property>
  <property fmtid="{D5CDD505-2E9C-101B-9397-08002B2CF9AE}" pid="4" name="Highlight">
    <vt:lpwstr/>
  </property>
  <property fmtid="{D5CDD505-2E9C-101B-9397-08002B2CF9AE}" pid="5" name="FY">
    <vt:lpwstr/>
  </property>
  <property fmtid="{D5CDD505-2E9C-101B-9397-08002B2CF9AE}" pid="6" name="Funding">
    <vt:lpwstr>RGMA</vt:lpwstr>
  </property>
  <property fmtid="{D5CDD505-2E9C-101B-9397-08002B2CF9AE}" pid="7" name="ContentType">
    <vt:lpwstr>Slide</vt:lpwstr>
  </property>
  <property fmtid="{D5CDD505-2E9C-101B-9397-08002B2CF9AE}" pid="8" name="Presentation">
    <vt:lpwstr>Feng-etal-MCSs-JAMES-July2018-f</vt:lpwstr>
  </property>
  <property fmtid="{D5CDD505-2E9C-101B-9397-08002B2CF9AE}" pid="9" name="SlideDescription">
    <vt:lpwstr/>
  </property>
</Properties>
</file>