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3" r:id="rId1"/>
    <p:sldMasterId id="2147483688" r:id="rId2"/>
    <p:sldMasterId id="2147483691" r:id="rId3"/>
  </p:sldMasterIdLst>
  <p:notesMasterIdLst>
    <p:notesMasterId r:id="rId5"/>
  </p:notesMasterIdLst>
  <p:handoutMasterIdLst>
    <p:handoutMasterId r:id="rId6"/>
  </p:handoutMasterIdLst>
  <p:sldIdLst>
    <p:sldId id="268"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6E25"/>
    <a:srgbClr val="1C75BC"/>
    <a:srgbClr val="88AC2E"/>
    <a:srgbClr val="008000"/>
    <a:srgbClr val="106636"/>
    <a:srgbClr val="276258"/>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826" autoAdjust="0"/>
    <p:restoredTop sz="94733" autoAdjust="0"/>
  </p:normalViewPr>
  <p:slideViewPr>
    <p:cSldViewPr snapToGrid="0" snapToObjects="1">
      <p:cViewPr varScale="1">
        <p:scale>
          <a:sx n="121" d="100"/>
          <a:sy n="121" d="100"/>
        </p:scale>
        <p:origin x="1566" y="96"/>
      </p:cViewPr>
      <p:guideLst>
        <p:guide orient="horz" pos="2160"/>
        <p:guide pos="2881"/>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65" d="100"/>
          <a:sy n="65" d="100"/>
        </p:scale>
        <p:origin x="-154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E3BC703-3CBD-6E4D-BA71-3FD9FD935D5C}" type="datetimeFigureOut">
              <a:rPr lang="en-US" smtClean="0"/>
              <a:t>2/12/2021</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8910744-5CF2-5543-BF83-A5596142CFE2}" type="slidenum">
              <a:rPr lang="en-US" smtClean="0"/>
              <a:t>‹#›</a:t>
            </a:fld>
            <a:endParaRPr lang="en-US" dirty="0"/>
          </a:p>
        </p:txBody>
      </p:sp>
    </p:spTree>
    <p:extLst>
      <p:ext uri="{BB962C8B-B14F-4D97-AF65-F5344CB8AC3E}">
        <p14:creationId xmlns:p14="http://schemas.microsoft.com/office/powerpoint/2010/main" val="36976717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98C03B-BDB1-094E-85E4-DB3D905A6DF3}" type="datetimeFigureOut">
              <a:rPr lang="en-US" smtClean="0"/>
              <a:t>2/12/2021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1C719-3C4F-EB4F-89FE-A3D057C59AC3}" type="slidenum">
              <a:rPr lang="en-US" smtClean="0"/>
              <a:t>‹#›</a:t>
            </a:fld>
            <a:endParaRPr lang="en-US" dirty="0"/>
          </a:p>
        </p:txBody>
      </p:sp>
    </p:spTree>
    <p:extLst>
      <p:ext uri="{BB962C8B-B14F-4D97-AF65-F5344CB8AC3E}">
        <p14:creationId xmlns:p14="http://schemas.microsoft.com/office/powerpoint/2010/main" val="319436585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jpe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jpe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jpeg"/><Relationship Id="rId1" Type="http://schemas.openxmlformats.org/officeDocument/2006/relationships/slideMaster" Target="../slideMasters/slideMaster3.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jpeg"/><Relationship Id="rId1" Type="http://schemas.openxmlformats.org/officeDocument/2006/relationships/slideMaster" Target="../slideMasters/slideMaster3.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ther (EESA)">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0" y="0"/>
            <a:ext cx="9144000" cy="708660"/>
          </a:xfrm>
          <a:prstGeom prst="rect">
            <a:avLst/>
          </a:prstGeom>
          <a:solidFill>
            <a:srgbClr val="1C75BC"/>
          </a:solidFill>
          <a:ln w="9525">
            <a:noFill/>
            <a:miter lim="800000"/>
            <a:headEnd/>
            <a:tailEnd/>
          </a:ln>
        </p:spPr>
        <p:txBody>
          <a:bodyPr anchor="ctr"/>
          <a:lstStyle>
            <a:lvl1pPr marL="0">
              <a:spcBef>
                <a:spcPts val="0"/>
              </a:spcBef>
              <a:defRPr b="1" baseline="0">
                <a:solidFill>
                  <a:schemeClr val="bg1"/>
                </a:solidFill>
              </a:defRPr>
            </a:lvl1pPr>
          </a:lstStyle>
          <a:p>
            <a:pPr lvl="0"/>
            <a:r>
              <a:rPr lang="en-US" dirty="0"/>
              <a:t>Title</a:t>
            </a:r>
          </a:p>
        </p:txBody>
      </p:sp>
      <p:sp>
        <p:nvSpPr>
          <p:cNvPr id="4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chemeClr val="accent4"/>
                </a:solidFill>
              </a:defRPr>
            </a:lvl1pPr>
            <a:lvl2pPr>
              <a:defRPr sz="1400"/>
            </a:lvl2pPr>
          </a:lstStyle>
          <a:p>
            <a:pPr lvl="0"/>
            <a:r>
              <a:rPr lang="en-US" dirty="0"/>
              <a:t>Image and caption                      - Visually compelling figure(s) to explain the research               - Include legends and descriptive caption</a:t>
            </a:r>
          </a:p>
        </p:txBody>
      </p:sp>
      <p:sp>
        <p:nvSpPr>
          <p:cNvPr id="4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solidFill>
                  <a:srgbClr val="E86E25"/>
                </a:solidFill>
              </a:defRPr>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rgbClr val="1C75BC"/>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rgbClr val="1C75BC"/>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rgbClr val="1C75BC"/>
                </a:solidFill>
              </a:defRPr>
            </a:lvl1pPr>
          </a:lstStyle>
          <a:p>
            <a:pPr lvl="0"/>
            <a:r>
              <a:rPr lang="en-US" dirty="0"/>
              <a:t>Address the research approach in 2-4 bullet points</a:t>
            </a:r>
          </a:p>
        </p:txBody>
      </p:sp>
      <p:pic>
        <p:nvPicPr>
          <p:cNvPr id="49" name="Picture 48" descr="EES_Logo2015.jpg"/>
          <p:cNvPicPr>
            <a:picLocks noChangeAspect="1"/>
          </p:cNvPicPr>
          <p:nvPr userDrawn="1"/>
        </p:nvPicPr>
        <p:blipFill>
          <a:blip r:embed="rId2" cstate="print"/>
          <a:stretch>
            <a:fillRect/>
          </a:stretch>
        </p:blipFill>
        <p:spPr>
          <a:xfrm>
            <a:off x="6705600" y="6323281"/>
            <a:ext cx="1351650" cy="365760"/>
          </a:xfrm>
          <a:prstGeom prst="rect">
            <a:avLst/>
          </a:prstGeom>
        </p:spPr>
      </p:pic>
      <p:pic>
        <p:nvPicPr>
          <p:cNvPr id="50" name="Picture 49" descr="Berkeley_Lab_Logo_Small.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sp>
        <p:nvSpPr>
          <p:cNvPr id="52" name="Picture Placeholder 51"/>
          <p:cNvSpPr>
            <a:spLocks noGrp="1"/>
          </p:cNvSpPr>
          <p:nvPr>
            <p:ph type="pic" sz="quarter" idx="36" hasCustomPrompt="1"/>
          </p:nvPr>
        </p:nvSpPr>
        <p:spPr>
          <a:xfrm>
            <a:off x="3387725" y="6323013"/>
            <a:ext cx="3187700" cy="439737"/>
          </a:xfrm>
          <a:prstGeom prst="rect">
            <a:avLst/>
          </a:prstGeom>
        </p:spPr>
        <p:txBody>
          <a:bodyPr/>
          <a:lstStyle>
            <a:lvl1pPr>
              <a:defRPr sz="1100">
                <a:solidFill>
                  <a:schemeClr val="accent4"/>
                </a:solidFill>
              </a:defRPr>
            </a:lvl1pPr>
          </a:lstStyle>
          <a:p>
            <a:pPr lvl="0"/>
            <a:r>
              <a:rPr lang="en-US" dirty="0"/>
              <a:t>Optional - additional logos here (project logo, collaborators, etc.)</a:t>
            </a:r>
          </a:p>
        </p:txBody>
      </p:sp>
      <p:sp>
        <p:nvSpPr>
          <p:cNvPr id="15" name="Picture Placeholder 51"/>
          <p:cNvSpPr>
            <a:spLocks noGrp="1"/>
          </p:cNvSpPr>
          <p:nvPr>
            <p:ph type="pic" sz="quarter" idx="37" hasCustomPrompt="1"/>
          </p:nvPr>
        </p:nvSpPr>
        <p:spPr>
          <a:xfrm>
            <a:off x="347345" y="6330633"/>
            <a:ext cx="2883535" cy="439737"/>
          </a:xfrm>
          <a:prstGeom prst="rect">
            <a:avLst/>
          </a:prstGeom>
        </p:spPr>
        <p:txBody>
          <a:bodyPr/>
          <a:lstStyle>
            <a:lvl1pPr>
              <a:defRPr sz="1100" baseline="0">
                <a:solidFill>
                  <a:schemeClr val="accent4"/>
                </a:solidFill>
              </a:defRPr>
            </a:lvl1pPr>
          </a:lstStyle>
          <a:p>
            <a:pPr lvl="0"/>
            <a:r>
              <a:rPr lang="en-US" dirty="0"/>
              <a:t>Sponsor logo here</a:t>
            </a:r>
          </a:p>
        </p:txBody>
      </p:sp>
      <p:cxnSp>
        <p:nvCxnSpPr>
          <p:cNvPr id="3" name="Straight Connector 2"/>
          <p:cNvCxnSpPr/>
          <p:nvPr userDrawn="1"/>
        </p:nvCxnSpPr>
        <p:spPr>
          <a:xfrm>
            <a:off x="0" y="734513"/>
            <a:ext cx="9144000" cy="0"/>
          </a:xfrm>
          <a:prstGeom prst="line">
            <a:avLst/>
          </a:prstGeom>
          <a:ln w="50800" cmpd="thickThin">
            <a:solidFill>
              <a:srgbClr val="88AC2E"/>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a:off x="0" y="6242253"/>
            <a:ext cx="9144000" cy="0"/>
          </a:xfrm>
          <a:prstGeom prst="line">
            <a:avLst/>
          </a:prstGeom>
          <a:ln w="31750">
            <a:solidFill>
              <a:srgbClr val="88AC2E"/>
            </a:solidFill>
          </a:ln>
          <a:effectLst>
            <a:reflection endPos="50000" dist="127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5786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ther (EESA 2)">
    <p:spTree>
      <p:nvGrpSpPr>
        <p:cNvPr id="1" name=""/>
        <p:cNvGrpSpPr/>
        <p:nvPr/>
      </p:nvGrpSpPr>
      <p:grpSpPr>
        <a:xfrm>
          <a:off x="0" y="0"/>
          <a:ext cx="0" cy="0"/>
          <a:chOff x="0" y="0"/>
          <a:chExt cx="0" cy="0"/>
        </a:xfrm>
      </p:grpSpPr>
      <p:sp>
        <p:nvSpPr>
          <p:cNvPr id="3" name="Wave 2"/>
          <p:cNvSpPr/>
          <p:nvPr userDrawn="1"/>
        </p:nvSpPr>
        <p:spPr>
          <a:xfrm>
            <a:off x="0" y="330200"/>
            <a:ext cx="9140825" cy="238125"/>
          </a:xfrm>
          <a:prstGeom prst="wave">
            <a:avLst/>
          </a:prstGeom>
          <a:solidFill>
            <a:schemeClr val="accent6">
              <a:lumMod val="75000"/>
            </a:schemeClr>
          </a:soli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dirty="0">
              <a:solidFill>
                <a:prstClr val="white"/>
              </a:solidFill>
            </a:endParaRPr>
          </a:p>
        </p:txBody>
      </p:sp>
      <p:sp>
        <p:nvSpPr>
          <p:cNvPr id="4" name="Wave 3"/>
          <p:cNvSpPr/>
          <p:nvPr userDrawn="1"/>
        </p:nvSpPr>
        <p:spPr>
          <a:xfrm>
            <a:off x="3175" y="311150"/>
            <a:ext cx="9140825" cy="219075"/>
          </a:xfrm>
          <a:prstGeom prst="wave">
            <a:avLst/>
          </a:prstGeom>
          <a:gradFill>
            <a:gsLst>
              <a:gs pos="0">
                <a:srgbClr val="FFCC66"/>
              </a:gs>
              <a:gs pos="100000">
                <a:srgbClr val="FFF495"/>
              </a:gs>
            </a:gsLst>
            <a:lin ang="600000" scaled="0"/>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dirty="0">
              <a:solidFill>
                <a:prstClr val="white"/>
              </a:solidFill>
            </a:endParaRPr>
          </a:p>
        </p:txBody>
      </p:sp>
      <p:sp>
        <p:nvSpPr>
          <p:cNvPr id="5" name="Wave 4"/>
          <p:cNvSpPr/>
          <p:nvPr userDrawn="1"/>
        </p:nvSpPr>
        <p:spPr>
          <a:xfrm>
            <a:off x="0" y="263525"/>
            <a:ext cx="9140825" cy="233363"/>
          </a:xfrm>
          <a:prstGeom prst="wav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dirty="0">
              <a:solidFill>
                <a:prstClr val="white"/>
              </a:solidFill>
            </a:endParaRPr>
          </a:p>
        </p:txBody>
      </p:sp>
      <p:sp>
        <p:nvSpPr>
          <p:cNvPr id="6" name="Wave 5"/>
          <p:cNvSpPr/>
          <p:nvPr userDrawn="1"/>
        </p:nvSpPr>
        <p:spPr>
          <a:xfrm>
            <a:off x="0" y="65088"/>
            <a:ext cx="9144000" cy="361950"/>
          </a:xfrm>
          <a:prstGeom prst="wav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dirty="0">
              <a:solidFill>
                <a:prstClr val="white"/>
              </a:solidFill>
            </a:endParaRPr>
          </a:p>
        </p:txBody>
      </p:sp>
      <p:sp>
        <p:nvSpPr>
          <p:cNvPr id="7" name="Rectangle 6"/>
          <p:cNvSpPr/>
          <p:nvPr userDrawn="1"/>
        </p:nvSpPr>
        <p:spPr>
          <a:xfrm>
            <a:off x="0" y="0"/>
            <a:ext cx="9144000" cy="304800"/>
          </a:xfrm>
          <a:prstGeom prst="rect">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1436888">
              <a:defRPr/>
            </a:pPr>
            <a:endParaRPr lang="en-US" dirty="0">
              <a:solidFill>
                <a:prstClr val="white"/>
              </a:solidFill>
            </a:endParaRPr>
          </a:p>
        </p:txBody>
      </p:sp>
      <p:sp>
        <p:nvSpPr>
          <p:cNvPr id="8" name="Wave 7"/>
          <p:cNvSpPr/>
          <p:nvPr userDrawn="1"/>
        </p:nvSpPr>
        <p:spPr>
          <a:xfrm>
            <a:off x="-3175" y="557213"/>
            <a:ext cx="9147175" cy="233362"/>
          </a:xfrm>
          <a:prstGeom prst="wave">
            <a:avLst/>
          </a:prstGeom>
          <a:solidFill>
            <a:srgbClr val="6BA42C"/>
          </a:soli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dirty="0">
              <a:solidFill>
                <a:prstClr val="white"/>
              </a:solidFill>
            </a:endParaRPr>
          </a:p>
        </p:txBody>
      </p:sp>
      <p:sp>
        <p:nvSpPr>
          <p:cNvPr id="9" name="Title Placeholder 1"/>
          <p:cNvSpPr>
            <a:spLocks noGrp="1"/>
          </p:cNvSpPr>
          <p:nvPr>
            <p:ph type="title" hasCustomPrompt="1"/>
          </p:nvPr>
        </p:nvSpPr>
        <p:spPr bwMode="auto">
          <a:xfrm>
            <a:off x="0" y="0"/>
            <a:ext cx="9144000" cy="708660"/>
          </a:xfrm>
          <a:prstGeom prst="rect">
            <a:avLst/>
          </a:prstGeom>
          <a:noFill/>
          <a:ln w="9525">
            <a:noFill/>
            <a:miter lim="800000"/>
            <a:headEnd/>
            <a:tailEnd/>
          </a:ln>
        </p:spPr>
        <p:txBody>
          <a:bodyPr anchor="ctr"/>
          <a:lstStyle>
            <a:lvl1pPr marL="0">
              <a:spcBef>
                <a:spcPts val="0"/>
              </a:spcBef>
              <a:defRPr b="1" baseline="0">
                <a:solidFill>
                  <a:schemeClr val="bg1"/>
                </a:solidFill>
              </a:defRPr>
            </a:lvl1pPr>
          </a:lstStyle>
          <a:p>
            <a:pPr lvl="0"/>
            <a:r>
              <a:rPr lang="en-US" dirty="0"/>
              <a:t>Title</a:t>
            </a:r>
          </a:p>
        </p:txBody>
      </p:sp>
      <p:sp>
        <p:nvSpPr>
          <p:cNvPr id="1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chemeClr val="accent4"/>
                </a:solidFill>
              </a:defRPr>
            </a:lvl1pPr>
            <a:lvl2pPr>
              <a:defRPr sz="1400"/>
            </a:lvl2pPr>
          </a:lstStyle>
          <a:p>
            <a:pPr lvl="0"/>
            <a:r>
              <a:rPr lang="en-US" dirty="0"/>
              <a:t>Image and caption                      - Visually compelling figure(s) to explain the research               - Include legends and descriptive caption</a:t>
            </a:r>
          </a:p>
        </p:txBody>
      </p:sp>
      <p:sp>
        <p:nvSpPr>
          <p:cNvPr id="1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solidFill>
                  <a:srgbClr val="E86E25"/>
                </a:solidFill>
              </a:defRPr>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1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rgbClr val="1C75BC"/>
                </a:solidFill>
              </a:defRPr>
            </a:lvl1pPr>
          </a:lstStyle>
          <a:p>
            <a:pPr lvl="0"/>
            <a:r>
              <a:rPr lang="en-US" dirty="0"/>
              <a:t>50 words or less</a:t>
            </a:r>
          </a:p>
        </p:txBody>
      </p:sp>
      <p:sp>
        <p:nvSpPr>
          <p:cNvPr id="1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rgbClr val="1C75BC"/>
                </a:solidFill>
              </a:defRPr>
            </a:lvl1pPr>
          </a:lstStyle>
          <a:p>
            <a:pPr lvl="0"/>
            <a:r>
              <a:rPr lang="en-US" dirty="0"/>
              <a:t>50 words or less. Importance, relevance, or intriguing component of the finding to the field</a:t>
            </a:r>
          </a:p>
        </p:txBody>
      </p:sp>
      <p:sp>
        <p:nvSpPr>
          <p:cNvPr id="1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rgbClr val="1C75BC"/>
                </a:solidFill>
              </a:defRPr>
            </a:lvl1pPr>
          </a:lstStyle>
          <a:p>
            <a:pPr lvl="0"/>
            <a:r>
              <a:rPr lang="en-US" dirty="0"/>
              <a:t>Address the research approach in 2-4 bullet points</a:t>
            </a:r>
          </a:p>
        </p:txBody>
      </p:sp>
      <p:pic>
        <p:nvPicPr>
          <p:cNvPr id="18" name="Picture 17" descr="EES_Logo2015.jpg"/>
          <p:cNvPicPr>
            <a:picLocks noChangeAspect="1"/>
          </p:cNvPicPr>
          <p:nvPr userDrawn="1"/>
        </p:nvPicPr>
        <p:blipFill>
          <a:blip r:embed="rId2" cstate="print"/>
          <a:stretch>
            <a:fillRect/>
          </a:stretch>
        </p:blipFill>
        <p:spPr>
          <a:xfrm>
            <a:off x="6705600" y="6323281"/>
            <a:ext cx="1351650" cy="365760"/>
          </a:xfrm>
          <a:prstGeom prst="rect">
            <a:avLst/>
          </a:prstGeom>
        </p:spPr>
      </p:pic>
      <p:pic>
        <p:nvPicPr>
          <p:cNvPr id="19" name="Picture 18" descr="Berkeley_Lab_Logo_Small.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sp>
        <p:nvSpPr>
          <p:cNvPr id="20" name="Picture Placeholder 51"/>
          <p:cNvSpPr>
            <a:spLocks noGrp="1"/>
          </p:cNvSpPr>
          <p:nvPr>
            <p:ph type="pic" sz="quarter" idx="36" hasCustomPrompt="1"/>
          </p:nvPr>
        </p:nvSpPr>
        <p:spPr>
          <a:xfrm>
            <a:off x="3387725" y="6323013"/>
            <a:ext cx="3187700" cy="439737"/>
          </a:xfrm>
          <a:prstGeom prst="rect">
            <a:avLst/>
          </a:prstGeom>
        </p:spPr>
        <p:txBody>
          <a:bodyPr/>
          <a:lstStyle>
            <a:lvl1pPr>
              <a:defRPr sz="1100">
                <a:solidFill>
                  <a:schemeClr val="accent4"/>
                </a:solidFill>
              </a:defRPr>
            </a:lvl1pPr>
          </a:lstStyle>
          <a:p>
            <a:pPr lvl="0"/>
            <a:r>
              <a:rPr lang="en-US" dirty="0"/>
              <a:t>Optional - additional logos here (project logo, collaborators, etc.)</a:t>
            </a:r>
          </a:p>
        </p:txBody>
      </p:sp>
      <p:sp>
        <p:nvSpPr>
          <p:cNvPr id="21" name="Picture Placeholder 51"/>
          <p:cNvSpPr>
            <a:spLocks noGrp="1"/>
          </p:cNvSpPr>
          <p:nvPr>
            <p:ph type="pic" sz="quarter" idx="37" hasCustomPrompt="1"/>
          </p:nvPr>
        </p:nvSpPr>
        <p:spPr>
          <a:xfrm>
            <a:off x="347345" y="6330633"/>
            <a:ext cx="2883535" cy="439737"/>
          </a:xfrm>
          <a:prstGeom prst="rect">
            <a:avLst/>
          </a:prstGeom>
        </p:spPr>
        <p:txBody>
          <a:bodyPr/>
          <a:lstStyle>
            <a:lvl1pPr>
              <a:defRPr sz="1100" baseline="0">
                <a:solidFill>
                  <a:schemeClr val="accent4"/>
                </a:solidFill>
              </a:defRPr>
            </a:lvl1pPr>
          </a:lstStyle>
          <a:p>
            <a:pPr lvl="0"/>
            <a:r>
              <a:rPr lang="en-US" dirty="0"/>
              <a:t>Sponsor logo here</a:t>
            </a:r>
          </a:p>
        </p:txBody>
      </p:sp>
      <p:cxnSp>
        <p:nvCxnSpPr>
          <p:cNvPr id="22" name="Straight Connector 21"/>
          <p:cNvCxnSpPr/>
          <p:nvPr userDrawn="1"/>
        </p:nvCxnSpPr>
        <p:spPr>
          <a:xfrm>
            <a:off x="0" y="734513"/>
            <a:ext cx="9144000" cy="0"/>
          </a:xfrm>
          <a:prstGeom prst="line">
            <a:avLst/>
          </a:prstGeom>
          <a:ln w="50800" cmpd="thickThin">
            <a:solidFill>
              <a:srgbClr val="88AC2E"/>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0" y="6242253"/>
            <a:ext cx="9144000" cy="0"/>
          </a:xfrm>
          <a:prstGeom prst="line">
            <a:avLst/>
          </a:prstGeom>
          <a:ln w="31750">
            <a:solidFill>
              <a:srgbClr val="88AC2E"/>
            </a:solidFill>
          </a:ln>
          <a:effectLst>
            <a:reflection endPos="50000" dist="127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4339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OE-SC generic (BER or BES)">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4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rgbClr val="008000"/>
                </a:solidFill>
              </a:defRPr>
            </a:lvl1pPr>
            <a:lvl2pPr>
              <a:defRPr sz="1400"/>
            </a:lvl2pPr>
          </a:lstStyle>
          <a:p>
            <a:pPr lvl="0"/>
            <a:r>
              <a:rPr lang="en-US" dirty="0"/>
              <a:t>Image and caption                      - Visually compelling figure(s) to explain the research               -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chemeClr val="tx1"/>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chemeClr val="tx1"/>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2" cstate="print"/>
          <a:srcRect/>
          <a:stretch>
            <a:fillRect/>
          </a:stretch>
        </p:blipFill>
        <p:spPr bwMode="auto">
          <a:xfrm>
            <a:off x="457200" y="6354776"/>
            <a:ext cx="2438400" cy="407987"/>
          </a:xfrm>
          <a:prstGeom prst="rect">
            <a:avLst/>
          </a:prstGeom>
          <a:noFill/>
          <a:ln w="9525">
            <a:noFill/>
            <a:miter lim="800000"/>
            <a:headEnd/>
            <a:tailEnd/>
          </a:ln>
        </p:spPr>
      </p:pic>
      <p:pic>
        <p:nvPicPr>
          <p:cNvPr id="49" name="Picture 48" descr="EES_Logo2015.jpg"/>
          <p:cNvPicPr>
            <a:picLocks noChangeAspect="1"/>
          </p:cNvPicPr>
          <p:nvPr userDrawn="1"/>
        </p:nvPicPr>
        <p:blipFill>
          <a:blip r:embed="rId3" cstate="print"/>
          <a:stretch>
            <a:fillRect/>
          </a:stretch>
        </p:blipFill>
        <p:spPr>
          <a:xfrm>
            <a:off x="6705600" y="6323281"/>
            <a:ext cx="1351650" cy="365760"/>
          </a:xfrm>
          <a:prstGeom prst="rect">
            <a:avLst/>
          </a:prstGeom>
        </p:spPr>
      </p:pic>
      <p:pic>
        <p:nvPicPr>
          <p:cNvPr id="50" name="Picture 49" descr="Berkeley_Lab_Logo_Small.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sp>
        <p:nvSpPr>
          <p:cNvPr id="52" name="Picture Placeholder 51"/>
          <p:cNvSpPr>
            <a:spLocks noGrp="1"/>
          </p:cNvSpPr>
          <p:nvPr>
            <p:ph type="pic" sz="quarter" idx="36" hasCustomPrompt="1"/>
          </p:nvPr>
        </p:nvSpPr>
        <p:spPr>
          <a:xfrm>
            <a:off x="3387725" y="6323013"/>
            <a:ext cx="3187700" cy="439737"/>
          </a:xfrm>
          <a:prstGeom prst="rect">
            <a:avLst/>
          </a:prstGeom>
        </p:spPr>
        <p:txBody>
          <a:bodyPr/>
          <a:lstStyle>
            <a:lvl1pPr>
              <a:defRPr sz="1100">
                <a:solidFill>
                  <a:srgbClr val="E86E25"/>
                </a:solidFill>
              </a:defRPr>
            </a:lvl1pPr>
          </a:lstStyle>
          <a:p>
            <a:pPr lvl="0"/>
            <a:r>
              <a:rPr lang="en-US" dirty="0"/>
              <a:t>Optional - additional logos here (project logo, collaborators, etc.)</a:t>
            </a:r>
          </a:p>
        </p:txBody>
      </p:sp>
    </p:spTree>
    <p:extLst>
      <p:ext uri="{BB962C8B-B14F-4D97-AF65-F5344CB8AC3E}">
        <p14:creationId xmlns:p14="http://schemas.microsoft.com/office/powerpoint/2010/main" val="3403733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Watershed Function SFA">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4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rgbClr val="008000"/>
                </a:solidFill>
              </a:defRPr>
            </a:lvl1pPr>
            <a:lvl2pPr>
              <a:defRPr sz="1400"/>
            </a:lvl2pPr>
          </a:lstStyle>
          <a:p>
            <a:pPr lvl="0"/>
            <a:r>
              <a:rPr lang="en-US" dirty="0"/>
              <a:t>Image and caption                      - Visually compelling figure(s) to explain the research               -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chemeClr val="tx1"/>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chemeClr val="tx1"/>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2" cstate="print"/>
          <a:srcRect/>
          <a:stretch>
            <a:fillRect/>
          </a:stretch>
        </p:blipFill>
        <p:spPr bwMode="auto">
          <a:xfrm>
            <a:off x="457200" y="6354776"/>
            <a:ext cx="2438400" cy="407987"/>
          </a:xfrm>
          <a:prstGeom prst="rect">
            <a:avLst/>
          </a:prstGeom>
          <a:noFill/>
          <a:ln w="9525">
            <a:noFill/>
            <a:miter lim="800000"/>
            <a:headEnd/>
            <a:tailEnd/>
          </a:ln>
        </p:spPr>
      </p:pic>
      <p:pic>
        <p:nvPicPr>
          <p:cNvPr id="49" name="Picture 48" descr="EES_Logo2015.jpg"/>
          <p:cNvPicPr>
            <a:picLocks noChangeAspect="1"/>
          </p:cNvPicPr>
          <p:nvPr userDrawn="1"/>
        </p:nvPicPr>
        <p:blipFill>
          <a:blip r:embed="rId3" cstate="print"/>
          <a:stretch>
            <a:fillRect/>
          </a:stretch>
        </p:blipFill>
        <p:spPr>
          <a:xfrm>
            <a:off x="6705600" y="6323281"/>
            <a:ext cx="1351650" cy="365760"/>
          </a:xfrm>
          <a:prstGeom prst="rect">
            <a:avLst/>
          </a:prstGeom>
        </p:spPr>
      </p:pic>
      <p:pic>
        <p:nvPicPr>
          <p:cNvPr id="50" name="Picture 49" descr="Berkeley_Lab_Logo_Small.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sp>
        <p:nvSpPr>
          <p:cNvPr id="3" name="Text Placeholder 2"/>
          <p:cNvSpPr>
            <a:spLocks noGrp="1"/>
          </p:cNvSpPr>
          <p:nvPr>
            <p:ph type="body" sz="quarter" idx="36" hasCustomPrompt="1"/>
          </p:nvPr>
        </p:nvSpPr>
        <p:spPr>
          <a:xfrm>
            <a:off x="14288" y="5308600"/>
            <a:ext cx="3373437" cy="246063"/>
          </a:xfrm>
          <a:prstGeom prst="rect">
            <a:avLst/>
          </a:prstGeom>
        </p:spPr>
        <p:txBody>
          <a:bodyPr/>
          <a:lstStyle>
            <a:lvl1pPr>
              <a:defRPr sz="1000" baseline="0"/>
            </a:lvl1pPr>
          </a:lstStyle>
          <a:p>
            <a:pPr lvl="0"/>
            <a:r>
              <a:rPr lang="en-US" dirty="0"/>
              <a:t>Data available at (DOI):</a:t>
            </a:r>
          </a:p>
        </p:txBody>
      </p:sp>
    </p:spTree>
    <p:extLst>
      <p:ext uri="{BB962C8B-B14F-4D97-AF65-F5344CB8AC3E}">
        <p14:creationId xmlns:p14="http://schemas.microsoft.com/office/powerpoint/2010/main" val="48872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OE-SC generic (BER or BES)">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40" name="Content Placeholder 10"/>
          <p:cNvSpPr>
            <a:spLocks noGrp="1"/>
          </p:cNvSpPr>
          <p:nvPr>
            <p:ph sz="quarter" idx="31" hasCustomPrompt="1"/>
          </p:nvPr>
        </p:nvSpPr>
        <p:spPr>
          <a:xfrm>
            <a:off x="4572000" y="762798"/>
            <a:ext cx="4532604" cy="2652919"/>
          </a:xfrm>
          <a:prstGeom prst="rect">
            <a:avLst/>
          </a:prstGeom>
        </p:spPr>
        <p:txBody>
          <a:bodyPr/>
          <a:lstStyle>
            <a:lvl1pPr>
              <a:defRPr sz="1800" b="0" baseline="0">
                <a:solidFill>
                  <a:srgbClr val="008000"/>
                </a:solidFill>
              </a:defRPr>
            </a:lvl1pPr>
            <a:lvl2pPr>
              <a:defRPr sz="1400"/>
            </a:lvl2pPr>
          </a:lstStyle>
          <a:p>
            <a:pPr lvl="0"/>
            <a:r>
              <a:rPr lang="en-US" dirty="0"/>
              <a:t>Image and caption</a:t>
            </a:r>
          </a:p>
          <a:p>
            <a:pPr lvl="0"/>
            <a:r>
              <a:rPr lang="en-US" dirty="0"/>
              <a:t>- Visually compelling figure(s) to explain the research</a:t>
            </a:r>
          </a:p>
          <a:p>
            <a:pPr lvl="0"/>
            <a:r>
              <a:rPr lang="en-US" dirty="0"/>
              <a:t>-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366486" y="5764793"/>
            <a:ext cx="8392886" cy="477460"/>
          </a:xfrm>
          <a:prstGeom prst="rect">
            <a:avLst/>
          </a:prstGeom>
        </p:spPr>
        <p:txBody>
          <a:bodyPr anchor="ctr">
            <a:noAutofit/>
          </a:bodyPr>
          <a:lstStyle>
            <a:lvl1pPr algn="ctr">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0" y="1059206"/>
            <a:ext cx="4627515" cy="2356511"/>
          </a:xfrm>
          <a:prstGeom prst="rect">
            <a:avLst/>
          </a:prstGeom>
        </p:spPr>
        <p:txBody>
          <a:bodyPr/>
          <a:lstStyle>
            <a:lvl1pPr marL="228600" algn="just">
              <a:defRPr sz="1600" b="0">
                <a:solidFill>
                  <a:schemeClr val="tx1"/>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0" y="3730751"/>
            <a:ext cx="4627515" cy="2034041"/>
          </a:xfrm>
          <a:prstGeom prst="rect">
            <a:avLst/>
          </a:prstGeom>
        </p:spPr>
        <p:txBody>
          <a:bodyPr/>
          <a:lstStyle>
            <a:lvl1pPr marL="228600" algn="just">
              <a:defRPr sz="1600" b="0">
                <a:solidFill>
                  <a:schemeClr val="tx1"/>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4572000" y="3730752"/>
            <a:ext cx="4627515" cy="2034041"/>
          </a:xfrm>
          <a:prstGeom prst="rect">
            <a:avLst/>
          </a:prstGeom>
        </p:spPr>
        <p:txBody>
          <a:bodyPr>
            <a:normAutofit/>
          </a:bodyPr>
          <a:lstStyle>
            <a:lvl1pPr marL="285750" indent="-285750" algn="just">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2" cstate="print"/>
          <a:srcRect/>
          <a:stretch>
            <a:fillRect/>
          </a:stretch>
        </p:blipFill>
        <p:spPr bwMode="auto">
          <a:xfrm>
            <a:off x="457200" y="6354776"/>
            <a:ext cx="2438400" cy="407987"/>
          </a:xfrm>
          <a:prstGeom prst="rect">
            <a:avLst/>
          </a:prstGeom>
          <a:noFill/>
          <a:ln w="9525">
            <a:noFill/>
            <a:miter lim="800000"/>
            <a:headEnd/>
            <a:tailEnd/>
          </a:ln>
        </p:spPr>
      </p:pic>
      <p:pic>
        <p:nvPicPr>
          <p:cNvPr id="49" name="Picture 48" descr="EES_Logo2015.jpg"/>
          <p:cNvPicPr>
            <a:picLocks noChangeAspect="1"/>
          </p:cNvPicPr>
          <p:nvPr userDrawn="1"/>
        </p:nvPicPr>
        <p:blipFill>
          <a:blip r:embed="rId3" cstate="print"/>
          <a:stretch>
            <a:fillRect/>
          </a:stretch>
        </p:blipFill>
        <p:spPr>
          <a:xfrm>
            <a:off x="6705600" y="6323281"/>
            <a:ext cx="1351650" cy="365760"/>
          </a:xfrm>
          <a:prstGeom prst="rect">
            <a:avLst/>
          </a:prstGeom>
        </p:spPr>
      </p:pic>
      <p:pic>
        <p:nvPicPr>
          <p:cNvPr id="50" name="Picture 49" descr="Berkeley_Lab_Logo_Small.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sp>
        <p:nvSpPr>
          <p:cNvPr id="52" name="Picture Placeholder 51"/>
          <p:cNvSpPr>
            <a:spLocks noGrp="1"/>
          </p:cNvSpPr>
          <p:nvPr>
            <p:ph type="pic" sz="quarter" idx="36" hasCustomPrompt="1"/>
          </p:nvPr>
        </p:nvSpPr>
        <p:spPr>
          <a:xfrm>
            <a:off x="3387725" y="6323013"/>
            <a:ext cx="3187700" cy="439737"/>
          </a:xfrm>
          <a:prstGeom prst="rect">
            <a:avLst/>
          </a:prstGeom>
        </p:spPr>
        <p:txBody>
          <a:bodyPr/>
          <a:lstStyle>
            <a:lvl1pPr>
              <a:defRPr sz="1100">
                <a:solidFill>
                  <a:srgbClr val="E86E25"/>
                </a:solidFill>
              </a:defRPr>
            </a:lvl1pPr>
          </a:lstStyle>
          <a:p>
            <a:pPr lvl="0"/>
            <a:r>
              <a:rPr lang="en-US" dirty="0"/>
              <a:t>Optional - additional logos here (project logo, collaborators, etc.)</a:t>
            </a:r>
          </a:p>
        </p:txBody>
      </p:sp>
    </p:spTree>
    <p:extLst>
      <p:ext uri="{BB962C8B-B14F-4D97-AF65-F5344CB8AC3E}">
        <p14:creationId xmlns:p14="http://schemas.microsoft.com/office/powerpoint/2010/main" val="2542556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Watershed Function SFA">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pic>
        <p:nvPicPr>
          <p:cNvPr id="48" name="Picture 9" descr="horizontal-logo-green-text.jpg"/>
          <p:cNvPicPr>
            <a:picLocks noChangeAspect="1"/>
          </p:cNvPicPr>
          <p:nvPr userDrawn="1"/>
        </p:nvPicPr>
        <p:blipFill>
          <a:blip r:embed="rId2" cstate="print"/>
          <a:srcRect/>
          <a:stretch>
            <a:fillRect/>
          </a:stretch>
        </p:blipFill>
        <p:spPr bwMode="auto">
          <a:xfrm>
            <a:off x="457200" y="6354776"/>
            <a:ext cx="2438400" cy="407987"/>
          </a:xfrm>
          <a:prstGeom prst="rect">
            <a:avLst/>
          </a:prstGeom>
          <a:noFill/>
          <a:ln w="9525">
            <a:noFill/>
            <a:miter lim="800000"/>
            <a:headEnd/>
            <a:tailEnd/>
          </a:ln>
        </p:spPr>
      </p:pic>
      <p:pic>
        <p:nvPicPr>
          <p:cNvPr id="49" name="Picture 48" descr="EES_Logo2015.jpg"/>
          <p:cNvPicPr>
            <a:picLocks noChangeAspect="1"/>
          </p:cNvPicPr>
          <p:nvPr userDrawn="1"/>
        </p:nvPicPr>
        <p:blipFill>
          <a:blip r:embed="rId3" cstate="print"/>
          <a:stretch>
            <a:fillRect/>
          </a:stretch>
        </p:blipFill>
        <p:spPr>
          <a:xfrm>
            <a:off x="6705600" y="6323281"/>
            <a:ext cx="1351650" cy="365760"/>
          </a:xfrm>
          <a:prstGeom prst="rect">
            <a:avLst/>
          </a:prstGeom>
        </p:spPr>
      </p:pic>
      <p:pic>
        <p:nvPicPr>
          <p:cNvPr id="50" name="Picture 49" descr="Berkeley_Lab_Logo_Small.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pic>
        <p:nvPicPr>
          <p:cNvPr id="15" name="Picture 14" descr="ERSP_2010(SBR)-logo.png"/>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113679" y="6294120"/>
            <a:ext cx="548640" cy="536473"/>
          </a:xfrm>
          <a:prstGeom prst="rect">
            <a:avLst/>
          </a:prstGeom>
        </p:spPr>
      </p:pic>
      <p:pic>
        <p:nvPicPr>
          <p:cNvPr id="16" name="Picture 2"/>
          <p:cNvPicPr>
            <a:picLocks noChangeAspect="1" noChangeArrowheads="1"/>
          </p:cNvPicPr>
          <p:nvPr userDrawn="1"/>
        </p:nvPicPr>
        <p:blipFill>
          <a:blip r:embed="rId6">
            <a:extLst>
              <a:ext uri="{28A0092B-C50C-407E-A947-70E740481C1C}">
                <a14:useLocalDpi xmlns:a14="http://schemas.microsoft.com/office/drawing/2010/main" val="0"/>
              </a:ext>
            </a:extLst>
          </a:blip>
          <a:stretch>
            <a:fillRect/>
          </a:stretch>
        </p:blipFill>
        <p:spPr bwMode="auto">
          <a:xfrm>
            <a:off x="5960576" y="6293639"/>
            <a:ext cx="548640" cy="524054"/>
          </a:xfrm>
          <a:prstGeom prst="rect">
            <a:avLst/>
          </a:prstGeom>
          <a:noFill/>
          <a:extLst>
            <a:ext uri="{909E8E84-426E-40DD-AFC4-6F175D3DCCD1}">
              <a14:hiddenFill xmlns:a14="http://schemas.microsoft.com/office/drawing/2010/main">
                <a:solidFill>
                  <a:srgbClr val="FFFFFF"/>
                </a:solidFill>
              </a14:hiddenFill>
            </a:ext>
          </a:extLst>
        </p:spPr>
      </p:pic>
      <p:sp>
        <p:nvSpPr>
          <p:cNvPr id="21" name="Content Placeholder 10"/>
          <p:cNvSpPr>
            <a:spLocks noGrp="1"/>
          </p:cNvSpPr>
          <p:nvPr>
            <p:ph sz="quarter" idx="31" hasCustomPrompt="1"/>
          </p:nvPr>
        </p:nvSpPr>
        <p:spPr>
          <a:xfrm>
            <a:off x="4572000" y="762798"/>
            <a:ext cx="4532604" cy="2652919"/>
          </a:xfrm>
          <a:prstGeom prst="rect">
            <a:avLst/>
          </a:prstGeom>
        </p:spPr>
        <p:txBody>
          <a:bodyPr/>
          <a:lstStyle>
            <a:lvl1pPr>
              <a:defRPr sz="1800" b="0" baseline="0">
                <a:solidFill>
                  <a:srgbClr val="008000"/>
                </a:solidFill>
              </a:defRPr>
            </a:lvl1pPr>
            <a:lvl2pPr>
              <a:defRPr sz="1400"/>
            </a:lvl2pPr>
          </a:lstStyle>
          <a:p>
            <a:pPr lvl="0"/>
            <a:r>
              <a:rPr lang="en-US" dirty="0"/>
              <a:t>Image and caption</a:t>
            </a:r>
          </a:p>
          <a:p>
            <a:pPr lvl="0"/>
            <a:r>
              <a:rPr lang="en-US" dirty="0"/>
              <a:t>- Visually compelling figure(s) to explain the research</a:t>
            </a:r>
          </a:p>
          <a:p>
            <a:pPr lvl="0"/>
            <a:r>
              <a:rPr lang="en-US" dirty="0"/>
              <a:t>- Include legends and descriptive caption                     - DOE has the right to use published journal images per contractual funding agreements</a:t>
            </a:r>
          </a:p>
          <a:p>
            <a:pPr lvl="1"/>
            <a:endParaRPr lang="en-US" dirty="0"/>
          </a:p>
        </p:txBody>
      </p:sp>
      <p:sp>
        <p:nvSpPr>
          <p:cNvPr id="22" name="Text Placeholder 30"/>
          <p:cNvSpPr>
            <a:spLocks noGrp="1"/>
          </p:cNvSpPr>
          <p:nvPr>
            <p:ph type="body" sz="quarter" idx="26" hasCustomPrompt="1"/>
          </p:nvPr>
        </p:nvSpPr>
        <p:spPr>
          <a:xfrm>
            <a:off x="366486" y="5764793"/>
            <a:ext cx="8392886" cy="477460"/>
          </a:xfrm>
          <a:prstGeom prst="rect">
            <a:avLst/>
          </a:prstGeom>
        </p:spPr>
        <p:txBody>
          <a:bodyPr anchor="ctr">
            <a:noAutofit/>
          </a:bodyPr>
          <a:lstStyle>
            <a:lvl1pPr algn="ctr">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23" name="Text Placeholder 23"/>
          <p:cNvSpPr>
            <a:spLocks noGrp="1"/>
          </p:cNvSpPr>
          <p:nvPr>
            <p:ph type="body" sz="quarter" idx="30" hasCustomPrompt="1"/>
          </p:nvPr>
        </p:nvSpPr>
        <p:spPr>
          <a:xfrm>
            <a:off x="0" y="1059206"/>
            <a:ext cx="4627515" cy="2356511"/>
          </a:xfrm>
          <a:prstGeom prst="rect">
            <a:avLst/>
          </a:prstGeom>
        </p:spPr>
        <p:txBody>
          <a:bodyPr/>
          <a:lstStyle>
            <a:lvl1pPr marL="228600" algn="just">
              <a:defRPr sz="1600" b="0">
                <a:solidFill>
                  <a:schemeClr val="tx1"/>
                </a:solidFill>
              </a:defRPr>
            </a:lvl1pPr>
          </a:lstStyle>
          <a:p>
            <a:pPr lvl="0"/>
            <a:r>
              <a:rPr lang="en-US" dirty="0"/>
              <a:t>50 words or less</a:t>
            </a:r>
          </a:p>
        </p:txBody>
      </p:sp>
      <p:sp>
        <p:nvSpPr>
          <p:cNvPr id="24" name="Text Placeholder 23"/>
          <p:cNvSpPr>
            <a:spLocks noGrp="1"/>
          </p:cNvSpPr>
          <p:nvPr>
            <p:ph type="body" sz="quarter" idx="34" hasCustomPrompt="1"/>
          </p:nvPr>
        </p:nvSpPr>
        <p:spPr>
          <a:xfrm>
            <a:off x="0" y="3730751"/>
            <a:ext cx="4627515" cy="2034041"/>
          </a:xfrm>
          <a:prstGeom prst="rect">
            <a:avLst/>
          </a:prstGeom>
        </p:spPr>
        <p:txBody>
          <a:bodyPr/>
          <a:lstStyle>
            <a:lvl1pPr marL="228600" algn="just">
              <a:defRPr sz="1600" b="0">
                <a:solidFill>
                  <a:schemeClr val="tx1"/>
                </a:solidFill>
              </a:defRPr>
            </a:lvl1pPr>
          </a:lstStyle>
          <a:p>
            <a:pPr lvl="0"/>
            <a:r>
              <a:rPr lang="en-US" dirty="0"/>
              <a:t>50 words or less. Importance, relevance, or intriguing component of the finding to the field</a:t>
            </a:r>
          </a:p>
        </p:txBody>
      </p:sp>
      <p:sp>
        <p:nvSpPr>
          <p:cNvPr id="25" name="Text Placeholder 34"/>
          <p:cNvSpPr>
            <a:spLocks noGrp="1"/>
          </p:cNvSpPr>
          <p:nvPr>
            <p:ph type="body" sz="quarter" idx="35" hasCustomPrompt="1"/>
          </p:nvPr>
        </p:nvSpPr>
        <p:spPr>
          <a:xfrm>
            <a:off x="4572000" y="3730752"/>
            <a:ext cx="4627515" cy="2034041"/>
          </a:xfrm>
          <a:prstGeom prst="rect">
            <a:avLst/>
          </a:prstGeom>
        </p:spPr>
        <p:txBody>
          <a:bodyPr>
            <a:normAutofit/>
          </a:bodyPr>
          <a:lstStyle>
            <a:lvl1pPr marL="285750" indent="-285750" algn="just">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sp>
        <p:nvSpPr>
          <p:cNvPr id="26" name="Text Placeholder 2"/>
          <p:cNvSpPr>
            <a:spLocks noGrp="1"/>
          </p:cNvSpPr>
          <p:nvPr>
            <p:ph type="body" sz="quarter" idx="36" hasCustomPrompt="1"/>
          </p:nvPr>
        </p:nvSpPr>
        <p:spPr>
          <a:xfrm>
            <a:off x="3662319" y="6260098"/>
            <a:ext cx="2298257" cy="557595"/>
          </a:xfrm>
          <a:prstGeom prst="rect">
            <a:avLst/>
          </a:prstGeom>
        </p:spPr>
        <p:txBody>
          <a:bodyPr/>
          <a:lstStyle>
            <a:lvl1pPr>
              <a:defRPr sz="1000" baseline="0"/>
            </a:lvl1pPr>
          </a:lstStyle>
          <a:p>
            <a:pPr lvl="0"/>
            <a:r>
              <a:rPr lang="en-US" dirty="0"/>
              <a:t>Data available at (DOI):</a:t>
            </a:r>
          </a:p>
        </p:txBody>
      </p:sp>
    </p:spTree>
    <p:extLst>
      <p:ext uri="{BB962C8B-B14F-4D97-AF65-F5344CB8AC3E}">
        <p14:creationId xmlns:p14="http://schemas.microsoft.com/office/powerpoint/2010/main" val="372463042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1.jp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5" name="Text Placeholder 21"/>
          <p:cNvSpPr txBox="1">
            <a:spLocks/>
          </p:cNvSpPr>
          <p:nvPr userDrawn="1"/>
        </p:nvSpPr>
        <p:spPr>
          <a:xfrm>
            <a:off x="3387840" y="3906839"/>
            <a:ext cx="5786275"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E86E25"/>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Research Details</a:t>
            </a:r>
          </a:p>
        </p:txBody>
      </p:sp>
      <p:sp>
        <p:nvSpPr>
          <p:cNvPr id="6" name="Text Placeholder 21"/>
          <p:cNvSpPr txBox="1">
            <a:spLocks/>
          </p:cNvSpPr>
          <p:nvPr userDrawn="1"/>
        </p:nvSpPr>
        <p:spPr>
          <a:xfrm>
            <a:off x="3387840" y="233711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E86E25"/>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Significance and Impact</a:t>
            </a:r>
          </a:p>
        </p:txBody>
      </p:sp>
      <p:sp>
        <p:nvSpPr>
          <p:cNvPr id="7" name="Text Placeholder 21"/>
          <p:cNvSpPr txBox="1">
            <a:spLocks/>
          </p:cNvSpPr>
          <p:nvPr userDrawn="1"/>
        </p:nvSpPr>
        <p:spPr>
          <a:xfrm>
            <a:off x="3387840" y="78263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E86E25"/>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Scientific Achievement</a:t>
            </a:r>
          </a:p>
        </p:txBody>
      </p:sp>
    </p:spTree>
    <p:extLst>
      <p:ext uri="{BB962C8B-B14F-4D97-AF65-F5344CB8AC3E}">
        <p14:creationId xmlns:p14="http://schemas.microsoft.com/office/powerpoint/2010/main" val="1840634342"/>
      </p:ext>
    </p:extLst>
  </p:cSld>
  <p:clrMap bg1="lt1" tx1="dk1" bg2="lt2" tx2="dk2" accent1="accent1" accent2="accent2" accent3="accent3" accent4="accent4" accent5="accent5" accent6="accent6" hlink="hlink" folHlink="folHlink"/>
  <p:sldLayoutIdLst>
    <p:sldLayoutId id="2147483686" r:id="rId1"/>
    <p:sldLayoutId id="2147483687"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Text Placeholder 21"/>
          <p:cNvSpPr txBox="1">
            <a:spLocks/>
          </p:cNvSpPr>
          <p:nvPr userDrawn="1"/>
        </p:nvSpPr>
        <p:spPr>
          <a:xfrm>
            <a:off x="3387840" y="3906839"/>
            <a:ext cx="5786275"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Research Details</a:t>
            </a:r>
          </a:p>
        </p:txBody>
      </p:sp>
      <p:sp>
        <p:nvSpPr>
          <p:cNvPr id="3" name="Text Placeholder 21"/>
          <p:cNvSpPr txBox="1">
            <a:spLocks/>
          </p:cNvSpPr>
          <p:nvPr userDrawn="1"/>
        </p:nvSpPr>
        <p:spPr>
          <a:xfrm>
            <a:off x="3387840" y="233711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Significance and Impact</a:t>
            </a:r>
          </a:p>
        </p:txBody>
      </p:sp>
      <p:sp>
        <p:nvSpPr>
          <p:cNvPr id="4" name="Text Placeholder 21"/>
          <p:cNvSpPr txBox="1">
            <a:spLocks/>
          </p:cNvSpPr>
          <p:nvPr userDrawn="1"/>
        </p:nvSpPr>
        <p:spPr>
          <a:xfrm>
            <a:off x="3387840" y="78263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Scientific Achievement</a:t>
            </a:r>
          </a:p>
        </p:txBody>
      </p:sp>
    </p:spTree>
    <p:extLst>
      <p:ext uri="{BB962C8B-B14F-4D97-AF65-F5344CB8AC3E}">
        <p14:creationId xmlns:p14="http://schemas.microsoft.com/office/powerpoint/2010/main" val="3024818570"/>
      </p:ext>
    </p:extLst>
  </p:cSld>
  <p:clrMap bg1="lt1" tx1="dk1" bg2="lt2" tx2="dk2" accent1="accent1" accent2="accent2" accent3="accent3" accent4="accent4" accent5="accent5" accent6="accent6" hlink="hlink" folHlink="folHlink"/>
  <p:sldLayoutIdLst>
    <p:sldLayoutId id="2147483689" r:id="rId1"/>
    <p:sldLayoutId id="2147483690"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5" name="Text Placeholder 21"/>
          <p:cNvSpPr txBox="1">
            <a:spLocks/>
          </p:cNvSpPr>
          <p:nvPr userDrawn="1"/>
        </p:nvSpPr>
        <p:spPr>
          <a:xfrm>
            <a:off x="4572000" y="3429000"/>
            <a:ext cx="4627515"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Research Details</a:t>
            </a:r>
          </a:p>
        </p:txBody>
      </p:sp>
      <p:sp>
        <p:nvSpPr>
          <p:cNvPr id="6" name="Text Placeholder 21"/>
          <p:cNvSpPr txBox="1">
            <a:spLocks/>
          </p:cNvSpPr>
          <p:nvPr userDrawn="1"/>
        </p:nvSpPr>
        <p:spPr>
          <a:xfrm>
            <a:off x="0" y="3429000"/>
            <a:ext cx="462751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Significance and Impact</a:t>
            </a:r>
          </a:p>
        </p:txBody>
      </p:sp>
      <p:sp>
        <p:nvSpPr>
          <p:cNvPr id="7" name="Text Placeholder 21"/>
          <p:cNvSpPr txBox="1">
            <a:spLocks/>
          </p:cNvSpPr>
          <p:nvPr userDrawn="1"/>
        </p:nvSpPr>
        <p:spPr>
          <a:xfrm>
            <a:off x="0" y="762797"/>
            <a:ext cx="462751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Scientific Achievement</a:t>
            </a:r>
          </a:p>
        </p:txBody>
      </p:sp>
    </p:spTree>
    <p:extLst>
      <p:ext uri="{BB962C8B-B14F-4D97-AF65-F5344CB8AC3E}">
        <p14:creationId xmlns:p14="http://schemas.microsoft.com/office/powerpoint/2010/main" val="846587891"/>
      </p:ext>
    </p:extLst>
  </p:cSld>
  <p:clrMap bg1="lt1" tx1="dk1" bg2="lt2" tx2="dk2" accent1="accent1" accent2="accent2" accent3="accent3" accent4="accent4" accent5="accent5" accent6="accent6" hlink="hlink" folHlink="folHlink"/>
  <p:sldLayoutIdLst>
    <p:sldLayoutId id="2147483692" r:id="rId1"/>
    <p:sldLayoutId id="2147483693"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p:txBody>
          <a:bodyPr/>
          <a:lstStyle/>
          <a:p>
            <a:r>
              <a:rPr lang="en-US" dirty="0"/>
              <a:t>City-Scale Building Anthropogenic Heating </a:t>
            </a:r>
            <a:br>
              <a:rPr lang="en-US" dirty="0"/>
            </a:br>
            <a:r>
              <a:rPr lang="en-US" dirty="0"/>
              <a:t>during Heat Waves </a:t>
            </a:r>
          </a:p>
        </p:txBody>
      </p:sp>
      <p:sp>
        <p:nvSpPr>
          <p:cNvPr id="4" name="Text Placeholder 3"/>
          <p:cNvSpPr>
            <a:spLocks noGrp="1"/>
          </p:cNvSpPr>
          <p:nvPr>
            <p:ph type="body" sz="quarter" idx="26"/>
          </p:nvPr>
        </p:nvSpPr>
        <p:spPr/>
        <p:txBody>
          <a:bodyPr/>
          <a:lstStyle/>
          <a:p>
            <a:r>
              <a:rPr lang="en-US" b="1" dirty="0"/>
              <a:t>Citation: </a:t>
            </a:r>
            <a:r>
              <a:rPr lang="en-US" dirty="0"/>
              <a:t>Luo, X.; </a:t>
            </a:r>
            <a:r>
              <a:rPr lang="en-US" dirty="0" err="1"/>
              <a:t>Vahmani</a:t>
            </a:r>
            <a:r>
              <a:rPr lang="en-US" dirty="0"/>
              <a:t>, P.; Hong, T.; Jones, A. City-Scale Building Anthropogenic Heating during Heat Waves. Atmosphere 2020, 11, 1206. doi:10.3390/atmos11111206.</a:t>
            </a:r>
          </a:p>
        </p:txBody>
      </p:sp>
      <p:sp>
        <p:nvSpPr>
          <p:cNvPr id="9" name="Text Placeholder 8"/>
          <p:cNvSpPr>
            <a:spLocks noGrp="1"/>
          </p:cNvSpPr>
          <p:nvPr>
            <p:ph type="body" sz="quarter" idx="30"/>
          </p:nvPr>
        </p:nvSpPr>
        <p:spPr>
          <a:xfrm>
            <a:off x="3387840" y="1079048"/>
            <a:ext cx="5786275" cy="1023129"/>
          </a:xfrm>
        </p:spPr>
        <p:txBody>
          <a:bodyPr/>
          <a:lstStyle/>
          <a:p>
            <a:r>
              <a:rPr lang="en-US" dirty="0"/>
              <a:t>We developed a bottom-up building heat emission model to investigate the temporal and spatial variations of waste heat fluxes at the city scale during extreme heat events. </a:t>
            </a:r>
          </a:p>
        </p:txBody>
      </p:sp>
      <p:sp>
        <p:nvSpPr>
          <p:cNvPr id="23" name="Text Placeholder 22"/>
          <p:cNvSpPr>
            <a:spLocks noGrp="1"/>
          </p:cNvSpPr>
          <p:nvPr>
            <p:ph type="body" sz="quarter" idx="34"/>
          </p:nvPr>
        </p:nvSpPr>
        <p:spPr/>
        <p:txBody>
          <a:bodyPr/>
          <a:lstStyle/>
          <a:p>
            <a:r>
              <a:rPr lang="en-US" dirty="0"/>
              <a:t>The method provides a high-resolution representation of the magnitude and distributions of buildings’ anthropogenic heating profiles under extreme heat, as a fundamental step toward a continued investigation of the feedback between building heat fluxes and urban microclimates.</a:t>
            </a:r>
          </a:p>
        </p:txBody>
      </p:sp>
      <p:sp>
        <p:nvSpPr>
          <p:cNvPr id="24" name="Text Placeholder 23"/>
          <p:cNvSpPr>
            <a:spLocks noGrp="1"/>
          </p:cNvSpPr>
          <p:nvPr>
            <p:ph type="body" sz="quarter" idx="35"/>
          </p:nvPr>
        </p:nvSpPr>
        <p:spPr/>
        <p:txBody>
          <a:bodyPr>
            <a:normAutofit fontScale="92500"/>
          </a:bodyPr>
          <a:lstStyle/>
          <a:p>
            <a:r>
              <a:rPr lang="en-US" dirty="0"/>
              <a:t>We developed a coupled-simulation approach to quantify these effects, mapping urban environmental data generated by the mesoscale Weather Research and Forecasting (WRF) coupled to Urban Canopy Model (UCM) to urban building energy models (UBEM). </a:t>
            </a:r>
          </a:p>
          <a:p>
            <a:r>
              <a:rPr lang="en-US" dirty="0"/>
              <a:t>We generated grid-level building heat emission profiles and aggregated them using prototype building energy models informed by spatially disaggregated urban land use and urban building density data. </a:t>
            </a:r>
          </a:p>
          <a:p>
            <a:r>
              <a:rPr lang="en-US" dirty="0"/>
              <a:t>We analyzed the surge in city-scale building heat emission and energy use during the extreme heat event. </a:t>
            </a:r>
          </a:p>
        </p:txBody>
      </p:sp>
      <p:pic>
        <p:nvPicPr>
          <p:cNvPr id="6" name="Content Placeholder 5">
            <a:extLst>
              <a:ext uri="{FF2B5EF4-FFF2-40B4-BE49-F238E27FC236}">
                <a16:creationId xmlns:a16="http://schemas.microsoft.com/office/drawing/2014/main" id="{96D6E66B-C50C-9446-8B5E-80AD5A088FF8}"/>
              </a:ext>
            </a:extLst>
          </p:cNvPr>
          <p:cNvPicPr>
            <a:picLocks noGrp="1" noChangeAspect="1"/>
          </p:cNvPicPr>
          <p:nvPr>
            <p:ph sz="quarter" idx="31"/>
          </p:nvPr>
        </p:nvPicPr>
        <p:blipFill>
          <a:blip r:embed="rId2">
            <a:extLst>
              <a:ext uri="{28A0092B-C50C-407E-A947-70E740481C1C}">
                <a14:useLocalDpi xmlns:a14="http://schemas.microsoft.com/office/drawing/2010/main" val="0"/>
              </a:ext>
            </a:extLst>
          </a:blip>
          <a:stretch>
            <a:fillRect/>
          </a:stretch>
        </p:blipFill>
        <p:spPr>
          <a:xfrm>
            <a:off x="36628" y="1404422"/>
            <a:ext cx="3351211" cy="2809937"/>
          </a:xfrm>
          <a:prstGeom prst="rect">
            <a:avLst/>
          </a:prstGeom>
        </p:spPr>
      </p:pic>
      <p:sp>
        <p:nvSpPr>
          <p:cNvPr id="8" name="TextBox 7">
            <a:extLst>
              <a:ext uri="{FF2B5EF4-FFF2-40B4-BE49-F238E27FC236}">
                <a16:creationId xmlns:a16="http://schemas.microsoft.com/office/drawing/2014/main" id="{F565C8EF-AB7C-9848-A91E-BA688D5E4D25}"/>
              </a:ext>
            </a:extLst>
          </p:cNvPr>
          <p:cNvSpPr txBox="1"/>
          <p:nvPr/>
        </p:nvSpPr>
        <p:spPr>
          <a:xfrm>
            <a:off x="36628" y="4283995"/>
            <a:ext cx="3144358" cy="1200329"/>
          </a:xfrm>
          <a:prstGeom prst="rect">
            <a:avLst/>
          </a:prstGeom>
          <a:noFill/>
        </p:spPr>
        <p:txBody>
          <a:bodyPr wrap="square" rtlCol="0">
            <a:spAutoFit/>
          </a:bodyPr>
          <a:lstStyle/>
          <a:p>
            <a:pPr algn="ctr"/>
            <a:r>
              <a:rPr lang="en-US" dirty="0"/>
              <a:t>Spatial and temporal variation in anthropogenic waste heat from buildings during a during a heat wave in Los Angeles.  </a:t>
            </a:r>
          </a:p>
        </p:txBody>
      </p:sp>
    </p:spTree>
    <p:extLst>
      <p:ext uri="{BB962C8B-B14F-4D97-AF65-F5344CB8AC3E}">
        <p14:creationId xmlns:p14="http://schemas.microsoft.com/office/powerpoint/2010/main" val="2781404919"/>
      </p:ext>
    </p:extLst>
  </p:cSld>
  <p:clrMapOvr>
    <a:masterClrMapping/>
  </p:clrMapOvr>
</p:sld>
</file>

<file path=ppt/theme/theme1.xml><?xml version="1.0" encoding="utf-8"?>
<a:theme xmlns:a="http://schemas.openxmlformats.org/drawingml/2006/main" name="Other EESA Highlights (not DOE-S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OE-SC EESA Highligh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Horizonal Img_DOE-SC EESA Highligh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1890</TotalTime>
  <Words>218</Words>
  <Application>Microsoft Office PowerPoint</Application>
  <PresentationFormat>On-screen Show (4:3)</PresentationFormat>
  <Paragraphs>8</Paragraphs>
  <Slides>1</Slides>
  <Notes>0</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vt:i4>
      </vt:variant>
    </vt:vector>
  </HeadingPairs>
  <TitlesOfParts>
    <vt:vector size="6" baseType="lpstr">
      <vt:lpstr>Arial</vt:lpstr>
      <vt:lpstr>Calibri</vt:lpstr>
      <vt:lpstr>Other EESA Highlights (not DOE-SC)</vt:lpstr>
      <vt:lpstr>DOE-SC EESA Highlights</vt:lpstr>
      <vt:lpstr>Horizonal Img_DOE-SC EESA Highlights</vt:lpstr>
      <vt:lpstr>City-Scale Building Anthropogenic Heating  during Heat Waves </vt:lpstr>
    </vt:vector>
  </TitlesOfParts>
  <Company>LBNL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Maryann Villavert</dc:creator>
  <cp:lastModifiedBy>jagimbel</cp:lastModifiedBy>
  <cp:revision>92</cp:revision>
  <dcterms:created xsi:type="dcterms:W3CDTF">2016-02-10T19:06:12Z</dcterms:created>
  <dcterms:modified xsi:type="dcterms:W3CDTF">2021-02-12T22:26:20Z</dcterms:modified>
</cp:coreProperties>
</file>