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rheim, Kalyn R" initials="DKR" lastIdx="7" clrIdx="0">
    <p:extLst>
      <p:ext uri="{19B8F6BF-5375-455C-9EA6-DF929625EA0E}">
        <p15:presenceInfo xmlns:p15="http://schemas.microsoft.com/office/powerpoint/2012/main" userId="S::kalyn.dorheim@pnnl.gov::7da2f341-76ae-4380-aaa2-30ac9c53c8b0" providerId="AD"/>
      </p:ext>
    </p:extLst>
  </p:cmAuthor>
  <p:cmAuthor id="2" name="Mundy, Beth E" initials="MBE" lastIdx="5" clrIdx="1">
    <p:extLst>
      <p:ext uri="{19B8F6BF-5375-455C-9EA6-DF929625EA0E}">
        <p15:presenceInfo xmlns:p15="http://schemas.microsoft.com/office/powerpoint/2012/main" userId="S::beth.mundy@pnnl.gov::09c03546-1d2d-4d82-89e1-bb5e2a2e687b" providerId="AD"/>
      </p:ext>
    </p:extLst>
  </p:cmAuthor>
  <p:cmAuthor id="3" name="Wisse, Jessica M" initials="WJM" lastIdx="1" clrIdx="2">
    <p:extLst>
      <p:ext uri="{19B8F6BF-5375-455C-9EA6-DF929625EA0E}">
        <p15:presenceInfo xmlns:p15="http://schemas.microsoft.com/office/powerpoint/2012/main" userId="S::jessica.wisse@pnnl.gov::d37bffa0-4af3-44a8-9a61-9a46fb8d8a6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7F705A-38D2-E345-B009-0800F4F08B25}" v="1" dt="2020-11-13T23:19:57.4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864" autoAdjust="0"/>
    <p:restoredTop sz="94625" autoAdjust="0"/>
  </p:normalViewPr>
  <p:slideViewPr>
    <p:cSldViewPr>
      <p:cViewPr varScale="1">
        <p:scale>
          <a:sx n="114" d="100"/>
          <a:sy n="114" d="100"/>
        </p:scale>
        <p:origin x="120" y="4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11/13/2020</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11/13/2020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11/13/2020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11/13/2020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11/13/2020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11/13/2020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11/13/2020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11/13/2020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11/13/2020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11/13/2020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11/13/2020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11/13/2020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11/13/2020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2399" y="1295400"/>
            <a:ext cx="4114802" cy="48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t>Objective</a:t>
            </a:r>
          </a:p>
          <a:p>
            <a:pPr marL="285750" indent="-285750">
              <a:spcBef>
                <a:spcPct val="15000"/>
              </a:spcBef>
              <a:buFont typeface="Arial" pitchFamily="34" charset="0"/>
              <a:buChar char="●"/>
              <a:defRPr/>
            </a:pPr>
            <a:r>
              <a:rPr lang="en-US" sz="1400" dirty="0"/>
              <a:t>Tune adjustable parameters of Hector, a simple climate model, to enable it to emulate a range of more complex, computationally expensive Earth System Models (ESMs).</a:t>
            </a:r>
            <a:endParaRPr lang="en-US" sz="1400" b="1" dirty="0"/>
          </a:p>
          <a:p>
            <a:pPr marL="231775" indent="-231775" algn="ctr">
              <a:spcBef>
                <a:spcPct val="15000"/>
              </a:spcBef>
              <a:defRPr/>
            </a:pPr>
            <a:r>
              <a:rPr lang="en-US" sz="1400" b="1" dirty="0"/>
              <a:t>Approach</a:t>
            </a:r>
          </a:p>
          <a:p>
            <a:pPr marL="285750" indent="-285750">
              <a:spcBef>
                <a:spcPct val="15000"/>
              </a:spcBef>
              <a:buFont typeface="Arial" pitchFamily="34" charset="0"/>
              <a:buChar char="●"/>
              <a:defRPr/>
            </a:pPr>
            <a:r>
              <a:rPr lang="en-US" sz="1400" dirty="0"/>
              <a:t>Use nonlinear optimization to determine the values of four Hector parameters (equilibrium climate sensitivity, ocean heat diffusivity, aerosol radiative forcing scalar, volcanic radiative forcing scalar) to best match ESM outputs, with global mean temperature and ocean heat flux constraining Hector’s behavior.</a:t>
            </a:r>
          </a:p>
          <a:p>
            <a:pPr marL="285750" indent="-285750">
              <a:spcBef>
                <a:spcPct val="15000"/>
              </a:spcBef>
              <a:buFont typeface="Arial" pitchFamily="34" charset="0"/>
              <a:buChar char="●"/>
              <a:defRPr/>
            </a:pPr>
            <a:r>
              <a:rPr lang="en-US" sz="1400" dirty="0"/>
              <a:t>Develop a novel approach that allows the optimization to use a range rather than a single value for its calibration, if needed.</a:t>
            </a:r>
          </a:p>
          <a:p>
            <a:pPr algn="ctr" eaLnBrk="1" hangingPunct="1">
              <a:spcBef>
                <a:spcPct val="15000"/>
              </a:spcBef>
              <a:buFontTx/>
              <a:buNone/>
            </a:pPr>
            <a:r>
              <a:rPr lang="en-US" altLang="en-US" sz="1400" b="1" dirty="0"/>
              <a:t>Impact</a:t>
            </a:r>
          </a:p>
          <a:p>
            <a:pPr marL="283464" indent="-283464" eaLnBrk="1" hangingPunct="1">
              <a:spcBef>
                <a:spcPct val="15000"/>
              </a:spcBef>
              <a:buFont typeface="Arial" panose="020B0604020202020204" pitchFamily="34" charset="0"/>
              <a:buChar char="●"/>
            </a:pPr>
            <a:r>
              <a:rPr lang="en-US" altLang="en-US" sz="1400" dirty="0"/>
              <a:t>Developed an effective calibration protocol that can continue to be used for future Hector emulation activities.</a:t>
            </a:r>
          </a:p>
          <a:p>
            <a:pPr marL="283464" indent="-283464" eaLnBrk="1" hangingPunct="1">
              <a:spcBef>
                <a:spcPct val="15000"/>
              </a:spcBef>
              <a:buFont typeface="Arial" panose="020B0604020202020204" pitchFamily="34" charset="0"/>
              <a:buChar char="●"/>
            </a:pPr>
            <a:r>
              <a:rPr lang="en-US" sz="1400" dirty="0"/>
              <a:t>Provide parameterizations of important ESMs that can be used to compare different reduced climate models.</a:t>
            </a:r>
          </a:p>
          <a:p>
            <a:pPr marL="283464" indent="-283464" eaLnBrk="1" hangingPunct="1">
              <a:spcBef>
                <a:spcPct val="15000"/>
              </a:spcBef>
              <a:buFont typeface="Arial" panose="020B0604020202020204" pitchFamily="34" charset="0"/>
              <a:buChar char="●"/>
            </a:pPr>
            <a:endParaRPr lang="en-US" sz="1400" dirty="0">
              <a:solidFill>
                <a:prstClr val="black"/>
              </a:solidFill>
            </a:endParaRPr>
          </a:p>
        </p:txBody>
      </p:sp>
      <p:sp>
        <p:nvSpPr>
          <p:cNvPr id="3076" name="Rectangle 5"/>
          <p:cNvSpPr>
            <a:spLocks noChangeArrowheads="1"/>
          </p:cNvSpPr>
          <p:nvPr/>
        </p:nvSpPr>
        <p:spPr bwMode="auto">
          <a:xfrm>
            <a:off x="152399" y="112713"/>
            <a:ext cx="88526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latin typeface="Arial" panose="020B0604020202020204" pitchFamily="34" charset="0"/>
              </a:rPr>
              <a:t>Using a Simple Climate Model as an Earth System Model Emulator</a:t>
            </a:r>
          </a:p>
        </p:txBody>
      </p:sp>
      <p:sp>
        <p:nvSpPr>
          <p:cNvPr id="3077" name="Text Box 6"/>
          <p:cNvSpPr txBox="1">
            <a:spLocks noChangeArrowheads="1"/>
          </p:cNvSpPr>
          <p:nvPr/>
        </p:nvSpPr>
        <p:spPr bwMode="auto">
          <a:xfrm>
            <a:off x="4602062" y="5735947"/>
            <a:ext cx="4433004"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a:solidFill>
                  <a:srgbClr val="000000"/>
                </a:solidFill>
                <a:latin typeface="+mn-lt"/>
              </a:rPr>
              <a:t>Dorheim, K., Link, R., </a:t>
            </a:r>
            <a:r>
              <a:rPr lang="en-US" altLang="en-US" sz="1000" dirty="0" err="1">
                <a:solidFill>
                  <a:srgbClr val="000000"/>
                </a:solidFill>
                <a:latin typeface="+mn-lt"/>
              </a:rPr>
              <a:t>Hartin</a:t>
            </a:r>
            <a:r>
              <a:rPr lang="en-US" altLang="en-US" sz="1000" dirty="0">
                <a:solidFill>
                  <a:srgbClr val="000000"/>
                </a:solidFill>
                <a:latin typeface="+mn-lt"/>
              </a:rPr>
              <a:t>, C., Kravitz, B., &amp; Snyder, A. Calibrating simple climate models to individual Earth system models: Lessons learned from calibrating Hector. Earth and Space Science, 7, e2019EA000980. (2020). https://doi.org/10.1029/2019EA000980</a:t>
            </a:r>
          </a:p>
        </p:txBody>
      </p:sp>
      <p:sp>
        <p:nvSpPr>
          <p:cNvPr id="3078" name="TextBox 9"/>
          <p:cNvSpPr txBox="1">
            <a:spLocks noChangeArrowheads="1"/>
          </p:cNvSpPr>
          <p:nvPr/>
        </p:nvSpPr>
        <p:spPr bwMode="auto">
          <a:xfrm>
            <a:off x="4698502" y="3886200"/>
            <a:ext cx="424012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Comparison of Hector (blue) and ESM (gray) temperature output for three different ESMs for the historical and four future scenarios. The data show very good agreement between the Hector and ESM outputs, supporting Hector’s viability as a less expensive ESM emulator.</a:t>
            </a:r>
          </a:p>
        </p:txBody>
      </p:sp>
      <p:pic>
        <p:nvPicPr>
          <p:cNvPr id="10" name="Picture 9">
            <a:extLst>
              <a:ext uri="{FF2B5EF4-FFF2-40B4-BE49-F238E27FC236}">
                <a16:creationId xmlns:a16="http://schemas.microsoft.com/office/drawing/2014/main" id="{993DF6CE-6369-49CE-9ADD-07CE838818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80271" y="2068344"/>
            <a:ext cx="4800600" cy="1806911"/>
          </a:xfrm>
          <a:prstGeom prst="rect">
            <a:avLst/>
          </a:prstGeom>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6B4B9BF55EB03429B54A0C5039CF7AA" ma:contentTypeVersion="12" ma:contentTypeDescription="Create a new document." ma:contentTypeScope="" ma:versionID="c5d78afe7102d0e9bf97a4a42f7e129c">
  <xsd:schema xmlns:xsd="http://www.w3.org/2001/XMLSchema" xmlns:xs="http://www.w3.org/2001/XMLSchema" xmlns:p="http://schemas.microsoft.com/office/2006/metadata/properties" xmlns:ns2="3773524f-22ff-470f-b310-5294999f8866" targetNamespace="http://schemas.microsoft.com/office/2006/metadata/properties" ma:root="true" ma:fieldsID="b815e1b24c3efb926e037a6ddf605f38" ns2:_="">
    <xsd:import namespace="3773524f-22ff-470f-b310-5294999f8866"/>
    <xsd:element name="properties">
      <xsd:complexType>
        <xsd:sequence>
          <xsd:element name="documentManagement">
            <xsd:complexType>
              <xsd:all>
                <xsd:element ref="ns2:Content"/>
                <xsd:element ref="ns2:Highlight"/>
                <xsd:element ref="ns2:MediaServiceMetadata" minOccurs="0"/>
                <xsd:element ref="ns2:MediaServiceFastMetadata" minOccurs="0"/>
                <xsd:element ref="ns2:Highlight_x003a_ID"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73524f-22ff-470f-b310-5294999f8866" elementFormDefault="qualified">
    <xsd:import namespace="http://schemas.microsoft.com/office/2006/documentManagement/types"/>
    <xsd:import namespace="http://schemas.microsoft.com/office/infopath/2007/PartnerControls"/>
    <xsd:element name="Content" ma:index="8" ma:displayName="Content" ma:format="Dropdown" ma:internalName="Content">
      <xsd:simpleType>
        <xsd:restriction base="dms:Choice">
          <xsd:enumeration value="Highlight article"/>
          <xsd:enumeration value="Highlight article hero image"/>
          <xsd:enumeration value="Highlight slide"/>
          <xsd:enumeration value="Highlight slide image"/>
          <xsd:enumeration value="Accepted paper"/>
          <xsd:enumeration value="Final paper"/>
          <xsd:enumeration value="Journal cover image"/>
        </xsd:restriction>
      </xsd:simpleType>
    </xsd:element>
    <xsd:element name="Highlight" ma:index="9" ma:displayName="Highlight" ma:list="{5e9925cf-9522-4661-83ea-a99aa2ece969}" ma:internalName="Highlight" ma:readOnly="false" ma:showField="Title">
      <xsd:simpleType>
        <xsd:restriction base="dms:Lookup"/>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Highlight_x003a_ID" ma:index="12" nillable="true" ma:displayName="Highlight:ID" ma:list="{5e9925cf-9522-4661-83ea-a99aa2ece969}" ma:internalName="Highlight_x003a_ID" ma:readOnly="true" ma:showField="ID" ma:web="d2f3f7c9-ad8b-4c02-aec5-fa337afdd5c2">
      <xsd:simpleType>
        <xsd:restriction base="dms:Lookup"/>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ontent xmlns="3773524f-22ff-470f-b310-5294999f8866"/>
    <Highlight xmlns="3773524f-22ff-470f-b310-5294999f8866">81</Highlight>
  </documentManagement>
</p:properties>
</file>

<file path=customXml/itemProps1.xml><?xml version="1.0" encoding="utf-8"?>
<ds:datastoreItem xmlns:ds="http://schemas.openxmlformats.org/officeDocument/2006/customXml" ds:itemID="{EB810AB4-876E-46E0-A142-89EE0823FB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773524f-22ff-470f-b310-5294999f88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3.xml><?xml version="1.0" encoding="utf-8"?>
<ds:datastoreItem xmlns:ds="http://schemas.openxmlformats.org/officeDocument/2006/customXml" ds:itemID="{8A57D9F0-2B85-430B-8843-0027C0E6F07C}">
  <ds:schemaRefs>
    <ds:schemaRef ds:uri="http://purl.org/dc/dcmitype/"/>
    <ds:schemaRef ds:uri="3773524f-22ff-470f-b310-5294999f8866"/>
    <ds:schemaRef ds:uri="http://purl.org/dc/elements/1.1/"/>
    <ds:schemaRef ds:uri="http://purl.org/dc/terms/"/>
    <ds:schemaRef ds:uri="http://www.w3.org/XML/1998/namespace"/>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6466</TotalTime>
  <Words>273</Words>
  <Application>Microsoft Office PowerPoint</Application>
  <PresentationFormat>On-screen Show (4:3)</PresentationFormat>
  <Paragraphs>13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Mundy, Beth E</cp:lastModifiedBy>
  <cp:revision>21</cp:revision>
  <cp:lastPrinted>2011-05-11T17:30:12Z</cp:lastPrinted>
  <dcterms:created xsi:type="dcterms:W3CDTF">2017-11-02T21:19:41Z</dcterms:created>
  <dcterms:modified xsi:type="dcterms:W3CDTF">2020-11-13T23:36:12Z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0x010100A6B4B9BF55EB03429B54A0C5039CF7AA</vt:lpwstr>
  </property>
  <property fmtid="{D5CDD505-2E9C-101B-9397-08002B2CF9AE}" pid="4" name="Order">
    <vt:r8>3400</vt:r8>
  </property>
</Properties>
</file>