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BC5"/>
    <a:srgbClr val="6A6A6A"/>
    <a:srgbClr val="6477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857"/>
    <p:restoredTop sz="93789"/>
  </p:normalViewPr>
  <p:slideViewPr>
    <p:cSldViewPr snapToGrid="0" snapToObjects="1">
      <p:cViewPr varScale="1">
        <p:scale>
          <a:sx n="70" d="100"/>
          <a:sy n="70" d="100"/>
        </p:scale>
        <p:origin x="48" y="1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1" name="Picture 20"/>
          <p:cNvPicPr>
            <a:picLocks noChangeAspect="1"/>
          </p:cNvPicPr>
          <p:nvPr userDrawn="1"/>
        </p:nvPicPr>
        <p:blipFill rotWithShape="1">
          <a:blip r:embed="rId2">
            <a:extLst>
              <a:ext uri="{28A0092B-C50C-407E-A947-70E740481C1C}">
                <a14:useLocalDpi xmlns:a14="http://schemas.microsoft.com/office/drawing/2010/main" val="0"/>
              </a:ext>
            </a:extLst>
          </a:blip>
          <a:srcRect t="30424" b="40202"/>
          <a:stretch/>
        </p:blipFill>
        <p:spPr>
          <a:xfrm>
            <a:off x="0" y="393699"/>
            <a:ext cx="12192000" cy="2387599"/>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0" scaled="1"/>
            <a:tileRect/>
          </a:gradFill>
        </p:spPr>
      </p:pic>
      <p:sp>
        <p:nvSpPr>
          <p:cNvPr id="2" name="Title 1"/>
          <p:cNvSpPr>
            <a:spLocks noGrp="1"/>
          </p:cNvSpPr>
          <p:nvPr>
            <p:ph type="ctrTitle"/>
          </p:nvPr>
        </p:nvSpPr>
        <p:spPr>
          <a:xfrm>
            <a:off x="187419" y="393699"/>
            <a:ext cx="8630178" cy="2387599"/>
          </a:xfrm>
          <a:effectLst>
            <a:innerShdw blurRad="63500" dist="50800" dir="13500000">
              <a:prstClr val="black">
                <a:alpha val="50000"/>
              </a:prstClr>
            </a:innerShdw>
          </a:effectLst>
        </p:spPr>
        <p:txBody>
          <a:bodyPr anchor="ctr"/>
          <a:lstStyle>
            <a:lvl1pPr algn="l">
              <a:defRPr sz="6000" b="1">
                <a:solidFill>
                  <a:schemeClr val="bg1"/>
                </a:solidFill>
                <a:latin typeface="Century Gothic" charset="0"/>
                <a:ea typeface="Century Gothic" charset="0"/>
                <a:cs typeface="Century Gothic" charset="0"/>
              </a:defRPr>
            </a:lvl1pPr>
          </a:lstStyle>
          <a:p>
            <a:r>
              <a:rPr lang="en-US" dirty="0"/>
              <a:t>Click to edit Master title style</a:t>
            </a:r>
          </a:p>
        </p:txBody>
      </p:sp>
      <p:sp>
        <p:nvSpPr>
          <p:cNvPr id="3" name="Subtitle 2"/>
          <p:cNvSpPr>
            <a:spLocks noGrp="1"/>
          </p:cNvSpPr>
          <p:nvPr>
            <p:ph type="subTitle" idx="1"/>
          </p:nvPr>
        </p:nvSpPr>
        <p:spPr>
          <a:xfrm>
            <a:off x="187419" y="3026833"/>
            <a:ext cx="8630178" cy="1655762"/>
          </a:xfrm>
        </p:spPr>
        <p:txBody>
          <a:bodyPr/>
          <a:lstStyle>
            <a:lvl1pPr marL="0" indent="0" algn="l">
              <a:buNone/>
              <a:defRPr sz="2400">
                <a:solidFill>
                  <a:srgbClr val="6A6A6A"/>
                </a:solidFill>
                <a:latin typeface="Century Gothic" charset="0"/>
                <a:ea typeface="Century Gothic" charset="0"/>
                <a:cs typeface="Century Gothic"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23" name="Picture 2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53994" y="4570300"/>
            <a:ext cx="5138006" cy="1926752"/>
          </a:xfrm>
          <a:prstGeom prst="rect">
            <a:avLst/>
          </a:prstGeom>
        </p:spPr>
      </p:pic>
    </p:spTree>
    <p:extLst>
      <p:ext uri="{BB962C8B-B14F-4D97-AF65-F5344CB8AC3E}">
        <p14:creationId xmlns:p14="http://schemas.microsoft.com/office/powerpoint/2010/main" val="840725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1/24/2021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266936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1/24/2021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03681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1/24/2021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7847666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1/24/2021</a:t>
            </a:fld>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5218413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1/24/2021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265094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1/24/2021</a:t>
            </a:fld>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564026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1/24/2021</a:t>
            </a:fld>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39173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1/24/2021</a:t>
            </a:fld>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3210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1/24/2021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1822559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2BCFBDD6-EA24-6F47-B74D-37AD2C167F37}" type="datetimeFigureOut">
              <a:rPr lang="en-US" smtClean="0"/>
              <a:t>1/24/2021</a:t>
            </a:fld>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B20DAB54-E3E9-0B47-A5A4-DF36F7B06DCB}" type="slidenum">
              <a:rPr lang="en-US" smtClean="0"/>
              <a:t>‹#›</a:t>
            </a:fld>
            <a:endParaRPr lang="en-US"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27083" y="6237962"/>
            <a:ext cx="1653434" cy="620038"/>
          </a:xfrm>
          <a:prstGeom prst="rect">
            <a:avLst/>
          </a:prstGeom>
        </p:spPr>
      </p:pic>
    </p:spTree>
    <p:extLst>
      <p:ext uri="{BB962C8B-B14F-4D97-AF65-F5344CB8AC3E}">
        <p14:creationId xmlns:p14="http://schemas.microsoft.com/office/powerpoint/2010/main" val="48439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emf"/><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03729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7" name="Group 6"/>
          <p:cNvGrpSpPr/>
          <p:nvPr userDrawn="1"/>
        </p:nvGrpSpPr>
        <p:grpSpPr>
          <a:xfrm>
            <a:off x="3982" y="5957980"/>
            <a:ext cx="12188018" cy="900020"/>
            <a:chOff x="-546280" y="7333362"/>
            <a:chExt cx="13024207" cy="1059271"/>
          </a:xfrm>
        </p:grpSpPr>
        <p:pic>
          <p:nvPicPr>
            <p:cNvPr id="8" name="Shape 73"/>
            <p:cNvPicPr preferRelativeResize="0"/>
            <p:nvPr userDrawn="1"/>
          </p:nvPicPr>
          <p:blipFill>
            <a:blip r:embed="rId13">
              <a:alphaModFix/>
              <a:duotone>
                <a:prstClr val="black"/>
                <a:schemeClr val="tx2">
                  <a:tint val="45000"/>
                  <a:satMod val="400000"/>
                </a:schemeClr>
              </a:duotone>
            </a:blip>
            <a:stretch>
              <a:fillRect/>
            </a:stretch>
          </p:blipFill>
          <p:spPr>
            <a:xfrm>
              <a:off x="-546280" y="7451706"/>
              <a:ext cx="13024207" cy="380939"/>
            </a:xfrm>
            <a:prstGeom prst="rect">
              <a:avLst/>
            </a:prstGeom>
            <a:noFill/>
            <a:ln>
              <a:noFill/>
            </a:ln>
          </p:spPr>
        </p:pic>
        <p:pic>
          <p:nvPicPr>
            <p:cNvPr id="9" name="Shape 74"/>
            <p:cNvPicPr preferRelativeResize="0"/>
            <p:nvPr userDrawn="1"/>
          </p:nvPicPr>
          <p:blipFill rotWithShape="1">
            <a:blip r:embed="rId14">
              <a:alphaModFix/>
            </a:blip>
            <a:srcRect b="45499"/>
            <a:stretch/>
          </p:blipFill>
          <p:spPr>
            <a:xfrm>
              <a:off x="-546280" y="7361504"/>
              <a:ext cx="13014050" cy="500805"/>
            </a:xfrm>
            <a:prstGeom prst="rect">
              <a:avLst/>
            </a:prstGeom>
            <a:noFill/>
            <a:ln>
              <a:noFill/>
            </a:ln>
          </p:spPr>
        </p:pic>
        <p:pic>
          <p:nvPicPr>
            <p:cNvPr id="10" name="Shape 64"/>
            <p:cNvPicPr preferRelativeResize="0"/>
            <p:nvPr userDrawn="1"/>
          </p:nvPicPr>
          <p:blipFill rotWithShape="1">
            <a:blip r:embed="rId15">
              <a:alphaModFix/>
            </a:blip>
            <a:srcRect t="1" b="-1144"/>
            <a:stretch/>
          </p:blipFill>
          <p:spPr>
            <a:xfrm>
              <a:off x="-546279" y="7333362"/>
              <a:ext cx="13004799" cy="920812"/>
            </a:xfrm>
            <a:prstGeom prst="rect">
              <a:avLst/>
            </a:prstGeom>
            <a:noFill/>
            <a:ln>
              <a:noFill/>
            </a:ln>
          </p:spPr>
        </p:pic>
        <p:sp>
          <p:nvSpPr>
            <p:cNvPr id="11" name="Rectangle 10"/>
            <p:cNvSpPr/>
            <p:nvPr userDrawn="1"/>
          </p:nvSpPr>
          <p:spPr>
            <a:xfrm>
              <a:off x="-546279" y="7845233"/>
              <a:ext cx="13004799" cy="547400"/>
            </a:xfrm>
            <a:prstGeom prst="rect">
              <a:avLst/>
            </a:prstGeom>
            <a:solidFill>
              <a:schemeClr val="tx1"/>
            </a:solidFill>
            <a:ln w="25400" cap="flat">
              <a:noFill/>
              <a:prstDash val="solid"/>
              <a:round/>
            </a:ln>
            <a:effectLst>
              <a:outerShdw blurRad="38100" dist="254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7374" tIns="57374" rIns="57374" bIns="57374" numCol="1" spcCol="38100" rtlCol="0" anchor="ctr">
              <a:noAutofit/>
            </a:bodyPr>
            <a:lstStyle/>
            <a:p>
              <a:pPr marL="0" marR="0" indent="0" algn="l" defTabSz="639052" rtl="0" fontAlgn="auto" latinLnBrk="0" hangingPunct="0">
                <a:lnSpc>
                  <a:spcPct val="100000"/>
                </a:lnSpc>
                <a:spcBef>
                  <a:spcPts val="0"/>
                </a:spcBef>
                <a:spcAft>
                  <a:spcPts val="0"/>
                </a:spcAft>
                <a:buClrTx/>
                <a:buSzTx/>
                <a:buFontTx/>
                <a:buNone/>
                <a:tabLst/>
              </a:pPr>
              <a:endParaRPr kumimoji="0" lang="en-US" sz="2400" b="0" i="0" u="none" strike="noStrike" cap="none" spc="0" normalizeH="0" baseline="0" dirty="0">
                <a:ln>
                  <a:noFill/>
                </a:ln>
                <a:solidFill>
                  <a:srgbClr val="000000"/>
                </a:solidFill>
                <a:effectLst/>
                <a:uFillTx/>
                <a:latin typeface="Century Gothic" charset="0"/>
                <a:ea typeface="Century Gothic" charset="0"/>
                <a:cs typeface="Century Gothic" charset="0"/>
                <a:sym typeface="Arial"/>
              </a:endParaRPr>
            </a:p>
          </p:txBody>
        </p:sp>
        <p:pic>
          <p:nvPicPr>
            <p:cNvPr id="12" name="Picture 11"/>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1231615" y="7863226"/>
              <a:ext cx="2266946" cy="427256"/>
            </a:xfrm>
            <a:prstGeom prst="rect">
              <a:avLst/>
            </a:prstGeom>
          </p:spPr>
        </p:pic>
        <p:pic>
          <p:nvPicPr>
            <p:cNvPr id="13" name="Picture 12"/>
            <p:cNvPicPr>
              <a:picLocks noChangeAspect="1"/>
            </p:cNvPicPr>
            <p:nvPr userDrawn="1"/>
          </p:nvPicPr>
          <p:blipFill rotWithShape="1">
            <a:blip r:embed="rId17">
              <a:extLst>
                <a:ext uri="{28A0092B-C50C-407E-A947-70E740481C1C}">
                  <a14:useLocalDpi xmlns:a14="http://schemas.microsoft.com/office/drawing/2010/main" val="0"/>
                </a:ext>
              </a:extLst>
            </a:blip>
            <a:srcRect l="42591" t="15878" b="10431"/>
            <a:stretch/>
          </p:blipFill>
          <p:spPr>
            <a:xfrm>
              <a:off x="-468544" y="7779383"/>
              <a:ext cx="1642680" cy="497713"/>
            </a:xfrm>
            <a:prstGeom prst="rect">
              <a:avLst/>
            </a:prstGeom>
          </p:spPr>
        </p:pic>
        <p:pic>
          <p:nvPicPr>
            <p:cNvPr id="14" name="Picture 13"/>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3848154" y="7805871"/>
              <a:ext cx="501772" cy="502704"/>
            </a:xfrm>
            <a:prstGeom prst="rect">
              <a:avLst/>
            </a:prstGeom>
          </p:spPr>
        </p:pic>
      </p:grpSp>
      <p:sp>
        <p:nvSpPr>
          <p:cNvPr id="15" name="Date Placeholder 3"/>
          <p:cNvSpPr>
            <a:spLocks noGrp="1"/>
          </p:cNvSpPr>
          <p:nvPr>
            <p:ph type="dt" sz="half" idx="2"/>
          </p:nvPr>
        </p:nvSpPr>
        <p:spPr>
          <a:xfrm>
            <a:off x="4912988" y="6371208"/>
            <a:ext cx="888036" cy="365125"/>
          </a:xfrm>
          <a:prstGeom prst="rect">
            <a:avLst/>
          </a:prstGeom>
        </p:spPr>
        <p:txBody>
          <a:bodyPr vert="horz" lIns="91440" tIns="45720" rIns="91440" bIns="45720" rtlCol="0" anchor="ctr"/>
          <a:lstStyle>
            <a:lvl1pPr algn="l">
              <a:defRPr sz="1200">
                <a:solidFill>
                  <a:schemeClr val="tx1">
                    <a:tint val="75000"/>
                  </a:schemeClr>
                </a:solidFill>
                <a:latin typeface="Century Gothic" charset="0"/>
                <a:ea typeface="Century Gothic" charset="0"/>
                <a:cs typeface="Century Gothic" charset="0"/>
              </a:defRPr>
            </a:lvl1pPr>
          </a:lstStyle>
          <a:p>
            <a:fld id="{348E46D7-220F-9F44-9296-7155967FC3A5}" type="datetimeFigureOut">
              <a:rPr lang="en-US" smtClean="0"/>
              <a:pPr/>
              <a:t>1/24/2021</a:t>
            </a:fld>
            <a:endParaRPr lang="en-US" dirty="0"/>
          </a:p>
        </p:txBody>
      </p:sp>
      <p:sp>
        <p:nvSpPr>
          <p:cNvPr id="16" name="Footer Placeholder 4"/>
          <p:cNvSpPr>
            <a:spLocks noGrp="1"/>
          </p:cNvSpPr>
          <p:nvPr>
            <p:ph type="ftr" sz="quarter" idx="3"/>
          </p:nvPr>
        </p:nvSpPr>
        <p:spPr>
          <a:xfrm>
            <a:off x="5908601" y="6371208"/>
            <a:ext cx="3635188" cy="365125"/>
          </a:xfrm>
          <a:prstGeom prst="rect">
            <a:avLst/>
          </a:prstGeom>
        </p:spPr>
        <p:txBody>
          <a:bodyPr vert="horz" lIns="91440" tIns="45720" rIns="91440" bIns="45720" rtlCol="0" anchor="ctr"/>
          <a:lstStyle>
            <a:lvl1pPr algn="ctr">
              <a:defRPr sz="1200">
                <a:solidFill>
                  <a:schemeClr val="tx1">
                    <a:tint val="75000"/>
                  </a:schemeClr>
                </a:solidFill>
                <a:latin typeface="Century Gothic" charset="0"/>
                <a:ea typeface="Century Gothic" charset="0"/>
                <a:cs typeface="Century Gothic" charset="0"/>
              </a:defRPr>
            </a:lvl1pPr>
          </a:lstStyle>
          <a:p>
            <a:endParaRPr lang="en-US" dirty="0"/>
          </a:p>
        </p:txBody>
      </p:sp>
      <p:sp>
        <p:nvSpPr>
          <p:cNvPr id="17" name="Slide Number Placeholder 5"/>
          <p:cNvSpPr>
            <a:spLocks noGrp="1"/>
          </p:cNvSpPr>
          <p:nvPr>
            <p:ph type="sldNum" sz="quarter" idx="4"/>
          </p:nvPr>
        </p:nvSpPr>
        <p:spPr>
          <a:xfrm>
            <a:off x="9651366" y="6357133"/>
            <a:ext cx="874011" cy="365125"/>
          </a:xfrm>
          <a:prstGeom prst="rect">
            <a:avLst/>
          </a:prstGeom>
        </p:spPr>
        <p:txBody>
          <a:bodyPr vert="horz" lIns="91440" tIns="45720" rIns="91440" bIns="45720" rtlCol="0" anchor="ctr"/>
          <a:lstStyle>
            <a:lvl1pPr algn="r">
              <a:defRPr sz="1200">
                <a:solidFill>
                  <a:schemeClr val="tx1">
                    <a:tint val="75000"/>
                  </a:schemeClr>
                </a:solidFill>
                <a:latin typeface="Century Gothic" charset="0"/>
                <a:ea typeface="Century Gothic" charset="0"/>
                <a:cs typeface="Century Gothic" charset="0"/>
              </a:defRPr>
            </a:lvl1pPr>
          </a:lstStyle>
          <a:p>
            <a:fld id="{DCCFDDF7-D30A-EA4F-8849-8647DFB561D6}" type="slidenum">
              <a:rPr lang="en-US" smtClean="0"/>
              <a:pPr/>
              <a:t>‹#›</a:t>
            </a:fld>
            <a:endParaRPr lang="en-US" dirty="0"/>
          </a:p>
        </p:txBody>
      </p:sp>
    </p:spTree>
    <p:extLst>
      <p:ext uri="{BB962C8B-B14F-4D97-AF65-F5344CB8AC3E}">
        <p14:creationId xmlns:p14="http://schemas.microsoft.com/office/powerpoint/2010/main" val="830447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C124C9A-79A5-D640-AF88-A3ADA8F004D7}"/>
              </a:ext>
            </a:extLst>
          </p:cNvPr>
          <p:cNvSpPr txBox="1"/>
          <p:nvPr/>
        </p:nvSpPr>
        <p:spPr>
          <a:xfrm>
            <a:off x="1510989" y="2645"/>
            <a:ext cx="9696493"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A machine learning approach to emulation and biophysical parameter estimation for Land Models</a:t>
            </a:r>
          </a:p>
        </p:txBody>
      </p:sp>
      <p:sp>
        <p:nvSpPr>
          <p:cNvPr id="5" name="TextBox 4">
            <a:extLst>
              <a:ext uri="{FF2B5EF4-FFF2-40B4-BE49-F238E27FC236}">
                <a16:creationId xmlns:a16="http://schemas.microsoft.com/office/drawing/2014/main" id="{6AF21CA0-BFB2-FD49-B87B-691F5EF29D9D}"/>
              </a:ext>
            </a:extLst>
          </p:cNvPr>
          <p:cNvSpPr txBox="1"/>
          <p:nvPr/>
        </p:nvSpPr>
        <p:spPr>
          <a:xfrm>
            <a:off x="267525" y="833642"/>
            <a:ext cx="11785928" cy="646331"/>
          </a:xfrm>
          <a:prstGeom prst="rect">
            <a:avLst/>
          </a:prstGeom>
          <a:noFill/>
          <a:ln>
            <a:solidFill>
              <a:schemeClr val="accent1"/>
            </a:solidFill>
          </a:ln>
        </p:spPr>
        <p:txBody>
          <a:bodyPr wrap="square" rtlCol="0">
            <a:spAutoFit/>
          </a:bodyPr>
          <a:lstStyle/>
          <a:p>
            <a:pPr algn="ctr"/>
            <a:r>
              <a:rPr lang="en-US" b="1" dirty="0">
                <a:latin typeface="Arial" panose="020B0604020202020204" pitchFamily="34" charset="0"/>
                <a:cs typeface="Arial" panose="020B0604020202020204" pitchFamily="34" charset="0"/>
              </a:rPr>
              <a:t>Dagon, K.</a:t>
            </a:r>
            <a:r>
              <a:rPr lang="en-US" dirty="0">
                <a:latin typeface="Arial" panose="020B0604020202020204" pitchFamily="34" charset="0"/>
                <a:cs typeface="Arial" panose="020B0604020202020204" pitchFamily="34" charset="0"/>
              </a:rPr>
              <a:t>, B. M. Sanderson, R. A. Fisher, and D. M. Lawrence (2020). </a:t>
            </a:r>
            <a:r>
              <a:rPr lang="en-US" i="1" dirty="0">
                <a:latin typeface="Arial" panose="020B0604020202020204" pitchFamily="34" charset="0"/>
                <a:cs typeface="Arial" panose="020B0604020202020204" pitchFamily="34" charset="0"/>
              </a:rPr>
              <a:t>Adv. Stat. Clim. Meteorol. Oceanogr</a:t>
            </a:r>
            <a:r>
              <a:rPr lang="en-US" dirty="0">
                <a:latin typeface="Arial" panose="020B0604020202020204" pitchFamily="34" charset="0"/>
                <a:cs typeface="Arial" panose="020B0604020202020204" pitchFamily="34" charset="0"/>
              </a:rPr>
              <a:t>. </a:t>
            </a:r>
          </a:p>
          <a:p>
            <a:pPr algn="ctr"/>
            <a:r>
              <a:rPr lang="en-US" dirty="0">
                <a:latin typeface="Arial" panose="020B0604020202020204" pitchFamily="34" charset="0"/>
                <a:cs typeface="Arial" panose="020B0604020202020204" pitchFamily="34" charset="0"/>
              </a:rPr>
              <a:t>doi: 10.5194/ascmo-6-223-2020</a:t>
            </a:r>
            <a:endParaRPr lang="en-US" sz="1600" dirty="0">
              <a:effectLst/>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5ED6742F-C649-2B49-98F6-A53498F1E1D6}"/>
              </a:ext>
            </a:extLst>
          </p:cNvPr>
          <p:cNvSpPr/>
          <p:nvPr/>
        </p:nvSpPr>
        <p:spPr>
          <a:xfrm>
            <a:off x="6359236" y="5282815"/>
            <a:ext cx="5694217" cy="830997"/>
          </a:xfrm>
          <a:prstGeom prst="rect">
            <a:avLst/>
          </a:prstGeom>
        </p:spPr>
        <p:txBody>
          <a:bodyPr wrap="square">
            <a:spAutoFit/>
          </a:bodyPr>
          <a:lstStyle/>
          <a:p>
            <a:pPr algn="ctr"/>
            <a:r>
              <a:rPr lang="en-US" sz="1200" dirty="0">
                <a:latin typeface="Arial" panose="020B0604020202020204" pitchFamily="34" charset="0"/>
                <a:cs typeface="Arial" panose="020B0604020202020204" pitchFamily="34" charset="0"/>
              </a:rPr>
              <a:t>Annual mean bias maps comparing the Community Land Model (CLM) with optimized parameters (left column) and the CLM default configuration (right column) with observations. The differences are shown for gross primary production (GPP, top row) and latent heat flux (LHF, bottom row).</a:t>
            </a:r>
          </a:p>
        </p:txBody>
      </p:sp>
      <p:sp>
        <p:nvSpPr>
          <p:cNvPr id="11" name="TextBox 10">
            <a:extLst>
              <a:ext uri="{FF2B5EF4-FFF2-40B4-BE49-F238E27FC236}">
                <a16:creationId xmlns:a16="http://schemas.microsoft.com/office/drawing/2014/main" id="{C1487AF8-B774-BC41-BABF-E7279BA534C8}"/>
              </a:ext>
            </a:extLst>
          </p:cNvPr>
          <p:cNvSpPr txBox="1"/>
          <p:nvPr/>
        </p:nvSpPr>
        <p:spPr>
          <a:xfrm>
            <a:off x="0" y="1525230"/>
            <a:ext cx="6359236" cy="1923604"/>
          </a:xfrm>
          <a:prstGeom prst="rect">
            <a:avLst/>
          </a:prstGeom>
          <a:noFill/>
        </p:spPr>
        <p:txBody>
          <a:bodyPr wrap="square" rtlCol="0">
            <a:spAutoFit/>
          </a:bodyPr>
          <a:lstStyle/>
          <a:p>
            <a:r>
              <a:rPr lang="en-US" sz="1600" b="1" i="1" dirty="0">
                <a:latin typeface="Arial"/>
                <a:cs typeface="Arial"/>
              </a:rPr>
              <a:t>OBJECTIVE</a:t>
            </a:r>
          </a:p>
          <a:p>
            <a:pPr>
              <a:spcBef>
                <a:spcPts val="600"/>
              </a:spcBef>
            </a:pPr>
            <a:r>
              <a:rPr lang="en-US" sz="1400" dirty="0">
                <a:solidFill>
                  <a:prstClr val="black"/>
                </a:solidFill>
                <a:latin typeface="Arial"/>
                <a:cs typeface="Arial"/>
              </a:rPr>
              <a:t>Land models are essential tools for understanding and predicting terrestrial processes and climate-carbon feedbacks in the Earth system, but uncertainties in their future projections are poorly understood. Undirected model calibration can be limited by the ambiguous and subjective nature of the hand tuning process. In this work we design and implement a machine learning approach to globally calibrate a subset of biophysical land model parameters to observations of carbon and water fluxes using CLM5 v5. </a:t>
            </a:r>
            <a:endParaRPr lang="en-US" sz="1600" b="1" i="1" dirty="0">
              <a:latin typeface="Arial"/>
              <a:cs typeface="Arial"/>
            </a:endParaRPr>
          </a:p>
        </p:txBody>
      </p:sp>
      <p:sp>
        <p:nvSpPr>
          <p:cNvPr id="12" name="TextBox 11">
            <a:extLst>
              <a:ext uri="{FF2B5EF4-FFF2-40B4-BE49-F238E27FC236}">
                <a16:creationId xmlns:a16="http://schemas.microsoft.com/office/drawing/2014/main" id="{ADD8E89C-8017-E545-8990-66150241C46E}"/>
              </a:ext>
            </a:extLst>
          </p:cNvPr>
          <p:cNvSpPr txBox="1"/>
          <p:nvPr/>
        </p:nvSpPr>
        <p:spPr>
          <a:xfrm>
            <a:off x="-11084" y="3437683"/>
            <a:ext cx="6233520" cy="1277273"/>
          </a:xfrm>
          <a:prstGeom prst="rect">
            <a:avLst/>
          </a:prstGeom>
          <a:noFill/>
        </p:spPr>
        <p:txBody>
          <a:bodyPr wrap="square" rtlCol="0">
            <a:spAutoFit/>
          </a:bodyPr>
          <a:lstStyle/>
          <a:p>
            <a:r>
              <a:rPr lang="en-US" sz="1600" b="1" i="1" dirty="0">
                <a:latin typeface="Arial"/>
                <a:cs typeface="Arial"/>
              </a:rPr>
              <a:t>APPROACH</a:t>
            </a:r>
          </a:p>
          <a:p>
            <a:pPr>
              <a:spcBef>
                <a:spcPts val="600"/>
              </a:spcBef>
            </a:pPr>
            <a:r>
              <a:rPr lang="en-US" sz="1400" dirty="0">
                <a:solidFill>
                  <a:prstClr val="black"/>
                </a:solidFill>
                <a:latin typeface="Arial"/>
                <a:cs typeface="Arial"/>
              </a:rPr>
              <a:t>Using a perturbed parameter ensemble, we train a series of artificial feed-forward neural networks to emulate land model output given parameter values as input. The trained networks are then used to estimate global optimal parameter values with greater computational efficiency.</a:t>
            </a:r>
            <a:endParaRPr lang="en-US" sz="1400" dirty="0">
              <a:latin typeface="Arial"/>
              <a:cs typeface="Arial"/>
            </a:endParaRPr>
          </a:p>
        </p:txBody>
      </p:sp>
      <p:sp>
        <p:nvSpPr>
          <p:cNvPr id="13" name="TextBox 12">
            <a:extLst>
              <a:ext uri="{FF2B5EF4-FFF2-40B4-BE49-F238E27FC236}">
                <a16:creationId xmlns:a16="http://schemas.microsoft.com/office/drawing/2014/main" id="{684BB747-39C5-DC46-AAAB-B70EAA51B2E0}"/>
              </a:ext>
            </a:extLst>
          </p:cNvPr>
          <p:cNvSpPr txBox="1"/>
          <p:nvPr/>
        </p:nvSpPr>
        <p:spPr>
          <a:xfrm>
            <a:off x="0" y="4692654"/>
            <a:ext cx="6359236" cy="1492716"/>
          </a:xfrm>
          <a:prstGeom prst="rect">
            <a:avLst/>
          </a:prstGeom>
          <a:noFill/>
        </p:spPr>
        <p:txBody>
          <a:bodyPr wrap="square" rtlCol="0">
            <a:spAutoFit/>
          </a:bodyPr>
          <a:lstStyle/>
          <a:p>
            <a:r>
              <a:rPr lang="en-US" sz="1600" b="1" i="1" dirty="0">
                <a:latin typeface="Arial"/>
                <a:cs typeface="Arial"/>
              </a:rPr>
              <a:t>IMPACT</a:t>
            </a:r>
          </a:p>
          <a:p>
            <a:pPr>
              <a:spcBef>
                <a:spcPts val="600"/>
              </a:spcBef>
            </a:pPr>
            <a:r>
              <a:rPr lang="en-US" sz="1400" dirty="0">
                <a:latin typeface="Arial" panose="020B0604020202020204" pitchFamily="34" charset="0"/>
                <a:cs typeface="Arial" panose="020B0604020202020204" pitchFamily="34" charset="0"/>
              </a:rPr>
              <a:t>Our study provides an example of a mechanistic framework for evaluating parameter uncertainty in a complex global land model. By utilizing machine learning, we can more efficiently optimize parameter values with respect to observations and understand the different sources of uncertainty contributing to predictions in terrestrial processes.</a:t>
            </a:r>
          </a:p>
        </p:txBody>
      </p:sp>
      <p:pic>
        <p:nvPicPr>
          <p:cNvPr id="3" name="Picture 2">
            <a:extLst>
              <a:ext uri="{FF2B5EF4-FFF2-40B4-BE49-F238E27FC236}">
                <a16:creationId xmlns:a16="http://schemas.microsoft.com/office/drawing/2014/main" id="{74D79B73-A037-9C43-A0A4-A97FA2D47824}"/>
              </a:ext>
            </a:extLst>
          </p:cNvPr>
          <p:cNvPicPr>
            <a:picLocks noChangeAspect="1"/>
          </p:cNvPicPr>
          <p:nvPr/>
        </p:nvPicPr>
        <p:blipFill>
          <a:blip r:embed="rId2"/>
          <a:stretch>
            <a:fillRect/>
          </a:stretch>
        </p:blipFill>
        <p:spPr>
          <a:xfrm>
            <a:off x="6369740" y="1566748"/>
            <a:ext cx="5673208" cy="3736753"/>
          </a:xfrm>
          <a:prstGeom prst="rect">
            <a:avLst/>
          </a:prstGeom>
        </p:spPr>
      </p:pic>
    </p:spTree>
    <p:extLst>
      <p:ext uri="{BB962C8B-B14F-4D97-AF65-F5344CB8AC3E}">
        <p14:creationId xmlns:p14="http://schemas.microsoft.com/office/powerpoint/2010/main" val="10207939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TotalTime>
  <Words>283</Words>
  <Application>Microsoft Office PowerPoint</Application>
  <PresentationFormat>Widescreen</PresentationFormat>
  <Paragraphs>10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Century Gothic</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 Sanderson</dc:creator>
  <cp:lastModifiedBy>Joseph, Renu</cp:lastModifiedBy>
  <cp:revision>24</cp:revision>
  <dcterms:created xsi:type="dcterms:W3CDTF">2017-08-29T22:43:04Z</dcterms:created>
  <dcterms:modified xsi:type="dcterms:W3CDTF">2021-01-24T23:31:17Z</dcterms:modified>
</cp:coreProperties>
</file>