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3" r:id="rId1"/>
    <p:sldMasterId id="2147483688" r:id="rId2"/>
    <p:sldMasterId id="2147483691" r:id="rId3"/>
  </p:sldMasterIdLst>
  <p:notesMasterIdLst>
    <p:notesMasterId r:id="rId5"/>
  </p:notesMasterIdLst>
  <p:handoutMasterIdLst>
    <p:handoutMasterId r:id="rId6"/>
  </p:handoutMasterIdLst>
  <p:sldIdLst>
    <p:sldId id="264"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86E25"/>
    <a:srgbClr val="1C75BC"/>
    <a:srgbClr val="88AC2E"/>
    <a:srgbClr val="008000"/>
    <a:srgbClr val="106636"/>
    <a:srgbClr val="276258"/>
    <a:srgbClr val="00808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146" autoAdjust="0"/>
    <p:restoredTop sz="94733" autoAdjust="0"/>
  </p:normalViewPr>
  <p:slideViewPr>
    <p:cSldViewPr snapToGrid="0" snapToObjects="1">
      <p:cViewPr varScale="1">
        <p:scale>
          <a:sx n="107" d="100"/>
          <a:sy n="107" d="100"/>
        </p:scale>
        <p:origin x="1848" y="168"/>
      </p:cViewPr>
      <p:guideLst>
        <p:guide orient="horz" pos="2160"/>
        <p:guide pos="2881"/>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65" d="100"/>
          <a:sy n="65" d="100"/>
        </p:scale>
        <p:origin x="-1542" y="-10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E3BC703-3CBD-6E4D-BA71-3FD9FD935D5C}" type="datetimeFigureOut">
              <a:rPr lang="en-US" smtClean="0"/>
              <a:t>11/29/20</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28910744-5CF2-5543-BF83-A5596142CFE2}" type="slidenum">
              <a:rPr lang="en-US" smtClean="0"/>
              <a:t>‹#›</a:t>
            </a:fld>
            <a:endParaRPr lang="en-US"/>
          </a:p>
        </p:txBody>
      </p:sp>
    </p:spTree>
    <p:extLst>
      <p:ext uri="{BB962C8B-B14F-4D97-AF65-F5344CB8AC3E}">
        <p14:creationId xmlns:p14="http://schemas.microsoft.com/office/powerpoint/2010/main" val="369767177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A98C03B-BDB1-094E-85E4-DB3D905A6DF3}" type="datetimeFigureOut">
              <a:rPr lang="en-US" smtClean="0"/>
              <a:t>11/29/20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781C719-3C4F-EB4F-89FE-A3D057C59AC3}" type="slidenum">
              <a:rPr lang="en-US" smtClean="0"/>
              <a:t>‹#›</a:t>
            </a:fld>
            <a:endParaRPr lang="en-US"/>
          </a:p>
        </p:txBody>
      </p:sp>
    </p:spTree>
    <p:extLst>
      <p:ext uri="{BB962C8B-B14F-4D97-AF65-F5344CB8AC3E}">
        <p14:creationId xmlns:p14="http://schemas.microsoft.com/office/powerpoint/2010/main" val="3194365852"/>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Master" Target="../slideMasters/slideMaster2.xml"/><Relationship Id="rId5" Type="http://schemas.openxmlformats.org/officeDocument/2006/relationships/image" Target="../media/image2.png"/><Relationship Id="rId4" Type="http://schemas.openxmlformats.org/officeDocument/2006/relationships/image" Target="../media/image1.jpeg"/></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Master" Target="../slideMasters/slideMaster2.xml"/><Relationship Id="rId6" Type="http://schemas.openxmlformats.org/officeDocument/2006/relationships/image" Target="../media/image5.png"/><Relationship Id="rId5" Type="http://schemas.openxmlformats.org/officeDocument/2006/relationships/image" Target="../media/image2.png"/><Relationship Id="rId4" Type="http://schemas.openxmlformats.org/officeDocument/2006/relationships/image" Target="../media/image1.jpe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g"/><Relationship Id="rId1" Type="http://schemas.openxmlformats.org/officeDocument/2006/relationships/slideMaster" Target="../slideMasters/slideMaster3.xml"/><Relationship Id="rId5" Type="http://schemas.openxmlformats.org/officeDocument/2006/relationships/image" Target="../media/image2.png"/><Relationship Id="rId4" Type="http://schemas.openxmlformats.org/officeDocument/2006/relationships/image" Target="../media/image1.jpe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jpeg"/><Relationship Id="rId7" Type="http://schemas.openxmlformats.org/officeDocument/2006/relationships/image" Target="../media/image6.png"/><Relationship Id="rId2" Type="http://schemas.openxmlformats.org/officeDocument/2006/relationships/image" Target="../media/image3.jpg"/><Relationship Id="rId1" Type="http://schemas.openxmlformats.org/officeDocument/2006/relationships/slideMaster" Target="../slideMasters/slideMaster3.xml"/><Relationship Id="rId6" Type="http://schemas.openxmlformats.org/officeDocument/2006/relationships/image" Target="../media/image5.png"/><Relationship Id="rId5" Type="http://schemas.openxmlformats.org/officeDocument/2006/relationships/image" Target="../media/image2.png"/><Relationship Id="rId4"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ther (EESA)">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0" y="0"/>
            <a:ext cx="9144000" cy="708660"/>
          </a:xfrm>
          <a:prstGeom prst="rect">
            <a:avLst/>
          </a:prstGeom>
          <a:solidFill>
            <a:srgbClr val="1C75BC"/>
          </a:solidFill>
          <a:ln w="9525">
            <a:noFill/>
            <a:miter lim="800000"/>
            <a:headEnd/>
            <a:tailEnd/>
          </a:ln>
        </p:spPr>
        <p:txBody>
          <a:bodyPr anchor="ctr"/>
          <a:lstStyle>
            <a:lvl1pPr marL="0">
              <a:spcBef>
                <a:spcPts val="0"/>
              </a:spcBef>
              <a:defRPr b="1" baseline="0">
                <a:solidFill>
                  <a:schemeClr val="bg1"/>
                </a:solidFill>
              </a:defRPr>
            </a:lvl1pPr>
          </a:lstStyle>
          <a:p>
            <a:pPr lvl="0"/>
            <a:r>
              <a:rPr lang="en-US" dirty="0"/>
              <a:t>Title</a:t>
            </a:r>
          </a:p>
        </p:txBody>
      </p:sp>
      <p:sp>
        <p:nvSpPr>
          <p:cNvPr id="40" name="Content Placeholder 10"/>
          <p:cNvSpPr>
            <a:spLocks noGrp="1"/>
          </p:cNvSpPr>
          <p:nvPr>
            <p:ph sz="quarter" idx="31" hasCustomPrompt="1"/>
          </p:nvPr>
        </p:nvSpPr>
        <p:spPr>
          <a:xfrm>
            <a:off x="13996" y="782956"/>
            <a:ext cx="3350984" cy="4771004"/>
          </a:xfrm>
          <a:prstGeom prst="rect">
            <a:avLst/>
          </a:prstGeom>
        </p:spPr>
        <p:txBody>
          <a:bodyPr/>
          <a:lstStyle>
            <a:lvl1pPr>
              <a:defRPr sz="1800" b="0" baseline="0">
                <a:solidFill>
                  <a:schemeClr val="accent4"/>
                </a:solidFill>
              </a:defRPr>
            </a:lvl1pPr>
            <a:lvl2pPr>
              <a:defRPr sz="1400"/>
            </a:lvl2pPr>
          </a:lstStyle>
          <a:p>
            <a:pPr lvl="0"/>
            <a:r>
              <a:rPr lang="en-US" dirty="0"/>
              <a:t>Image and caption                      - Visually compelling figure(s) to explain the research               - Include legends and descriptive caption</a:t>
            </a:r>
          </a:p>
        </p:txBody>
      </p:sp>
      <p:sp>
        <p:nvSpPr>
          <p:cNvPr id="41" name="Text Placeholder 30"/>
          <p:cNvSpPr>
            <a:spLocks noGrp="1"/>
          </p:cNvSpPr>
          <p:nvPr>
            <p:ph type="body" sz="quarter" idx="26" hasCustomPrompt="1"/>
          </p:nvPr>
        </p:nvSpPr>
        <p:spPr>
          <a:xfrm>
            <a:off x="12700" y="5553960"/>
            <a:ext cx="3352280" cy="688293"/>
          </a:xfrm>
          <a:prstGeom prst="rect">
            <a:avLst/>
          </a:prstGeom>
        </p:spPr>
        <p:txBody>
          <a:bodyPr>
            <a:noAutofit/>
          </a:bodyPr>
          <a:lstStyle>
            <a:lvl1pPr algn="just">
              <a:lnSpc>
                <a:spcPts val="1000"/>
              </a:lnSpc>
              <a:spcBef>
                <a:spcPts val="0"/>
              </a:spcBef>
              <a:defRPr sz="1000" b="0">
                <a:solidFill>
                  <a:srgbClr val="E86E25"/>
                </a:solidFill>
              </a:defRPr>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44" name="Text Placeholder 23"/>
          <p:cNvSpPr>
            <a:spLocks noGrp="1"/>
          </p:cNvSpPr>
          <p:nvPr>
            <p:ph type="body" sz="quarter" idx="30" hasCustomPrompt="1"/>
          </p:nvPr>
        </p:nvSpPr>
        <p:spPr>
          <a:xfrm>
            <a:off x="3387840" y="1079048"/>
            <a:ext cx="5786275" cy="1214209"/>
          </a:xfrm>
          <a:prstGeom prst="rect">
            <a:avLst/>
          </a:prstGeom>
        </p:spPr>
        <p:txBody>
          <a:bodyPr/>
          <a:lstStyle>
            <a:lvl1pPr marL="228600">
              <a:defRPr sz="1600" b="0">
                <a:solidFill>
                  <a:srgbClr val="1C75BC"/>
                </a:solidFill>
              </a:defRPr>
            </a:lvl1pPr>
          </a:lstStyle>
          <a:p>
            <a:pPr lvl="0"/>
            <a:r>
              <a:rPr lang="en-US" dirty="0"/>
              <a:t>50 words or less</a:t>
            </a:r>
          </a:p>
        </p:txBody>
      </p:sp>
      <p:sp>
        <p:nvSpPr>
          <p:cNvPr id="46" name="Text Placeholder 23"/>
          <p:cNvSpPr>
            <a:spLocks noGrp="1"/>
          </p:cNvSpPr>
          <p:nvPr>
            <p:ph type="body" sz="quarter" idx="34" hasCustomPrompt="1"/>
          </p:nvPr>
        </p:nvSpPr>
        <p:spPr>
          <a:xfrm>
            <a:off x="3387840" y="2641148"/>
            <a:ext cx="5786275" cy="1212396"/>
          </a:xfrm>
          <a:prstGeom prst="rect">
            <a:avLst/>
          </a:prstGeom>
        </p:spPr>
        <p:txBody>
          <a:bodyPr/>
          <a:lstStyle>
            <a:lvl1pPr marL="228600">
              <a:defRPr sz="1600" b="0">
                <a:solidFill>
                  <a:srgbClr val="1C75BC"/>
                </a:solidFill>
              </a:defRPr>
            </a:lvl1pPr>
          </a:lstStyle>
          <a:p>
            <a:pPr lvl="0"/>
            <a:r>
              <a:rPr lang="en-US" dirty="0"/>
              <a:t>50 words or less. Importance, relevance, or intriguing component of the finding to the field</a:t>
            </a:r>
          </a:p>
        </p:txBody>
      </p:sp>
      <p:sp>
        <p:nvSpPr>
          <p:cNvPr id="47" name="Text Placeholder 34"/>
          <p:cNvSpPr>
            <a:spLocks noGrp="1"/>
          </p:cNvSpPr>
          <p:nvPr>
            <p:ph type="body" sz="quarter" idx="35" hasCustomPrompt="1"/>
          </p:nvPr>
        </p:nvSpPr>
        <p:spPr>
          <a:xfrm>
            <a:off x="3387840" y="4214359"/>
            <a:ext cx="5786275" cy="2034041"/>
          </a:xfrm>
          <a:prstGeom prst="rect">
            <a:avLst/>
          </a:prstGeom>
        </p:spPr>
        <p:txBody>
          <a:bodyPr>
            <a:normAutofit/>
          </a:bodyPr>
          <a:lstStyle>
            <a:lvl1pPr marL="285750" indent="-285750">
              <a:buFont typeface="Arial" panose="020B0604020202020204" pitchFamily="34" charset="0"/>
              <a:buChar char="‒"/>
              <a:defRPr sz="1400" b="0">
                <a:solidFill>
                  <a:srgbClr val="1C75BC"/>
                </a:solidFill>
              </a:defRPr>
            </a:lvl1pPr>
          </a:lstStyle>
          <a:p>
            <a:pPr lvl="0"/>
            <a:r>
              <a:rPr lang="en-US" dirty="0"/>
              <a:t>Address the research approach in 2-4 bullet points</a:t>
            </a:r>
          </a:p>
        </p:txBody>
      </p:sp>
      <p:pic>
        <p:nvPicPr>
          <p:cNvPr id="49" name="Picture 48" descr="EES_Logo2015.jpg"/>
          <p:cNvPicPr>
            <a:picLocks noChangeAspect="1"/>
          </p:cNvPicPr>
          <p:nvPr userDrawn="1"/>
        </p:nvPicPr>
        <p:blipFill>
          <a:blip r:embed="rId2" cstate="print"/>
          <a:stretch>
            <a:fillRect/>
          </a:stretch>
        </p:blipFill>
        <p:spPr>
          <a:xfrm>
            <a:off x="6705600" y="6323281"/>
            <a:ext cx="1351650" cy="365760"/>
          </a:xfrm>
          <a:prstGeom prst="rect">
            <a:avLst/>
          </a:prstGeom>
        </p:spPr>
      </p:pic>
      <p:pic>
        <p:nvPicPr>
          <p:cNvPr id="50" name="Picture 49" descr="Berkeley_Lab_Logo_Small.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77200" y="6248400"/>
            <a:ext cx="762000" cy="593313"/>
          </a:xfrm>
          <a:prstGeom prst="rect">
            <a:avLst/>
          </a:prstGeom>
        </p:spPr>
      </p:pic>
      <p:sp>
        <p:nvSpPr>
          <p:cNvPr id="52" name="Picture Placeholder 51"/>
          <p:cNvSpPr>
            <a:spLocks noGrp="1"/>
          </p:cNvSpPr>
          <p:nvPr>
            <p:ph type="pic" sz="quarter" idx="36" hasCustomPrompt="1"/>
          </p:nvPr>
        </p:nvSpPr>
        <p:spPr>
          <a:xfrm>
            <a:off x="3387725" y="6323013"/>
            <a:ext cx="3187700" cy="439737"/>
          </a:xfrm>
          <a:prstGeom prst="rect">
            <a:avLst/>
          </a:prstGeom>
        </p:spPr>
        <p:txBody>
          <a:bodyPr/>
          <a:lstStyle>
            <a:lvl1pPr>
              <a:defRPr sz="1100">
                <a:solidFill>
                  <a:schemeClr val="accent4"/>
                </a:solidFill>
              </a:defRPr>
            </a:lvl1pPr>
          </a:lstStyle>
          <a:p>
            <a:pPr lvl="0"/>
            <a:r>
              <a:rPr lang="en-US" dirty="0"/>
              <a:t>Optional - additional logos here (project logo, collaborators, etc.)</a:t>
            </a:r>
          </a:p>
        </p:txBody>
      </p:sp>
      <p:sp>
        <p:nvSpPr>
          <p:cNvPr id="15" name="Picture Placeholder 51"/>
          <p:cNvSpPr>
            <a:spLocks noGrp="1"/>
          </p:cNvSpPr>
          <p:nvPr>
            <p:ph type="pic" sz="quarter" idx="37" hasCustomPrompt="1"/>
          </p:nvPr>
        </p:nvSpPr>
        <p:spPr>
          <a:xfrm>
            <a:off x="347345" y="6330633"/>
            <a:ext cx="2883535" cy="439737"/>
          </a:xfrm>
          <a:prstGeom prst="rect">
            <a:avLst/>
          </a:prstGeom>
        </p:spPr>
        <p:txBody>
          <a:bodyPr/>
          <a:lstStyle>
            <a:lvl1pPr>
              <a:defRPr sz="1100" baseline="0">
                <a:solidFill>
                  <a:schemeClr val="accent4"/>
                </a:solidFill>
              </a:defRPr>
            </a:lvl1pPr>
          </a:lstStyle>
          <a:p>
            <a:pPr lvl="0"/>
            <a:r>
              <a:rPr lang="en-US" dirty="0"/>
              <a:t>Sponsor logo here</a:t>
            </a:r>
          </a:p>
        </p:txBody>
      </p:sp>
      <p:cxnSp>
        <p:nvCxnSpPr>
          <p:cNvPr id="3" name="Straight Connector 2"/>
          <p:cNvCxnSpPr/>
          <p:nvPr userDrawn="1"/>
        </p:nvCxnSpPr>
        <p:spPr>
          <a:xfrm>
            <a:off x="0" y="734513"/>
            <a:ext cx="9144000" cy="0"/>
          </a:xfrm>
          <a:prstGeom prst="line">
            <a:avLst/>
          </a:prstGeom>
          <a:ln w="50800" cmpd="thickThin">
            <a:solidFill>
              <a:srgbClr val="88AC2E"/>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userDrawn="1"/>
        </p:nvCxnSpPr>
        <p:spPr>
          <a:xfrm>
            <a:off x="0" y="6242253"/>
            <a:ext cx="9144000" cy="0"/>
          </a:xfrm>
          <a:prstGeom prst="line">
            <a:avLst/>
          </a:prstGeom>
          <a:ln w="31750">
            <a:solidFill>
              <a:srgbClr val="88AC2E"/>
            </a:solidFill>
          </a:ln>
          <a:effectLst>
            <a:reflection endPos="50000" dist="12700" dir="5400000" sy="-100000" algn="bl" rotWithShape="0"/>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57866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ther (EESA 2)">
    <p:spTree>
      <p:nvGrpSpPr>
        <p:cNvPr id="1" name=""/>
        <p:cNvGrpSpPr/>
        <p:nvPr/>
      </p:nvGrpSpPr>
      <p:grpSpPr>
        <a:xfrm>
          <a:off x="0" y="0"/>
          <a:ext cx="0" cy="0"/>
          <a:chOff x="0" y="0"/>
          <a:chExt cx="0" cy="0"/>
        </a:xfrm>
      </p:grpSpPr>
      <p:sp>
        <p:nvSpPr>
          <p:cNvPr id="3" name="Wave 2"/>
          <p:cNvSpPr/>
          <p:nvPr userDrawn="1"/>
        </p:nvSpPr>
        <p:spPr>
          <a:xfrm>
            <a:off x="0" y="330200"/>
            <a:ext cx="9140825" cy="238125"/>
          </a:xfrm>
          <a:prstGeom prst="wave">
            <a:avLst/>
          </a:prstGeom>
          <a:solidFill>
            <a:schemeClr val="accent6">
              <a:lumMod val="75000"/>
            </a:schemeClr>
          </a:soli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a:solidFill>
                <a:prstClr val="white"/>
              </a:solidFill>
            </a:endParaRPr>
          </a:p>
        </p:txBody>
      </p:sp>
      <p:sp>
        <p:nvSpPr>
          <p:cNvPr id="4" name="Wave 3"/>
          <p:cNvSpPr/>
          <p:nvPr userDrawn="1"/>
        </p:nvSpPr>
        <p:spPr>
          <a:xfrm>
            <a:off x="3175" y="311150"/>
            <a:ext cx="9140825" cy="219075"/>
          </a:xfrm>
          <a:prstGeom prst="wave">
            <a:avLst/>
          </a:prstGeom>
          <a:gradFill>
            <a:gsLst>
              <a:gs pos="0">
                <a:srgbClr val="FFCC66"/>
              </a:gs>
              <a:gs pos="100000">
                <a:srgbClr val="FFF495"/>
              </a:gs>
            </a:gsLst>
            <a:lin ang="600000" scaled="0"/>
          </a:gra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a:solidFill>
                <a:prstClr val="white"/>
              </a:solidFill>
            </a:endParaRPr>
          </a:p>
        </p:txBody>
      </p:sp>
      <p:sp>
        <p:nvSpPr>
          <p:cNvPr id="5" name="Wave 4"/>
          <p:cNvSpPr/>
          <p:nvPr userDrawn="1"/>
        </p:nvSpPr>
        <p:spPr>
          <a:xfrm>
            <a:off x="0" y="263525"/>
            <a:ext cx="9140825" cy="233363"/>
          </a:xfrm>
          <a:prstGeom prst="wave">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a:solidFill>
                <a:prstClr val="white"/>
              </a:solidFill>
            </a:endParaRPr>
          </a:p>
        </p:txBody>
      </p:sp>
      <p:sp>
        <p:nvSpPr>
          <p:cNvPr id="6" name="Wave 5"/>
          <p:cNvSpPr/>
          <p:nvPr userDrawn="1"/>
        </p:nvSpPr>
        <p:spPr>
          <a:xfrm>
            <a:off x="0" y="65088"/>
            <a:ext cx="9144000" cy="361950"/>
          </a:xfrm>
          <a:prstGeom prst="wave">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a:solidFill>
                <a:prstClr val="white"/>
              </a:solidFill>
            </a:endParaRPr>
          </a:p>
        </p:txBody>
      </p:sp>
      <p:sp>
        <p:nvSpPr>
          <p:cNvPr id="7" name="Rectangle 6"/>
          <p:cNvSpPr/>
          <p:nvPr userDrawn="1"/>
        </p:nvSpPr>
        <p:spPr>
          <a:xfrm>
            <a:off x="0" y="0"/>
            <a:ext cx="9144000" cy="304800"/>
          </a:xfrm>
          <a:prstGeom prst="rect">
            <a:avLst/>
          </a:prstGeom>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lin ang="2700000" scaled="1"/>
            <a:tileRec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1436888">
              <a:defRPr/>
            </a:pPr>
            <a:endParaRPr lang="en-US" dirty="0">
              <a:solidFill>
                <a:prstClr val="white"/>
              </a:solidFill>
            </a:endParaRPr>
          </a:p>
        </p:txBody>
      </p:sp>
      <p:sp>
        <p:nvSpPr>
          <p:cNvPr id="8" name="Wave 7"/>
          <p:cNvSpPr/>
          <p:nvPr userDrawn="1"/>
        </p:nvSpPr>
        <p:spPr>
          <a:xfrm>
            <a:off x="-3175" y="557213"/>
            <a:ext cx="9147175" cy="233362"/>
          </a:xfrm>
          <a:prstGeom prst="wave">
            <a:avLst/>
          </a:prstGeom>
          <a:solidFill>
            <a:srgbClr val="6BA42C"/>
          </a:solidFill>
          <a:ln w="3175">
            <a:noFill/>
          </a:ln>
          <a:effectLst/>
        </p:spPr>
        <p:style>
          <a:lnRef idx="1">
            <a:schemeClr val="accent1"/>
          </a:lnRef>
          <a:fillRef idx="3">
            <a:schemeClr val="accent1"/>
          </a:fillRef>
          <a:effectRef idx="2">
            <a:schemeClr val="accent1"/>
          </a:effectRef>
          <a:fontRef idx="minor">
            <a:schemeClr val="lt1"/>
          </a:fontRef>
        </p:style>
        <p:txBody>
          <a:bodyPr/>
          <a:lstStyle/>
          <a:p>
            <a:pPr defTabSz="1436888">
              <a:defRPr/>
            </a:pPr>
            <a:endParaRPr lang="en-US">
              <a:solidFill>
                <a:prstClr val="white"/>
              </a:solidFill>
            </a:endParaRPr>
          </a:p>
        </p:txBody>
      </p:sp>
      <p:sp>
        <p:nvSpPr>
          <p:cNvPr id="9" name="Title Placeholder 1"/>
          <p:cNvSpPr>
            <a:spLocks noGrp="1"/>
          </p:cNvSpPr>
          <p:nvPr>
            <p:ph type="title" hasCustomPrompt="1"/>
          </p:nvPr>
        </p:nvSpPr>
        <p:spPr bwMode="auto">
          <a:xfrm>
            <a:off x="0" y="0"/>
            <a:ext cx="9144000" cy="708660"/>
          </a:xfrm>
          <a:prstGeom prst="rect">
            <a:avLst/>
          </a:prstGeom>
          <a:noFill/>
          <a:ln w="9525">
            <a:noFill/>
            <a:miter lim="800000"/>
            <a:headEnd/>
            <a:tailEnd/>
          </a:ln>
        </p:spPr>
        <p:txBody>
          <a:bodyPr anchor="ctr"/>
          <a:lstStyle>
            <a:lvl1pPr marL="0">
              <a:spcBef>
                <a:spcPts val="0"/>
              </a:spcBef>
              <a:defRPr b="1" baseline="0">
                <a:solidFill>
                  <a:schemeClr val="bg1"/>
                </a:solidFill>
              </a:defRPr>
            </a:lvl1pPr>
          </a:lstStyle>
          <a:p>
            <a:pPr lvl="0"/>
            <a:r>
              <a:rPr lang="en-US" dirty="0"/>
              <a:t>Title</a:t>
            </a:r>
          </a:p>
        </p:txBody>
      </p:sp>
      <p:sp>
        <p:nvSpPr>
          <p:cNvPr id="10" name="Content Placeholder 10"/>
          <p:cNvSpPr>
            <a:spLocks noGrp="1"/>
          </p:cNvSpPr>
          <p:nvPr>
            <p:ph sz="quarter" idx="31" hasCustomPrompt="1"/>
          </p:nvPr>
        </p:nvSpPr>
        <p:spPr>
          <a:xfrm>
            <a:off x="13996" y="782956"/>
            <a:ext cx="3350984" cy="4771004"/>
          </a:xfrm>
          <a:prstGeom prst="rect">
            <a:avLst/>
          </a:prstGeom>
        </p:spPr>
        <p:txBody>
          <a:bodyPr/>
          <a:lstStyle>
            <a:lvl1pPr>
              <a:defRPr sz="1800" b="0" baseline="0">
                <a:solidFill>
                  <a:schemeClr val="accent4"/>
                </a:solidFill>
              </a:defRPr>
            </a:lvl1pPr>
            <a:lvl2pPr>
              <a:defRPr sz="1400"/>
            </a:lvl2pPr>
          </a:lstStyle>
          <a:p>
            <a:pPr lvl="0"/>
            <a:r>
              <a:rPr lang="en-US" dirty="0"/>
              <a:t>Image and caption                      - Visually compelling figure(s) to explain the research               - Include legends and descriptive caption</a:t>
            </a:r>
          </a:p>
        </p:txBody>
      </p:sp>
      <p:sp>
        <p:nvSpPr>
          <p:cNvPr id="11" name="Text Placeholder 30"/>
          <p:cNvSpPr>
            <a:spLocks noGrp="1"/>
          </p:cNvSpPr>
          <p:nvPr>
            <p:ph type="body" sz="quarter" idx="26" hasCustomPrompt="1"/>
          </p:nvPr>
        </p:nvSpPr>
        <p:spPr>
          <a:xfrm>
            <a:off x="12700" y="5553960"/>
            <a:ext cx="3352280" cy="688293"/>
          </a:xfrm>
          <a:prstGeom prst="rect">
            <a:avLst/>
          </a:prstGeom>
        </p:spPr>
        <p:txBody>
          <a:bodyPr>
            <a:noAutofit/>
          </a:bodyPr>
          <a:lstStyle>
            <a:lvl1pPr algn="just">
              <a:lnSpc>
                <a:spcPts val="1000"/>
              </a:lnSpc>
              <a:spcBef>
                <a:spcPts val="0"/>
              </a:spcBef>
              <a:defRPr sz="1000" b="0">
                <a:solidFill>
                  <a:srgbClr val="E86E25"/>
                </a:solidFill>
              </a:defRPr>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14" name="Text Placeholder 23"/>
          <p:cNvSpPr>
            <a:spLocks noGrp="1"/>
          </p:cNvSpPr>
          <p:nvPr>
            <p:ph type="body" sz="quarter" idx="30" hasCustomPrompt="1"/>
          </p:nvPr>
        </p:nvSpPr>
        <p:spPr>
          <a:xfrm>
            <a:off x="3387840" y="1079048"/>
            <a:ext cx="5786275" cy="1214209"/>
          </a:xfrm>
          <a:prstGeom prst="rect">
            <a:avLst/>
          </a:prstGeom>
        </p:spPr>
        <p:txBody>
          <a:bodyPr/>
          <a:lstStyle>
            <a:lvl1pPr marL="228600">
              <a:defRPr sz="1600" b="0">
                <a:solidFill>
                  <a:srgbClr val="1C75BC"/>
                </a:solidFill>
              </a:defRPr>
            </a:lvl1pPr>
          </a:lstStyle>
          <a:p>
            <a:pPr lvl="0"/>
            <a:r>
              <a:rPr lang="en-US" dirty="0"/>
              <a:t>50 words or less</a:t>
            </a:r>
          </a:p>
        </p:txBody>
      </p:sp>
      <p:sp>
        <p:nvSpPr>
          <p:cNvPr id="16" name="Text Placeholder 23"/>
          <p:cNvSpPr>
            <a:spLocks noGrp="1"/>
          </p:cNvSpPr>
          <p:nvPr>
            <p:ph type="body" sz="quarter" idx="34" hasCustomPrompt="1"/>
          </p:nvPr>
        </p:nvSpPr>
        <p:spPr>
          <a:xfrm>
            <a:off x="3387840" y="2641148"/>
            <a:ext cx="5786275" cy="1212396"/>
          </a:xfrm>
          <a:prstGeom prst="rect">
            <a:avLst/>
          </a:prstGeom>
        </p:spPr>
        <p:txBody>
          <a:bodyPr/>
          <a:lstStyle>
            <a:lvl1pPr marL="228600">
              <a:defRPr sz="1600" b="0">
                <a:solidFill>
                  <a:srgbClr val="1C75BC"/>
                </a:solidFill>
              </a:defRPr>
            </a:lvl1pPr>
          </a:lstStyle>
          <a:p>
            <a:pPr lvl="0"/>
            <a:r>
              <a:rPr lang="en-US" dirty="0"/>
              <a:t>50 words or less. Importance, relevance, or intriguing component of the finding to the field</a:t>
            </a:r>
          </a:p>
        </p:txBody>
      </p:sp>
      <p:sp>
        <p:nvSpPr>
          <p:cNvPr id="17" name="Text Placeholder 34"/>
          <p:cNvSpPr>
            <a:spLocks noGrp="1"/>
          </p:cNvSpPr>
          <p:nvPr>
            <p:ph type="body" sz="quarter" idx="35" hasCustomPrompt="1"/>
          </p:nvPr>
        </p:nvSpPr>
        <p:spPr>
          <a:xfrm>
            <a:off x="3387840" y="4214359"/>
            <a:ext cx="5786275" cy="2034041"/>
          </a:xfrm>
          <a:prstGeom prst="rect">
            <a:avLst/>
          </a:prstGeom>
        </p:spPr>
        <p:txBody>
          <a:bodyPr>
            <a:normAutofit/>
          </a:bodyPr>
          <a:lstStyle>
            <a:lvl1pPr marL="285750" indent="-285750">
              <a:buFont typeface="Arial" panose="020B0604020202020204" pitchFamily="34" charset="0"/>
              <a:buChar char="‒"/>
              <a:defRPr sz="1400" b="0">
                <a:solidFill>
                  <a:srgbClr val="1C75BC"/>
                </a:solidFill>
              </a:defRPr>
            </a:lvl1pPr>
          </a:lstStyle>
          <a:p>
            <a:pPr lvl="0"/>
            <a:r>
              <a:rPr lang="en-US" dirty="0"/>
              <a:t>Address the research approach in 2-4 bullet points</a:t>
            </a:r>
          </a:p>
        </p:txBody>
      </p:sp>
      <p:pic>
        <p:nvPicPr>
          <p:cNvPr id="18" name="Picture 17" descr="EES_Logo2015.jpg"/>
          <p:cNvPicPr>
            <a:picLocks noChangeAspect="1"/>
          </p:cNvPicPr>
          <p:nvPr userDrawn="1"/>
        </p:nvPicPr>
        <p:blipFill>
          <a:blip r:embed="rId2" cstate="print"/>
          <a:stretch>
            <a:fillRect/>
          </a:stretch>
        </p:blipFill>
        <p:spPr>
          <a:xfrm>
            <a:off x="6705600" y="6323281"/>
            <a:ext cx="1351650" cy="365760"/>
          </a:xfrm>
          <a:prstGeom prst="rect">
            <a:avLst/>
          </a:prstGeom>
        </p:spPr>
      </p:pic>
      <p:pic>
        <p:nvPicPr>
          <p:cNvPr id="19" name="Picture 18" descr="Berkeley_Lab_Logo_Small.png"/>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077200" y="6248400"/>
            <a:ext cx="762000" cy="593313"/>
          </a:xfrm>
          <a:prstGeom prst="rect">
            <a:avLst/>
          </a:prstGeom>
        </p:spPr>
      </p:pic>
      <p:sp>
        <p:nvSpPr>
          <p:cNvPr id="20" name="Picture Placeholder 51"/>
          <p:cNvSpPr>
            <a:spLocks noGrp="1"/>
          </p:cNvSpPr>
          <p:nvPr>
            <p:ph type="pic" sz="quarter" idx="36" hasCustomPrompt="1"/>
          </p:nvPr>
        </p:nvSpPr>
        <p:spPr>
          <a:xfrm>
            <a:off x="3387725" y="6323013"/>
            <a:ext cx="3187700" cy="439737"/>
          </a:xfrm>
          <a:prstGeom prst="rect">
            <a:avLst/>
          </a:prstGeom>
        </p:spPr>
        <p:txBody>
          <a:bodyPr/>
          <a:lstStyle>
            <a:lvl1pPr>
              <a:defRPr sz="1100">
                <a:solidFill>
                  <a:schemeClr val="accent4"/>
                </a:solidFill>
              </a:defRPr>
            </a:lvl1pPr>
          </a:lstStyle>
          <a:p>
            <a:pPr lvl="0"/>
            <a:r>
              <a:rPr lang="en-US" dirty="0"/>
              <a:t>Optional - additional logos here (project logo, collaborators, etc.)</a:t>
            </a:r>
          </a:p>
        </p:txBody>
      </p:sp>
      <p:sp>
        <p:nvSpPr>
          <p:cNvPr id="21" name="Picture Placeholder 51"/>
          <p:cNvSpPr>
            <a:spLocks noGrp="1"/>
          </p:cNvSpPr>
          <p:nvPr>
            <p:ph type="pic" sz="quarter" idx="37" hasCustomPrompt="1"/>
          </p:nvPr>
        </p:nvSpPr>
        <p:spPr>
          <a:xfrm>
            <a:off x="347345" y="6330633"/>
            <a:ext cx="2883535" cy="439737"/>
          </a:xfrm>
          <a:prstGeom prst="rect">
            <a:avLst/>
          </a:prstGeom>
        </p:spPr>
        <p:txBody>
          <a:bodyPr/>
          <a:lstStyle>
            <a:lvl1pPr>
              <a:defRPr sz="1100" baseline="0">
                <a:solidFill>
                  <a:schemeClr val="accent4"/>
                </a:solidFill>
              </a:defRPr>
            </a:lvl1pPr>
          </a:lstStyle>
          <a:p>
            <a:pPr lvl="0"/>
            <a:r>
              <a:rPr lang="en-US" dirty="0"/>
              <a:t>Sponsor logo here</a:t>
            </a:r>
          </a:p>
        </p:txBody>
      </p:sp>
      <p:cxnSp>
        <p:nvCxnSpPr>
          <p:cNvPr id="22" name="Straight Connector 21"/>
          <p:cNvCxnSpPr/>
          <p:nvPr userDrawn="1"/>
        </p:nvCxnSpPr>
        <p:spPr>
          <a:xfrm>
            <a:off x="0" y="734513"/>
            <a:ext cx="9144000" cy="0"/>
          </a:xfrm>
          <a:prstGeom prst="line">
            <a:avLst/>
          </a:prstGeom>
          <a:ln w="50800" cmpd="thickThin">
            <a:solidFill>
              <a:srgbClr val="88AC2E"/>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userDrawn="1"/>
        </p:nvCxnSpPr>
        <p:spPr>
          <a:xfrm>
            <a:off x="0" y="6242253"/>
            <a:ext cx="9144000" cy="0"/>
          </a:xfrm>
          <a:prstGeom prst="line">
            <a:avLst/>
          </a:prstGeom>
          <a:ln w="31750">
            <a:solidFill>
              <a:srgbClr val="88AC2E"/>
            </a:solidFill>
          </a:ln>
          <a:effectLst>
            <a:reflection endPos="50000" dist="12700" dir="5400000" sy="-100000" algn="bl" rotWithShape="0"/>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343394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OE-SC generic (BER or B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366486" y="-4627"/>
            <a:ext cx="8392886" cy="708660"/>
          </a:xfrm>
          <a:prstGeom prst="rect">
            <a:avLst/>
          </a:prstGeom>
          <a:noFill/>
          <a:ln w="9525">
            <a:noFill/>
            <a:miter lim="800000"/>
            <a:headEnd/>
            <a:tailEnd/>
          </a:ln>
        </p:spPr>
        <p:txBody>
          <a:bodyPr anchor="ctr"/>
          <a:lstStyle>
            <a:lvl1pPr>
              <a:defRPr b="1" baseline="0">
                <a:solidFill>
                  <a:srgbClr val="008000"/>
                </a:solidFill>
              </a:defRPr>
            </a:lvl1pPr>
          </a:lstStyle>
          <a:p>
            <a:pPr lvl="0"/>
            <a:r>
              <a:rPr lang="en-US" dirty="0"/>
              <a:t>Title</a:t>
            </a:r>
          </a:p>
        </p:txBody>
      </p:sp>
      <p:sp>
        <p:nvSpPr>
          <p:cNvPr id="40" name="Content Placeholder 10"/>
          <p:cNvSpPr>
            <a:spLocks noGrp="1"/>
          </p:cNvSpPr>
          <p:nvPr>
            <p:ph sz="quarter" idx="31" hasCustomPrompt="1"/>
          </p:nvPr>
        </p:nvSpPr>
        <p:spPr>
          <a:xfrm>
            <a:off x="13996" y="782956"/>
            <a:ext cx="3350984" cy="4771004"/>
          </a:xfrm>
          <a:prstGeom prst="rect">
            <a:avLst/>
          </a:prstGeom>
        </p:spPr>
        <p:txBody>
          <a:bodyPr/>
          <a:lstStyle>
            <a:lvl1pPr>
              <a:defRPr sz="1800" b="0" baseline="0">
                <a:solidFill>
                  <a:srgbClr val="008000"/>
                </a:solidFill>
              </a:defRPr>
            </a:lvl1pPr>
            <a:lvl2pPr>
              <a:defRPr sz="1400"/>
            </a:lvl2pPr>
          </a:lstStyle>
          <a:p>
            <a:pPr lvl="0"/>
            <a:r>
              <a:rPr lang="en-US" dirty="0"/>
              <a:t>Image and caption                      - Visually compelling figure(s) to explain the research               - Include legends and descriptive caption                     - DOE has the right to use published journal images per contractual funding agreements</a:t>
            </a:r>
          </a:p>
          <a:p>
            <a:pPr lvl="1"/>
            <a:endParaRPr lang="en-US" dirty="0"/>
          </a:p>
        </p:txBody>
      </p:sp>
      <p:sp>
        <p:nvSpPr>
          <p:cNvPr id="41" name="Text Placeholder 30"/>
          <p:cNvSpPr>
            <a:spLocks noGrp="1"/>
          </p:cNvSpPr>
          <p:nvPr>
            <p:ph type="body" sz="quarter" idx="26" hasCustomPrompt="1"/>
          </p:nvPr>
        </p:nvSpPr>
        <p:spPr>
          <a:xfrm>
            <a:off x="12700" y="5553960"/>
            <a:ext cx="3352280" cy="688293"/>
          </a:xfrm>
          <a:prstGeom prst="rect">
            <a:avLst/>
          </a:prstGeom>
        </p:spPr>
        <p:txBody>
          <a:bodyPr>
            <a:noAutofit/>
          </a:bodyPr>
          <a:lstStyle>
            <a:lvl1pPr algn="just">
              <a:lnSpc>
                <a:spcPts val="1000"/>
              </a:lnSpc>
              <a:spcBef>
                <a:spcPts val="0"/>
              </a:spcBef>
              <a:defRPr sz="1000" b="0"/>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44" name="Text Placeholder 23"/>
          <p:cNvSpPr>
            <a:spLocks noGrp="1"/>
          </p:cNvSpPr>
          <p:nvPr>
            <p:ph type="body" sz="quarter" idx="30" hasCustomPrompt="1"/>
          </p:nvPr>
        </p:nvSpPr>
        <p:spPr>
          <a:xfrm>
            <a:off x="3387840" y="1079048"/>
            <a:ext cx="5786275" cy="1214209"/>
          </a:xfrm>
          <a:prstGeom prst="rect">
            <a:avLst/>
          </a:prstGeom>
        </p:spPr>
        <p:txBody>
          <a:bodyPr/>
          <a:lstStyle>
            <a:lvl1pPr marL="228600">
              <a:defRPr sz="1600" b="0">
                <a:solidFill>
                  <a:schemeClr val="tx1"/>
                </a:solidFill>
              </a:defRPr>
            </a:lvl1pPr>
          </a:lstStyle>
          <a:p>
            <a:pPr lvl="0"/>
            <a:r>
              <a:rPr lang="en-US" dirty="0"/>
              <a:t>50 words or less</a:t>
            </a:r>
          </a:p>
        </p:txBody>
      </p:sp>
      <p:sp>
        <p:nvSpPr>
          <p:cNvPr id="46" name="Text Placeholder 23"/>
          <p:cNvSpPr>
            <a:spLocks noGrp="1"/>
          </p:cNvSpPr>
          <p:nvPr>
            <p:ph type="body" sz="quarter" idx="34" hasCustomPrompt="1"/>
          </p:nvPr>
        </p:nvSpPr>
        <p:spPr>
          <a:xfrm>
            <a:off x="3387840" y="2641148"/>
            <a:ext cx="5786275" cy="1212396"/>
          </a:xfrm>
          <a:prstGeom prst="rect">
            <a:avLst/>
          </a:prstGeom>
        </p:spPr>
        <p:txBody>
          <a:bodyPr/>
          <a:lstStyle>
            <a:lvl1pPr marL="228600">
              <a:defRPr sz="1600" b="0">
                <a:solidFill>
                  <a:schemeClr val="tx1"/>
                </a:solidFill>
              </a:defRPr>
            </a:lvl1pPr>
          </a:lstStyle>
          <a:p>
            <a:pPr lvl="0"/>
            <a:r>
              <a:rPr lang="en-US" dirty="0"/>
              <a:t>50 words or less. Importance, relevance, or intriguing component of the finding to the field</a:t>
            </a:r>
          </a:p>
        </p:txBody>
      </p:sp>
      <p:sp>
        <p:nvSpPr>
          <p:cNvPr id="47" name="Text Placeholder 34"/>
          <p:cNvSpPr>
            <a:spLocks noGrp="1"/>
          </p:cNvSpPr>
          <p:nvPr>
            <p:ph type="body" sz="quarter" idx="35" hasCustomPrompt="1"/>
          </p:nvPr>
        </p:nvSpPr>
        <p:spPr>
          <a:xfrm>
            <a:off x="3387840" y="4214359"/>
            <a:ext cx="5786275" cy="2034041"/>
          </a:xfrm>
          <a:prstGeom prst="rect">
            <a:avLst/>
          </a:prstGeom>
        </p:spPr>
        <p:txBody>
          <a:bodyPr>
            <a:normAutofit/>
          </a:bodyPr>
          <a:lstStyle>
            <a:lvl1pPr marL="285750" indent="-285750">
              <a:buFont typeface="Arial" panose="020B0604020202020204" pitchFamily="34" charset="0"/>
              <a:buChar char="‒"/>
              <a:defRPr sz="1400" b="0">
                <a:solidFill>
                  <a:schemeClr val="tx1"/>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pic>
        <p:nvPicPr>
          <p:cNvPr id="48" name="Picture 9" descr="horizontal-logo-green-text.jpg"/>
          <p:cNvPicPr>
            <a:picLocks noChangeAspect="1"/>
          </p:cNvPicPr>
          <p:nvPr userDrawn="1"/>
        </p:nvPicPr>
        <p:blipFill>
          <a:blip r:embed="rId3" cstate="print"/>
          <a:srcRect/>
          <a:stretch>
            <a:fillRect/>
          </a:stretch>
        </p:blipFill>
        <p:spPr bwMode="auto">
          <a:xfrm>
            <a:off x="457200" y="6354776"/>
            <a:ext cx="2438400" cy="407987"/>
          </a:xfrm>
          <a:prstGeom prst="rect">
            <a:avLst/>
          </a:prstGeom>
          <a:noFill/>
          <a:ln w="9525">
            <a:noFill/>
            <a:miter lim="800000"/>
            <a:headEnd/>
            <a:tailEnd/>
          </a:ln>
        </p:spPr>
      </p:pic>
      <p:pic>
        <p:nvPicPr>
          <p:cNvPr id="49" name="Picture 48" descr="EES_Logo2015.jpg"/>
          <p:cNvPicPr>
            <a:picLocks noChangeAspect="1"/>
          </p:cNvPicPr>
          <p:nvPr userDrawn="1"/>
        </p:nvPicPr>
        <p:blipFill>
          <a:blip r:embed="rId4" cstate="print"/>
          <a:stretch>
            <a:fillRect/>
          </a:stretch>
        </p:blipFill>
        <p:spPr>
          <a:xfrm>
            <a:off x="6705600" y="6323281"/>
            <a:ext cx="1351650" cy="365760"/>
          </a:xfrm>
          <a:prstGeom prst="rect">
            <a:avLst/>
          </a:prstGeom>
        </p:spPr>
      </p:pic>
      <p:pic>
        <p:nvPicPr>
          <p:cNvPr id="50" name="Picture 49" descr="Berkeley_Lab_Logo_Small.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077200" y="6248400"/>
            <a:ext cx="762000" cy="593313"/>
          </a:xfrm>
          <a:prstGeom prst="rect">
            <a:avLst/>
          </a:prstGeom>
        </p:spPr>
      </p:pic>
      <p:sp>
        <p:nvSpPr>
          <p:cNvPr id="52" name="Picture Placeholder 51"/>
          <p:cNvSpPr>
            <a:spLocks noGrp="1"/>
          </p:cNvSpPr>
          <p:nvPr>
            <p:ph type="pic" sz="quarter" idx="36" hasCustomPrompt="1"/>
          </p:nvPr>
        </p:nvSpPr>
        <p:spPr>
          <a:xfrm>
            <a:off x="3387725" y="6323013"/>
            <a:ext cx="3187700" cy="439737"/>
          </a:xfrm>
          <a:prstGeom prst="rect">
            <a:avLst/>
          </a:prstGeom>
        </p:spPr>
        <p:txBody>
          <a:bodyPr/>
          <a:lstStyle>
            <a:lvl1pPr>
              <a:defRPr sz="1100">
                <a:solidFill>
                  <a:srgbClr val="E86E25"/>
                </a:solidFill>
              </a:defRPr>
            </a:lvl1pPr>
          </a:lstStyle>
          <a:p>
            <a:pPr lvl="0"/>
            <a:r>
              <a:rPr lang="en-US" dirty="0"/>
              <a:t>Optional - additional logos here (project logo, collaborators, etc.)</a:t>
            </a:r>
          </a:p>
        </p:txBody>
      </p:sp>
    </p:spTree>
    <p:extLst>
      <p:ext uri="{BB962C8B-B14F-4D97-AF65-F5344CB8AC3E}">
        <p14:creationId xmlns:p14="http://schemas.microsoft.com/office/powerpoint/2010/main" val="34037330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Watershed Function SF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366486" y="-4627"/>
            <a:ext cx="8392886" cy="708660"/>
          </a:xfrm>
          <a:prstGeom prst="rect">
            <a:avLst/>
          </a:prstGeom>
          <a:noFill/>
          <a:ln w="9525">
            <a:noFill/>
            <a:miter lim="800000"/>
            <a:headEnd/>
            <a:tailEnd/>
          </a:ln>
        </p:spPr>
        <p:txBody>
          <a:bodyPr anchor="ctr"/>
          <a:lstStyle>
            <a:lvl1pPr>
              <a:defRPr b="1" baseline="0">
                <a:solidFill>
                  <a:srgbClr val="008000"/>
                </a:solidFill>
              </a:defRPr>
            </a:lvl1pPr>
          </a:lstStyle>
          <a:p>
            <a:pPr lvl="0"/>
            <a:r>
              <a:rPr lang="en-US" dirty="0"/>
              <a:t>Title</a:t>
            </a:r>
          </a:p>
        </p:txBody>
      </p:sp>
      <p:sp>
        <p:nvSpPr>
          <p:cNvPr id="40" name="Content Placeholder 10"/>
          <p:cNvSpPr>
            <a:spLocks noGrp="1"/>
          </p:cNvSpPr>
          <p:nvPr>
            <p:ph sz="quarter" idx="31" hasCustomPrompt="1"/>
          </p:nvPr>
        </p:nvSpPr>
        <p:spPr>
          <a:xfrm>
            <a:off x="13996" y="782956"/>
            <a:ext cx="3350984" cy="4771004"/>
          </a:xfrm>
          <a:prstGeom prst="rect">
            <a:avLst/>
          </a:prstGeom>
        </p:spPr>
        <p:txBody>
          <a:bodyPr/>
          <a:lstStyle>
            <a:lvl1pPr>
              <a:defRPr sz="1800" b="0" baseline="0">
                <a:solidFill>
                  <a:srgbClr val="008000"/>
                </a:solidFill>
              </a:defRPr>
            </a:lvl1pPr>
            <a:lvl2pPr>
              <a:defRPr sz="1400"/>
            </a:lvl2pPr>
          </a:lstStyle>
          <a:p>
            <a:pPr lvl="0"/>
            <a:r>
              <a:rPr lang="en-US" dirty="0"/>
              <a:t>Image and caption                      - Visually compelling figure(s) to explain the research               - Include legends and descriptive caption                     - DOE has the right to use published journal images per contractual funding agreements</a:t>
            </a:r>
          </a:p>
          <a:p>
            <a:pPr lvl="1"/>
            <a:endParaRPr lang="en-US" dirty="0"/>
          </a:p>
        </p:txBody>
      </p:sp>
      <p:sp>
        <p:nvSpPr>
          <p:cNvPr id="41" name="Text Placeholder 30"/>
          <p:cNvSpPr>
            <a:spLocks noGrp="1"/>
          </p:cNvSpPr>
          <p:nvPr>
            <p:ph type="body" sz="quarter" idx="26" hasCustomPrompt="1"/>
          </p:nvPr>
        </p:nvSpPr>
        <p:spPr>
          <a:xfrm>
            <a:off x="12700" y="5553960"/>
            <a:ext cx="3352280" cy="688293"/>
          </a:xfrm>
          <a:prstGeom prst="rect">
            <a:avLst/>
          </a:prstGeom>
        </p:spPr>
        <p:txBody>
          <a:bodyPr>
            <a:noAutofit/>
          </a:bodyPr>
          <a:lstStyle>
            <a:lvl1pPr algn="just">
              <a:lnSpc>
                <a:spcPts val="1000"/>
              </a:lnSpc>
              <a:spcBef>
                <a:spcPts val="0"/>
              </a:spcBef>
              <a:defRPr sz="1000" b="0"/>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44" name="Text Placeholder 23"/>
          <p:cNvSpPr>
            <a:spLocks noGrp="1"/>
          </p:cNvSpPr>
          <p:nvPr>
            <p:ph type="body" sz="quarter" idx="30" hasCustomPrompt="1"/>
          </p:nvPr>
        </p:nvSpPr>
        <p:spPr>
          <a:xfrm>
            <a:off x="3387840" y="1079048"/>
            <a:ext cx="5786275" cy="1214209"/>
          </a:xfrm>
          <a:prstGeom prst="rect">
            <a:avLst/>
          </a:prstGeom>
        </p:spPr>
        <p:txBody>
          <a:bodyPr/>
          <a:lstStyle>
            <a:lvl1pPr marL="228600">
              <a:defRPr sz="1600" b="0">
                <a:solidFill>
                  <a:schemeClr val="tx1"/>
                </a:solidFill>
              </a:defRPr>
            </a:lvl1pPr>
          </a:lstStyle>
          <a:p>
            <a:pPr lvl="0"/>
            <a:r>
              <a:rPr lang="en-US" dirty="0"/>
              <a:t>50 words or less</a:t>
            </a:r>
          </a:p>
        </p:txBody>
      </p:sp>
      <p:sp>
        <p:nvSpPr>
          <p:cNvPr id="46" name="Text Placeholder 23"/>
          <p:cNvSpPr>
            <a:spLocks noGrp="1"/>
          </p:cNvSpPr>
          <p:nvPr>
            <p:ph type="body" sz="quarter" idx="34" hasCustomPrompt="1"/>
          </p:nvPr>
        </p:nvSpPr>
        <p:spPr>
          <a:xfrm>
            <a:off x="3387840" y="2641148"/>
            <a:ext cx="5786275" cy="1212396"/>
          </a:xfrm>
          <a:prstGeom prst="rect">
            <a:avLst/>
          </a:prstGeom>
        </p:spPr>
        <p:txBody>
          <a:bodyPr/>
          <a:lstStyle>
            <a:lvl1pPr marL="228600">
              <a:defRPr sz="1600" b="0">
                <a:solidFill>
                  <a:schemeClr val="tx1"/>
                </a:solidFill>
              </a:defRPr>
            </a:lvl1pPr>
          </a:lstStyle>
          <a:p>
            <a:pPr lvl="0"/>
            <a:r>
              <a:rPr lang="en-US" dirty="0"/>
              <a:t>50 words or less. Importance, relevance, or intriguing component of the finding to the field</a:t>
            </a:r>
          </a:p>
        </p:txBody>
      </p:sp>
      <p:sp>
        <p:nvSpPr>
          <p:cNvPr id="47" name="Text Placeholder 34"/>
          <p:cNvSpPr>
            <a:spLocks noGrp="1"/>
          </p:cNvSpPr>
          <p:nvPr>
            <p:ph type="body" sz="quarter" idx="35" hasCustomPrompt="1"/>
          </p:nvPr>
        </p:nvSpPr>
        <p:spPr>
          <a:xfrm>
            <a:off x="3387840" y="4214359"/>
            <a:ext cx="5786275" cy="2034041"/>
          </a:xfrm>
          <a:prstGeom prst="rect">
            <a:avLst/>
          </a:prstGeom>
        </p:spPr>
        <p:txBody>
          <a:bodyPr>
            <a:normAutofit/>
          </a:bodyPr>
          <a:lstStyle>
            <a:lvl1pPr marL="285750" indent="-285750">
              <a:buFont typeface="Arial" panose="020B0604020202020204" pitchFamily="34" charset="0"/>
              <a:buChar char="‒"/>
              <a:defRPr sz="1400" b="0">
                <a:solidFill>
                  <a:schemeClr val="tx1"/>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pic>
        <p:nvPicPr>
          <p:cNvPr id="48" name="Picture 9" descr="horizontal-logo-green-text.jpg"/>
          <p:cNvPicPr>
            <a:picLocks noChangeAspect="1"/>
          </p:cNvPicPr>
          <p:nvPr userDrawn="1"/>
        </p:nvPicPr>
        <p:blipFill>
          <a:blip r:embed="rId3" cstate="print"/>
          <a:srcRect/>
          <a:stretch>
            <a:fillRect/>
          </a:stretch>
        </p:blipFill>
        <p:spPr bwMode="auto">
          <a:xfrm>
            <a:off x="457200" y="6354776"/>
            <a:ext cx="2438400" cy="407987"/>
          </a:xfrm>
          <a:prstGeom prst="rect">
            <a:avLst/>
          </a:prstGeom>
          <a:noFill/>
          <a:ln w="9525">
            <a:noFill/>
            <a:miter lim="800000"/>
            <a:headEnd/>
            <a:tailEnd/>
          </a:ln>
        </p:spPr>
      </p:pic>
      <p:pic>
        <p:nvPicPr>
          <p:cNvPr id="49" name="Picture 48" descr="EES_Logo2015.jpg"/>
          <p:cNvPicPr>
            <a:picLocks noChangeAspect="1"/>
          </p:cNvPicPr>
          <p:nvPr userDrawn="1"/>
        </p:nvPicPr>
        <p:blipFill>
          <a:blip r:embed="rId4" cstate="print"/>
          <a:stretch>
            <a:fillRect/>
          </a:stretch>
        </p:blipFill>
        <p:spPr>
          <a:xfrm>
            <a:off x="6705600" y="6323281"/>
            <a:ext cx="1351650" cy="365760"/>
          </a:xfrm>
          <a:prstGeom prst="rect">
            <a:avLst/>
          </a:prstGeom>
        </p:spPr>
      </p:pic>
      <p:pic>
        <p:nvPicPr>
          <p:cNvPr id="50" name="Picture 49" descr="Berkeley_Lab_Logo_Small.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077200" y="6248400"/>
            <a:ext cx="762000" cy="593313"/>
          </a:xfrm>
          <a:prstGeom prst="rect">
            <a:avLst/>
          </a:prstGeom>
        </p:spPr>
      </p:pic>
      <p:pic>
        <p:nvPicPr>
          <p:cNvPr id="15" name="Picture 14" descr="ERSP_2010(SBR)-logo.png"/>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113679" y="6294120"/>
            <a:ext cx="548640" cy="536473"/>
          </a:xfrm>
          <a:prstGeom prst="rect">
            <a:avLst/>
          </a:prstGeom>
        </p:spPr>
      </p:pic>
      <p:sp>
        <p:nvSpPr>
          <p:cNvPr id="3" name="Text Placeholder 2"/>
          <p:cNvSpPr>
            <a:spLocks noGrp="1"/>
          </p:cNvSpPr>
          <p:nvPr>
            <p:ph type="body" sz="quarter" idx="36" hasCustomPrompt="1"/>
          </p:nvPr>
        </p:nvSpPr>
        <p:spPr>
          <a:xfrm>
            <a:off x="14288" y="5308600"/>
            <a:ext cx="3373437" cy="246063"/>
          </a:xfrm>
          <a:prstGeom prst="rect">
            <a:avLst/>
          </a:prstGeom>
        </p:spPr>
        <p:txBody>
          <a:bodyPr/>
          <a:lstStyle>
            <a:lvl1pPr>
              <a:defRPr sz="1000" baseline="0"/>
            </a:lvl1pPr>
          </a:lstStyle>
          <a:p>
            <a:pPr lvl="0"/>
            <a:r>
              <a:rPr lang="en-US" dirty="0"/>
              <a:t>Data available at (DOI):</a:t>
            </a:r>
          </a:p>
        </p:txBody>
      </p:sp>
    </p:spTree>
    <p:extLst>
      <p:ext uri="{BB962C8B-B14F-4D97-AF65-F5344CB8AC3E}">
        <p14:creationId xmlns:p14="http://schemas.microsoft.com/office/powerpoint/2010/main" val="48872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OE-SC generic (BER or BES)">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366486" y="-4627"/>
            <a:ext cx="8392886" cy="708660"/>
          </a:xfrm>
          <a:prstGeom prst="rect">
            <a:avLst/>
          </a:prstGeom>
          <a:noFill/>
          <a:ln w="9525">
            <a:noFill/>
            <a:miter lim="800000"/>
            <a:headEnd/>
            <a:tailEnd/>
          </a:ln>
        </p:spPr>
        <p:txBody>
          <a:bodyPr anchor="ctr"/>
          <a:lstStyle>
            <a:lvl1pPr>
              <a:defRPr b="1" baseline="0">
                <a:solidFill>
                  <a:srgbClr val="008000"/>
                </a:solidFill>
              </a:defRPr>
            </a:lvl1pPr>
          </a:lstStyle>
          <a:p>
            <a:pPr lvl="0"/>
            <a:r>
              <a:rPr lang="en-US" dirty="0"/>
              <a:t>Title</a:t>
            </a:r>
          </a:p>
        </p:txBody>
      </p:sp>
      <p:sp>
        <p:nvSpPr>
          <p:cNvPr id="40" name="Content Placeholder 10"/>
          <p:cNvSpPr>
            <a:spLocks noGrp="1"/>
          </p:cNvSpPr>
          <p:nvPr>
            <p:ph sz="quarter" idx="31" hasCustomPrompt="1"/>
          </p:nvPr>
        </p:nvSpPr>
        <p:spPr>
          <a:xfrm>
            <a:off x="4572000" y="762798"/>
            <a:ext cx="4532604" cy="2652919"/>
          </a:xfrm>
          <a:prstGeom prst="rect">
            <a:avLst/>
          </a:prstGeom>
        </p:spPr>
        <p:txBody>
          <a:bodyPr/>
          <a:lstStyle>
            <a:lvl1pPr>
              <a:defRPr sz="1800" b="0" baseline="0">
                <a:solidFill>
                  <a:srgbClr val="008000"/>
                </a:solidFill>
              </a:defRPr>
            </a:lvl1pPr>
            <a:lvl2pPr>
              <a:defRPr sz="1400"/>
            </a:lvl2pPr>
          </a:lstStyle>
          <a:p>
            <a:pPr lvl="0"/>
            <a:r>
              <a:rPr lang="en-US" dirty="0"/>
              <a:t>Image and caption</a:t>
            </a:r>
          </a:p>
          <a:p>
            <a:pPr lvl="0"/>
            <a:r>
              <a:rPr lang="en-US" dirty="0"/>
              <a:t>- Visually compelling figure(s) to explain the research</a:t>
            </a:r>
          </a:p>
          <a:p>
            <a:pPr lvl="0"/>
            <a:r>
              <a:rPr lang="en-US" dirty="0"/>
              <a:t>- Include legends and descriptive caption                     - DOE has the right to use published journal images per contractual funding agreements</a:t>
            </a:r>
          </a:p>
          <a:p>
            <a:pPr lvl="1"/>
            <a:endParaRPr lang="en-US" dirty="0"/>
          </a:p>
        </p:txBody>
      </p:sp>
      <p:sp>
        <p:nvSpPr>
          <p:cNvPr id="41" name="Text Placeholder 30"/>
          <p:cNvSpPr>
            <a:spLocks noGrp="1"/>
          </p:cNvSpPr>
          <p:nvPr>
            <p:ph type="body" sz="quarter" idx="26" hasCustomPrompt="1"/>
          </p:nvPr>
        </p:nvSpPr>
        <p:spPr>
          <a:xfrm>
            <a:off x="366486" y="5764793"/>
            <a:ext cx="8392886" cy="477460"/>
          </a:xfrm>
          <a:prstGeom prst="rect">
            <a:avLst/>
          </a:prstGeom>
        </p:spPr>
        <p:txBody>
          <a:bodyPr anchor="ctr">
            <a:noAutofit/>
          </a:bodyPr>
          <a:lstStyle>
            <a:lvl1pPr algn="ctr">
              <a:lnSpc>
                <a:spcPts val="1000"/>
              </a:lnSpc>
              <a:spcBef>
                <a:spcPts val="0"/>
              </a:spcBef>
              <a:defRPr sz="1000" b="0"/>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44" name="Text Placeholder 23"/>
          <p:cNvSpPr>
            <a:spLocks noGrp="1"/>
          </p:cNvSpPr>
          <p:nvPr>
            <p:ph type="body" sz="quarter" idx="30" hasCustomPrompt="1"/>
          </p:nvPr>
        </p:nvSpPr>
        <p:spPr>
          <a:xfrm>
            <a:off x="0" y="1059206"/>
            <a:ext cx="4627515" cy="2356511"/>
          </a:xfrm>
          <a:prstGeom prst="rect">
            <a:avLst/>
          </a:prstGeom>
        </p:spPr>
        <p:txBody>
          <a:bodyPr/>
          <a:lstStyle>
            <a:lvl1pPr marL="228600" algn="just">
              <a:defRPr sz="1600" b="0">
                <a:solidFill>
                  <a:schemeClr val="tx1"/>
                </a:solidFill>
              </a:defRPr>
            </a:lvl1pPr>
          </a:lstStyle>
          <a:p>
            <a:pPr lvl="0"/>
            <a:r>
              <a:rPr lang="en-US" dirty="0"/>
              <a:t>50 words or less</a:t>
            </a:r>
          </a:p>
        </p:txBody>
      </p:sp>
      <p:sp>
        <p:nvSpPr>
          <p:cNvPr id="46" name="Text Placeholder 23"/>
          <p:cNvSpPr>
            <a:spLocks noGrp="1"/>
          </p:cNvSpPr>
          <p:nvPr>
            <p:ph type="body" sz="quarter" idx="34" hasCustomPrompt="1"/>
          </p:nvPr>
        </p:nvSpPr>
        <p:spPr>
          <a:xfrm>
            <a:off x="0" y="3730751"/>
            <a:ext cx="4627515" cy="2034041"/>
          </a:xfrm>
          <a:prstGeom prst="rect">
            <a:avLst/>
          </a:prstGeom>
        </p:spPr>
        <p:txBody>
          <a:bodyPr/>
          <a:lstStyle>
            <a:lvl1pPr marL="228600" algn="just">
              <a:defRPr sz="1600" b="0">
                <a:solidFill>
                  <a:schemeClr val="tx1"/>
                </a:solidFill>
              </a:defRPr>
            </a:lvl1pPr>
          </a:lstStyle>
          <a:p>
            <a:pPr lvl="0"/>
            <a:r>
              <a:rPr lang="en-US" dirty="0"/>
              <a:t>50 words or less. Importance, relevance, or intriguing component of the finding to the field</a:t>
            </a:r>
          </a:p>
        </p:txBody>
      </p:sp>
      <p:sp>
        <p:nvSpPr>
          <p:cNvPr id="47" name="Text Placeholder 34"/>
          <p:cNvSpPr>
            <a:spLocks noGrp="1"/>
          </p:cNvSpPr>
          <p:nvPr>
            <p:ph type="body" sz="quarter" idx="35" hasCustomPrompt="1"/>
          </p:nvPr>
        </p:nvSpPr>
        <p:spPr>
          <a:xfrm>
            <a:off x="4572000" y="3730752"/>
            <a:ext cx="4627515" cy="2034041"/>
          </a:xfrm>
          <a:prstGeom prst="rect">
            <a:avLst/>
          </a:prstGeom>
        </p:spPr>
        <p:txBody>
          <a:bodyPr>
            <a:normAutofit/>
          </a:bodyPr>
          <a:lstStyle>
            <a:lvl1pPr marL="285750" indent="-285750" algn="just">
              <a:buFont typeface="Arial" panose="020B0604020202020204" pitchFamily="34" charset="0"/>
              <a:buChar char="‒"/>
              <a:defRPr sz="1400" b="0">
                <a:solidFill>
                  <a:schemeClr val="tx1"/>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pic>
        <p:nvPicPr>
          <p:cNvPr id="48" name="Picture 9" descr="horizontal-logo-green-text.jpg"/>
          <p:cNvPicPr>
            <a:picLocks noChangeAspect="1"/>
          </p:cNvPicPr>
          <p:nvPr userDrawn="1"/>
        </p:nvPicPr>
        <p:blipFill>
          <a:blip r:embed="rId3" cstate="print"/>
          <a:srcRect/>
          <a:stretch>
            <a:fillRect/>
          </a:stretch>
        </p:blipFill>
        <p:spPr bwMode="auto">
          <a:xfrm>
            <a:off x="457200" y="6354776"/>
            <a:ext cx="2438400" cy="407987"/>
          </a:xfrm>
          <a:prstGeom prst="rect">
            <a:avLst/>
          </a:prstGeom>
          <a:noFill/>
          <a:ln w="9525">
            <a:noFill/>
            <a:miter lim="800000"/>
            <a:headEnd/>
            <a:tailEnd/>
          </a:ln>
        </p:spPr>
      </p:pic>
      <p:pic>
        <p:nvPicPr>
          <p:cNvPr id="49" name="Picture 48" descr="EES_Logo2015.jpg"/>
          <p:cNvPicPr>
            <a:picLocks noChangeAspect="1"/>
          </p:cNvPicPr>
          <p:nvPr userDrawn="1"/>
        </p:nvPicPr>
        <p:blipFill>
          <a:blip r:embed="rId4" cstate="print"/>
          <a:stretch>
            <a:fillRect/>
          </a:stretch>
        </p:blipFill>
        <p:spPr>
          <a:xfrm>
            <a:off x="6705600" y="6323281"/>
            <a:ext cx="1351650" cy="365760"/>
          </a:xfrm>
          <a:prstGeom prst="rect">
            <a:avLst/>
          </a:prstGeom>
        </p:spPr>
      </p:pic>
      <p:pic>
        <p:nvPicPr>
          <p:cNvPr id="50" name="Picture 49" descr="Berkeley_Lab_Logo_Small.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077200" y="6248400"/>
            <a:ext cx="762000" cy="593313"/>
          </a:xfrm>
          <a:prstGeom prst="rect">
            <a:avLst/>
          </a:prstGeom>
        </p:spPr>
      </p:pic>
      <p:sp>
        <p:nvSpPr>
          <p:cNvPr id="52" name="Picture Placeholder 51"/>
          <p:cNvSpPr>
            <a:spLocks noGrp="1"/>
          </p:cNvSpPr>
          <p:nvPr>
            <p:ph type="pic" sz="quarter" idx="36" hasCustomPrompt="1"/>
          </p:nvPr>
        </p:nvSpPr>
        <p:spPr>
          <a:xfrm>
            <a:off x="3387725" y="6323013"/>
            <a:ext cx="3187700" cy="439737"/>
          </a:xfrm>
          <a:prstGeom prst="rect">
            <a:avLst/>
          </a:prstGeom>
        </p:spPr>
        <p:txBody>
          <a:bodyPr/>
          <a:lstStyle>
            <a:lvl1pPr>
              <a:defRPr sz="1100">
                <a:solidFill>
                  <a:srgbClr val="E86E25"/>
                </a:solidFill>
              </a:defRPr>
            </a:lvl1pPr>
          </a:lstStyle>
          <a:p>
            <a:pPr lvl="0"/>
            <a:r>
              <a:rPr lang="en-US" dirty="0"/>
              <a:t>Optional - additional logos here (project logo, collaborators, etc.)</a:t>
            </a:r>
          </a:p>
        </p:txBody>
      </p:sp>
    </p:spTree>
    <p:extLst>
      <p:ext uri="{BB962C8B-B14F-4D97-AF65-F5344CB8AC3E}">
        <p14:creationId xmlns:p14="http://schemas.microsoft.com/office/powerpoint/2010/main" val="25425565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Watershed Function SF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6" name="Title Placeholder 1"/>
          <p:cNvSpPr>
            <a:spLocks noGrp="1"/>
          </p:cNvSpPr>
          <p:nvPr>
            <p:ph type="title" hasCustomPrompt="1"/>
          </p:nvPr>
        </p:nvSpPr>
        <p:spPr bwMode="auto">
          <a:xfrm>
            <a:off x="366486" y="-4627"/>
            <a:ext cx="8392886" cy="708660"/>
          </a:xfrm>
          <a:prstGeom prst="rect">
            <a:avLst/>
          </a:prstGeom>
          <a:noFill/>
          <a:ln w="9525">
            <a:noFill/>
            <a:miter lim="800000"/>
            <a:headEnd/>
            <a:tailEnd/>
          </a:ln>
        </p:spPr>
        <p:txBody>
          <a:bodyPr anchor="ctr"/>
          <a:lstStyle>
            <a:lvl1pPr>
              <a:defRPr b="1" baseline="0">
                <a:solidFill>
                  <a:srgbClr val="008000"/>
                </a:solidFill>
              </a:defRPr>
            </a:lvl1pPr>
          </a:lstStyle>
          <a:p>
            <a:pPr lvl="0"/>
            <a:r>
              <a:rPr lang="en-US" dirty="0"/>
              <a:t>Title</a:t>
            </a:r>
          </a:p>
        </p:txBody>
      </p:sp>
      <p:pic>
        <p:nvPicPr>
          <p:cNvPr id="48" name="Picture 9" descr="horizontal-logo-green-text.jpg"/>
          <p:cNvPicPr>
            <a:picLocks noChangeAspect="1"/>
          </p:cNvPicPr>
          <p:nvPr userDrawn="1"/>
        </p:nvPicPr>
        <p:blipFill>
          <a:blip r:embed="rId3" cstate="print"/>
          <a:srcRect/>
          <a:stretch>
            <a:fillRect/>
          </a:stretch>
        </p:blipFill>
        <p:spPr bwMode="auto">
          <a:xfrm>
            <a:off x="457200" y="6354776"/>
            <a:ext cx="2438400" cy="407987"/>
          </a:xfrm>
          <a:prstGeom prst="rect">
            <a:avLst/>
          </a:prstGeom>
          <a:noFill/>
          <a:ln w="9525">
            <a:noFill/>
            <a:miter lim="800000"/>
            <a:headEnd/>
            <a:tailEnd/>
          </a:ln>
        </p:spPr>
      </p:pic>
      <p:pic>
        <p:nvPicPr>
          <p:cNvPr id="49" name="Picture 48" descr="EES_Logo2015.jpg"/>
          <p:cNvPicPr>
            <a:picLocks noChangeAspect="1"/>
          </p:cNvPicPr>
          <p:nvPr userDrawn="1"/>
        </p:nvPicPr>
        <p:blipFill>
          <a:blip r:embed="rId4" cstate="print"/>
          <a:stretch>
            <a:fillRect/>
          </a:stretch>
        </p:blipFill>
        <p:spPr>
          <a:xfrm>
            <a:off x="6705600" y="6323281"/>
            <a:ext cx="1351650" cy="365760"/>
          </a:xfrm>
          <a:prstGeom prst="rect">
            <a:avLst/>
          </a:prstGeom>
        </p:spPr>
      </p:pic>
      <p:pic>
        <p:nvPicPr>
          <p:cNvPr id="50" name="Picture 49" descr="Berkeley_Lab_Logo_Small.png"/>
          <p:cNvPicPr>
            <a:picLocks noChangeAspect="1"/>
          </p:cNvPicPr>
          <p:nvPr userDrawn="1"/>
        </p:nvPicPr>
        <p:blipFill>
          <a:blip r:embed="rId5">
            <a:extLst>
              <a:ext uri="{28A0092B-C50C-407E-A947-70E740481C1C}">
                <a14:useLocalDpi xmlns:a14="http://schemas.microsoft.com/office/drawing/2010/main" val="0"/>
              </a:ext>
            </a:extLst>
          </a:blip>
          <a:stretch>
            <a:fillRect/>
          </a:stretch>
        </p:blipFill>
        <p:spPr>
          <a:xfrm>
            <a:off x="8077200" y="6248400"/>
            <a:ext cx="762000" cy="593313"/>
          </a:xfrm>
          <a:prstGeom prst="rect">
            <a:avLst/>
          </a:prstGeom>
        </p:spPr>
      </p:pic>
      <p:pic>
        <p:nvPicPr>
          <p:cNvPr id="15" name="Picture 14" descr="ERSP_2010(SBR)-logo.png"/>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3113679" y="6294120"/>
            <a:ext cx="548640" cy="536473"/>
          </a:xfrm>
          <a:prstGeom prst="rect">
            <a:avLst/>
          </a:prstGeom>
        </p:spPr>
      </p:pic>
      <p:pic>
        <p:nvPicPr>
          <p:cNvPr id="16" name="Picture 2"/>
          <p:cNvPicPr>
            <a:picLocks noChangeAspect="1" noChangeArrowheads="1"/>
          </p:cNvPicPr>
          <p:nvPr userDrawn="1"/>
        </p:nvPicPr>
        <p:blipFill>
          <a:blip r:embed="rId7">
            <a:extLst>
              <a:ext uri="{28A0092B-C50C-407E-A947-70E740481C1C}">
                <a14:useLocalDpi xmlns:a14="http://schemas.microsoft.com/office/drawing/2010/main" val="0"/>
              </a:ext>
            </a:extLst>
          </a:blip>
          <a:stretch>
            <a:fillRect/>
          </a:stretch>
        </p:blipFill>
        <p:spPr bwMode="auto">
          <a:xfrm>
            <a:off x="5960576" y="6293639"/>
            <a:ext cx="548640" cy="524054"/>
          </a:xfrm>
          <a:prstGeom prst="rect">
            <a:avLst/>
          </a:prstGeom>
          <a:noFill/>
          <a:extLst>
            <a:ext uri="{909E8E84-426E-40DD-AFC4-6F175D3DCCD1}">
              <a14:hiddenFill xmlns:a14="http://schemas.microsoft.com/office/drawing/2010/main">
                <a:solidFill>
                  <a:srgbClr val="FFFFFF"/>
                </a:solidFill>
              </a14:hiddenFill>
            </a:ext>
          </a:extLst>
        </p:spPr>
      </p:pic>
      <p:sp>
        <p:nvSpPr>
          <p:cNvPr id="21" name="Content Placeholder 10"/>
          <p:cNvSpPr>
            <a:spLocks noGrp="1"/>
          </p:cNvSpPr>
          <p:nvPr>
            <p:ph sz="quarter" idx="31" hasCustomPrompt="1"/>
          </p:nvPr>
        </p:nvSpPr>
        <p:spPr>
          <a:xfrm>
            <a:off x="4572000" y="762798"/>
            <a:ext cx="4532604" cy="2652919"/>
          </a:xfrm>
          <a:prstGeom prst="rect">
            <a:avLst/>
          </a:prstGeom>
        </p:spPr>
        <p:txBody>
          <a:bodyPr/>
          <a:lstStyle>
            <a:lvl1pPr>
              <a:defRPr sz="1800" b="0" baseline="0">
                <a:solidFill>
                  <a:srgbClr val="008000"/>
                </a:solidFill>
              </a:defRPr>
            </a:lvl1pPr>
            <a:lvl2pPr>
              <a:defRPr sz="1400"/>
            </a:lvl2pPr>
          </a:lstStyle>
          <a:p>
            <a:pPr lvl="0"/>
            <a:r>
              <a:rPr lang="en-US" dirty="0"/>
              <a:t>Image and caption</a:t>
            </a:r>
          </a:p>
          <a:p>
            <a:pPr lvl="0"/>
            <a:r>
              <a:rPr lang="en-US" dirty="0"/>
              <a:t>- Visually compelling figure(s) to explain the research</a:t>
            </a:r>
          </a:p>
          <a:p>
            <a:pPr lvl="0"/>
            <a:r>
              <a:rPr lang="en-US" dirty="0"/>
              <a:t>- Include legends and descriptive caption                     - DOE has the right to use published journal images per contractual funding agreements</a:t>
            </a:r>
          </a:p>
          <a:p>
            <a:pPr lvl="1"/>
            <a:endParaRPr lang="en-US" dirty="0"/>
          </a:p>
        </p:txBody>
      </p:sp>
      <p:sp>
        <p:nvSpPr>
          <p:cNvPr id="22" name="Text Placeholder 30"/>
          <p:cNvSpPr>
            <a:spLocks noGrp="1"/>
          </p:cNvSpPr>
          <p:nvPr>
            <p:ph type="body" sz="quarter" idx="26" hasCustomPrompt="1"/>
          </p:nvPr>
        </p:nvSpPr>
        <p:spPr>
          <a:xfrm>
            <a:off x="366486" y="5764793"/>
            <a:ext cx="8392886" cy="477460"/>
          </a:xfrm>
          <a:prstGeom prst="rect">
            <a:avLst/>
          </a:prstGeom>
        </p:spPr>
        <p:txBody>
          <a:bodyPr anchor="ctr">
            <a:noAutofit/>
          </a:bodyPr>
          <a:lstStyle>
            <a:lvl1pPr algn="ctr">
              <a:lnSpc>
                <a:spcPts val="1000"/>
              </a:lnSpc>
              <a:spcBef>
                <a:spcPts val="0"/>
              </a:spcBef>
              <a:defRPr sz="1000" b="0"/>
            </a:lvl1pPr>
          </a:lstStyle>
          <a:p>
            <a:pPr lvl="0"/>
            <a:r>
              <a:rPr lang="en-US" dirty="0"/>
              <a:t>Last, F., F. Last, F. last and F. Last (</a:t>
            </a:r>
            <a:r>
              <a:rPr lang="en-US" dirty="0" err="1"/>
              <a:t>yyyy</a:t>
            </a:r>
            <a:r>
              <a:rPr lang="en-US" dirty="0"/>
              <a:t>), Title. Journal, Volume (Issue), pages, DOI: 10.xxxxx/</a:t>
            </a:r>
            <a:r>
              <a:rPr lang="en-US" dirty="0" err="1"/>
              <a:t>xxxxxx</a:t>
            </a:r>
            <a:endParaRPr lang="en-US" dirty="0"/>
          </a:p>
        </p:txBody>
      </p:sp>
      <p:sp>
        <p:nvSpPr>
          <p:cNvPr id="23" name="Text Placeholder 23"/>
          <p:cNvSpPr>
            <a:spLocks noGrp="1"/>
          </p:cNvSpPr>
          <p:nvPr>
            <p:ph type="body" sz="quarter" idx="30" hasCustomPrompt="1"/>
          </p:nvPr>
        </p:nvSpPr>
        <p:spPr>
          <a:xfrm>
            <a:off x="0" y="1059206"/>
            <a:ext cx="4627515" cy="2356511"/>
          </a:xfrm>
          <a:prstGeom prst="rect">
            <a:avLst/>
          </a:prstGeom>
        </p:spPr>
        <p:txBody>
          <a:bodyPr/>
          <a:lstStyle>
            <a:lvl1pPr marL="228600" algn="just">
              <a:defRPr sz="1600" b="0">
                <a:solidFill>
                  <a:schemeClr val="tx1"/>
                </a:solidFill>
              </a:defRPr>
            </a:lvl1pPr>
          </a:lstStyle>
          <a:p>
            <a:pPr lvl="0"/>
            <a:r>
              <a:rPr lang="en-US" dirty="0"/>
              <a:t>50 words or less</a:t>
            </a:r>
          </a:p>
        </p:txBody>
      </p:sp>
      <p:sp>
        <p:nvSpPr>
          <p:cNvPr id="24" name="Text Placeholder 23"/>
          <p:cNvSpPr>
            <a:spLocks noGrp="1"/>
          </p:cNvSpPr>
          <p:nvPr>
            <p:ph type="body" sz="quarter" idx="34" hasCustomPrompt="1"/>
          </p:nvPr>
        </p:nvSpPr>
        <p:spPr>
          <a:xfrm>
            <a:off x="0" y="3730751"/>
            <a:ext cx="4627515" cy="2034041"/>
          </a:xfrm>
          <a:prstGeom prst="rect">
            <a:avLst/>
          </a:prstGeom>
        </p:spPr>
        <p:txBody>
          <a:bodyPr/>
          <a:lstStyle>
            <a:lvl1pPr marL="228600" algn="just">
              <a:defRPr sz="1600" b="0">
                <a:solidFill>
                  <a:schemeClr val="tx1"/>
                </a:solidFill>
              </a:defRPr>
            </a:lvl1pPr>
          </a:lstStyle>
          <a:p>
            <a:pPr lvl="0"/>
            <a:r>
              <a:rPr lang="en-US" dirty="0"/>
              <a:t>50 words or less. Importance, relevance, or intriguing component of the finding to the field</a:t>
            </a:r>
          </a:p>
        </p:txBody>
      </p:sp>
      <p:sp>
        <p:nvSpPr>
          <p:cNvPr id="25" name="Text Placeholder 34"/>
          <p:cNvSpPr>
            <a:spLocks noGrp="1"/>
          </p:cNvSpPr>
          <p:nvPr>
            <p:ph type="body" sz="quarter" idx="35" hasCustomPrompt="1"/>
          </p:nvPr>
        </p:nvSpPr>
        <p:spPr>
          <a:xfrm>
            <a:off x="4572000" y="3730752"/>
            <a:ext cx="4627515" cy="2034041"/>
          </a:xfrm>
          <a:prstGeom prst="rect">
            <a:avLst/>
          </a:prstGeom>
        </p:spPr>
        <p:txBody>
          <a:bodyPr>
            <a:normAutofit/>
          </a:bodyPr>
          <a:lstStyle>
            <a:lvl1pPr marL="285750" indent="-285750" algn="just">
              <a:buFont typeface="Arial" panose="020B0604020202020204" pitchFamily="34" charset="0"/>
              <a:buChar char="‒"/>
              <a:defRPr sz="1400" b="0">
                <a:solidFill>
                  <a:schemeClr val="tx1"/>
                </a:solidFill>
              </a:defRPr>
            </a:lvl1pPr>
          </a:lstStyle>
          <a:p>
            <a:pPr lvl="0"/>
            <a:r>
              <a:rPr lang="en-US" dirty="0"/>
              <a:t>Address the research approach in 2-4 bullet points</a:t>
            </a:r>
          </a:p>
          <a:p>
            <a:pPr lvl="0"/>
            <a:r>
              <a:rPr lang="en-US" dirty="0"/>
              <a:t>Only if needed: Give a ~175 word detailed explanation and/or additional description of figure if needed in the PowerPoint Notes section</a:t>
            </a:r>
          </a:p>
        </p:txBody>
      </p:sp>
      <p:sp>
        <p:nvSpPr>
          <p:cNvPr id="26" name="Text Placeholder 2"/>
          <p:cNvSpPr>
            <a:spLocks noGrp="1"/>
          </p:cNvSpPr>
          <p:nvPr>
            <p:ph type="body" sz="quarter" idx="36" hasCustomPrompt="1"/>
          </p:nvPr>
        </p:nvSpPr>
        <p:spPr>
          <a:xfrm>
            <a:off x="3662319" y="6260098"/>
            <a:ext cx="2298257" cy="557595"/>
          </a:xfrm>
          <a:prstGeom prst="rect">
            <a:avLst/>
          </a:prstGeom>
        </p:spPr>
        <p:txBody>
          <a:bodyPr/>
          <a:lstStyle>
            <a:lvl1pPr>
              <a:defRPr sz="1000" baseline="0"/>
            </a:lvl1pPr>
          </a:lstStyle>
          <a:p>
            <a:pPr lvl="0"/>
            <a:r>
              <a:rPr lang="en-US" dirty="0"/>
              <a:t>Data available at (DOI):</a:t>
            </a:r>
          </a:p>
        </p:txBody>
      </p:sp>
    </p:spTree>
    <p:extLst>
      <p:ext uri="{BB962C8B-B14F-4D97-AF65-F5344CB8AC3E}">
        <p14:creationId xmlns:p14="http://schemas.microsoft.com/office/powerpoint/2010/main" val="372463042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6.xml"/><Relationship Id="rId1"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Text Placeholder 21"/>
          <p:cNvSpPr txBox="1">
            <a:spLocks/>
          </p:cNvSpPr>
          <p:nvPr userDrawn="1"/>
        </p:nvSpPr>
        <p:spPr>
          <a:xfrm>
            <a:off x="3387840" y="3906839"/>
            <a:ext cx="5786275" cy="278130"/>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E86E25"/>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Research Details</a:t>
            </a:r>
          </a:p>
        </p:txBody>
      </p:sp>
      <p:sp>
        <p:nvSpPr>
          <p:cNvPr id="6" name="Text Placeholder 21"/>
          <p:cNvSpPr txBox="1">
            <a:spLocks/>
          </p:cNvSpPr>
          <p:nvPr userDrawn="1"/>
        </p:nvSpPr>
        <p:spPr>
          <a:xfrm>
            <a:off x="3387840" y="2337119"/>
            <a:ext cx="578627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E86E25"/>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Significance and Impact</a:t>
            </a:r>
          </a:p>
        </p:txBody>
      </p:sp>
      <p:sp>
        <p:nvSpPr>
          <p:cNvPr id="7" name="Text Placeholder 21"/>
          <p:cNvSpPr txBox="1">
            <a:spLocks/>
          </p:cNvSpPr>
          <p:nvPr userDrawn="1"/>
        </p:nvSpPr>
        <p:spPr>
          <a:xfrm>
            <a:off x="3387840" y="782639"/>
            <a:ext cx="578627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E86E25"/>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Scientific Achievement</a:t>
            </a:r>
          </a:p>
        </p:txBody>
      </p:sp>
    </p:spTree>
    <p:extLst>
      <p:ext uri="{BB962C8B-B14F-4D97-AF65-F5344CB8AC3E}">
        <p14:creationId xmlns:p14="http://schemas.microsoft.com/office/powerpoint/2010/main" val="1840634342"/>
      </p:ext>
    </p:extLst>
  </p:cSld>
  <p:clrMap bg1="lt1" tx1="dk1" bg2="lt2" tx2="dk2" accent1="accent1" accent2="accent2" accent3="accent3" accent4="accent4" accent5="accent5" accent6="accent6" hlink="hlink" folHlink="folHlink"/>
  <p:sldLayoutIdLst>
    <p:sldLayoutId id="2147483686" r:id="rId1"/>
    <p:sldLayoutId id="2147483687" r:id="rId2"/>
  </p:sldLayoutIdLst>
  <p:hf hdr="0" dt="0"/>
  <p:txStyles>
    <p:titleStyle>
      <a:lvl1pPr algn="ctr" rtl="0" eaLnBrk="1" fontAlgn="base" hangingPunct="1">
        <a:spcBef>
          <a:spcPct val="0"/>
        </a:spcBef>
        <a:spcAft>
          <a:spcPct val="0"/>
        </a:spcAft>
        <a:defRPr sz="2400" kern="1200">
          <a:solidFill>
            <a:srgbClr val="008000"/>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855" algn="ctr" rtl="0" eaLnBrk="1" fontAlgn="base" hangingPunct="1">
        <a:spcBef>
          <a:spcPct val="0"/>
        </a:spcBef>
        <a:spcAft>
          <a:spcPct val="0"/>
        </a:spcAft>
        <a:defRPr sz="2400">
          <a:solidFill>
            <a:srgbClr val="106636"/>
          </a:solidFill>
          <a:latin typeface="Arial" charset="0"/>
          <a:cs typeface="Arial" charset="0"/>
        </a:defRPr>
      </a:lvl6pPr>
      <a:lvl7pPr marL="911711" algn="ctr" rtl="0" eaLnBrk="1" fontAlgn="base" hangingPunct="1">
        <a:spcBef>
          <a:spcPct val="0"/>
        </a:spcBef>
        <a:spcAft>
          <a:spcPct val="0"/>
        </a:spcAft>
        <a:defRPr sz="2400">
          <a:solidFill>
            <a:srgbClr val="106636"/>
          </a:solidFill>
          <a:latin typeface="Arial" charset="0"/>
          <a:cs typeface="Arial" charset="0"/>
        </a:defRPr>
      </a:lvl7pPr>
      <a:lvl8pPr marL="1367560" algn="ctr" rtl="0" eaLnBrk="1" fontAlgn="base" hangingPunct="1">
        <a:spcBef>
          <a:spcPct val="0"/>
        </a:spcBef>
        <a:spcAft>
          <a:spcPct val="0"/>
        </a:spcAft>
        <a:defRPr sz="2400">
          <a:solidFill>
            <a:srgbClr val="106636"/>
          </a:solidFill>
          <a:latin typeface="Arial" charset="0"/>
          <a:cs typeface="Arial" charset="0"/>
        </a:defRPr>
      </a:lvl8pPr>
      <a:lvl9pPr marL="1823420" algn="ctr" rtl="0" eaLnBrk="1" fontAlgn="base" hangingPunct="1">
        <a:spcBef>
          <a:spcPct val="0"/>
        </a:spcBef>
        <a:spcAft>
          <a:spcPct val="0"/>
        </a:spcAft>
        <a:defRPr sz="2400">
          <a:solidFill>
            <a:srgbClr val="106636"/>
          </a:solidFill>
          <a:latin typeface="Arial" charset="0"/>
          <a:cs typeface="Arial" charset="0"/>
        </a:defRPr>
      </a:lvl9pPr>
    </p:titleStyle>
    <p:body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711" rtl="0" eaLnBrk="1" latinLnBrk="0" hangingPunct="1">
        <a:defRPr sz="1800" kern="1200">
          <a:solidFill>
            <a:schemeClr val="tx1"/>
          </a:solidFill>
          <a:latin typeface="+mn-lt"/>
          <a:ea typeface="+mn-ea"/>
          <a:cs typeface="+mn-cs"/>
        </a:defRPr>
      </a:lvl1pPr>
      <a:lvl2pPr marL="455855" algn="l" defTabSz="911711" rtl="0" eaLnBrk="1" latinLnBrk="0" hangingPunct="1">
        <a:defRPr sz="1800" kern="1200">
          <a:solidFill>
            <a:schemeClr val="tx1"/>
          </a:solidFill>
          <a:latin typeface="+mn-lt"/>
          <a:ea typeface="+mn-ea"/>
          <a:cs typeface="+mn-cs"/>
        </a:defRPr>
      </a:lvl2pPr>
      <a:lvl3pPr marL="911711" algn="l" defTabSz="911711" rtl="0" eaLnBrk="1" latinLnBrk="0" hangingPunct="1">
        <a:defRPr sz="1800" kern="1200">
          <a:solidFill>
            <a:schemeClr val="tx1"/>
          </a:solidFill>
          <a:latin typeface="+mn-lt"/>
          <a:ea typeface="+mn-ea"/>
          <a:cs typeface="+mn-cs"/>
        </a:defRPr>
      </a:lvl3pPr>
      <a:lvl4pPr marL="1367560" algn="l" defTabSz="911711" rtl="0" eaLnBrk="1" latinLnBrk="0" hangingPunct="1">
        <a:defRPr sz="1800" kern="1200">
          <a:solidFill>
            <a:schemeClr val="tx1"/>
          </a:solidFill>
          <a:latin typeface="+mn-lt"/>
          <a:ea typeface="+mn-ea"/>
          <a:cs typeface="+mn-cs"/>
        </a:defRPr>
      </a:lvl4pPr>
      <a:lvl5pPr marL="1823420" algn="l" defTabSz="911711" rtl="0" eaLnBrk="1" latinLnBrk="0" hangingPunct="1">
        <a:defRPr sz="1800" kern="1200">
          <a:solidFill>
            <a:schemeClr val="tx1"/>
          </a:solidFill>
          <a:latin typeface="+mn-lt"/>
          <a:ea typeface="+mn-ea"/>
          <a:cs typeface="+mn-cs"/>
        </a:defRPr>
      </a:lvl5pPr>
      <a:lvl6pPr marL="2279273" algn="l" defTabSz="911711" rtl="0" eaLnBrk="1" latinLnBrk="0" hangingPunct="1">
        <a:defRPr sz="1800" kern="1200">
          <a:solidFill>
            <a:schemeClr val="tx1"/>
          </a:solidFill>
          <a:latin typeface="+mn-lt"/>
          <a:ea typeface="+mn-ea"/>
          <a:cs typeface="+mn-cs"/>
        </a:defRPr>
      </a:lvl6pPr>
      <a:lvl7pPr marL="2735129" algn="l" defTabSz="911711" rtl="0" eaLnBrk="1" latinLnBrk="0" hangingPunct="1">
        <a:defRPr sz="1800" kern="1200">
          <a:solidFill>
            <a:schemeClr val="tx1"/>
          </a:solidFill>
          <a:latin typeface="+mn-lt"/>
          <a:ea typeface="+mn-ea"/>
          <a:cs typeface="+mn-cs"/>
        </a:defRPr>
      </a:lvl7pPr>
      <a:lvl8pPr marL="3190987" algn="l" defTabSz="911711" rtl="0" eaLnBrk="1" latinLnBrk="0" hangingPunct="1">
        <a:defRPr sz="1800" kern="1200">
          <a:solidFill>
            <a:schemeClr val="tx1"/>
          </a:solidFill>
          <a:latin typeface="+mn-lt"/>
          <a:ea typeface="+mn-ea"/>
          <a:cs typeface="+mn-cs"/>
        </a:defRPr>
      </a:lvl8pPr>
      <a:lvl9pPr marL="3646842" algn="l" defTabSz="911711"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ext Placeholder 21"/>
          <p:cNvSpPr txBox="1">
            <a:spLocks/>
          </p:cNvSpPr>
          <p:nvPr userDrawn="1"/>
        </p:nvSpPr>
        <p:spPr>
          <a:xfrm>
            <a:off x="3387840" y="3906839"/>
            <a:ext cx="5786275" cy="278130"/>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Research Details</a:t>
            </a:r>
          </a:p>
        </p:txBody>
      </p:sp>
      <p:sp>
        <p:nvSpPr>
          <p:cNvPr id="3" name="Text Placeholder 21"/>
          <p:cNvSpPr txBox="1">
            <a:spLocks/>
          </p:cNvSpPr>
          <p:nvPr userDrawn="1"/>
        </p:nvSpPr>
        <p:spPr>
          <a:xfrm>
            <a:off x="3387840" y="2337119"/>
            <a:ext cx="578627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a:t>Significance and Impact</a:t>
            </a:r>
            <a:endParaRPr lang="en-US" dirty="0"/>
          </a:p>
        </p:txBody>
      </p:sp>
      <p:sp>
        <p:nvSpPr>
          <p:cNvPr id="4" name="Text Placeholder 21"/>
          <p:cNvSpPr txBox="1">
            <a:spLocks/>
          </p:cNvSpPr>
          <p:nvPr userDrawn="1"/>
        </p:nvSpPr>
        <p:spPr>
          <a:xfrm>
            <a:off x="3387840" y="782639"/>
            <a:ext cx="578627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a:t>Scientific Achievement</a:t>
            </a:r>
            <a:endParaRPr lang="en-US" dirty="0"/>
          </a:p>
        </p:txBody>
      </p:sp>
    </p:spTree>
    <p:extLst>
      <p:ext uri="{BB962C8B-B14F-4D97-AF65-F5344CB8AC3E}">
        <p14:creationId xmlns:p14="http://schemas.microsoft.com/office/powerpoint/2010/main" val="3024818570"/>
      </p:ext>
    </p:extLst>
  </p:cSld>
  <p:clrMap bg1="lt1" tx1="dk1" bg2="lt2" tx2="dk2" accent1="accent1" accent2="accent2" accent3="accent3" accent4="accent4" accent5="accent5" accent6="accent6" hlink="hlink" folHlink="folHlink"/>
  <p:sldLayoutIdLst>
    <p:sldLayoutId id="2147483689" r:id="rId1"/>
    <p:sldLayoutId id="2147483690" r:id="rId2"/>
  </p:sldLayoutIdLst>
  <p:hf hdr="0" dt="0"/>
  <p:txStyles>
    <p:titleStyle>
      <a:lvl1pPr algn="ctr" rtl="0" eaLnBrk="1" fontAlgn="base" hangingPunct="1">
        <a:spcBef>
          <a:spcPct val="0"/>
        </a:spcBef>
        <a:spcAft>
          <a:spcPct val="0"/>
        </a:spcAft>
        <a:defRPr sz="2400" kern="1200">
          <a:solidFill>
            <a:srgbClr val="008000"/>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855" algn="ctr" rtl="0" eaLnBrk="1" fontAlgn="base" hangingPunct="1">
        <a:spcBef>
          <a:spcPct val="0"/>
        </a:spcBef>
        <a:spcAft>
          <a:spcPct val="0"/>
        </a:spcAft>
        <a:defRPr sz="2400">
          <a:solidFill>
            <a:srgbClr val="106636"/>
          </a:solidFill>
          <a:latin typeface="Arial" charset="0"/>
          <a:cs typeface="Arial" charset="0"/>
        </a:defRPr>
      </a:lvl6pPr>
      <a:lvl7pPr marL="911711" algn="ctr" rtl="0" eaLnBrk="1" fontAlgn="base" hangingPunct="1">
        <a:spcBef>
          <a:spcPct val="0"/>
        </a:spcBef>
        <a:spcAft>
          <a:spcPct val="0"/>
        </a:spcAft>
        <a:defRPr sz="2400">
          <a:solidFill>
            <a:srgbClr val="106636"/>
          </a:solidFill>
          <a:latin typeface="Arial" charset="0"/>
          <a:cs typeface="Arial" charset="0"/>
        </a:defRPr>
      </a:lvl7pPr>
      <a:lvl8pPr marL="1367560" algn="ctr" rtl="0" eaLnBrk="1" fontAlgn="base" hangingPunct="1">
        <a:spcBef>
          <a:spcPct val="0"/>
        </a:spcBef>
        <a:spcAft>
          <a:spcPct val="0"/>
        </a:spcAft>
        <a:defRPr sz="2400">
          <a:solidFill>
            <a:srgbClr val="106636"/>
          </a:solidFill>
          <a:latin typeface="Arial" charset="0"/>
          <a:cs typeface="Arial" charset="0"/>
        </a:defRPr>
      </a:lvl8pPr>
      <a:lvl9pPr marL="1823420" algn="ctr" rtl="0" eaLnBrk="1" fontAlgn="base" hangingPunct="1">
        <a:spcBef>
          <a:spcPct val="0"/>
        </a:spcBef>
        <a:spcAft>
          <a:spcPct val="0"/>
        </a:spcAft>
        <a:defRPr sz="2400">
          <a:solidFill>
            <a:srgbClr val="106636"/>
          </a:solidFill>
          <a:latin typeface="Arial" charset="0"/>
          <a:cs typeface="Arial" charset="0"/>
        </a:defRPr>
      </a:lvl9pPr>
    </p:titleStyle>
    <p:body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711" rtl="0" eaLnBrk="1" latinLnBrk="0" hangingPunct="1">
        <a:defRPr sz="1800" kern="1200">
          <a:solidFill>
            <a:schemeClr val="tx1"/>
          </a:solidFill>
          <a:latin typeface="+mn-lt"/>
          <a:ea typeface="+mn-ea"/>
          <a:cs typeface="+mn-cs"/>
        </a:defRPr>
      </a:lvl1pPr>
      <a:lvl2pPr marL="455855" algn="l" defTabSz="911711" rtl="0" eaLnBrk="1" latinLnBrk="0" hangingPunct="1">
        <a:defRPr sz="1800" kern="1200">
          <a:solidFill>
            <a:schemeClr val="tx1"/>
          </a:solidFill>
          <a:latin typeface="+mn-lt"/>
          <a:ea typeface="+mn-ea"/>
          <a:cs typeface="+mn-cs"/>
        </a:defRPr>
      </a:lvl2pPr>
      <a:lvl3pPr marL="911711" algn="l" defTabSz="911711" rtl="0" eaLnBrk="1" latinLnBrk="0" hangingPunct="1">
        <a:defRPr sz="1800" kern="1200">
          <a:solidFill>
            <a:schemeClr val="tx1"/>
          </a:solidFill>
          <a:latin typeface="+mn-lt"/>
          <a:ea typeface="+mn-ea"/>
          <a:cs typeface="+mn-cs"/>
        </a:defRPr>
      </a:lvl3pPr>
      <a:lvl4pPr marL="1367560" algn="l" defTabSz="911711" rtl="0" eaLnBrk="1" latinLnBrk="0" hangingPunct="1">
        <a:defRPr sz="1800" kern="1200">
          <a:solidFill>
            <a:schemeClr val="tx1"/>
          </a:solidFill>
          <a:latin typeface="+mn-lt"/>
          <a:ea typeface="+mn-ea"/>
          <a:cs typeface="+mn-cs"/>
        </a:defRPr>
      </a:lvl4pPr>
      <a:lvl5pPr marL="1823420" algn="l" defTabSz="911711" rtl="0" eaLnBrk="1" latinLnBrk="0" hangingPunct="1">
        <a:defRPr sz="1800" kern="1200">
          <a:solidFill>
            <a:schemeClr val="tx1"/>
          </a:solidFill>
          <a:latin typeface="+mn-lt"/>
          <a:ea typeface="+mn-ea"/>
          <a:cs typeface="+mn-cs"/>
        </a:defRPr>
      </a:lvl5pPr>
      <a:lvl6pPr marL="2279273" algn="l" defTabSz="911711" rtl="0" eaLnBrk="1" latinLnBrk="0" hangingPunct="1">
        <a:defRPr sz="1800" kern="1200">
          <a:solidFill>
            <a:schemeClr val="tx1"/>
          </a:solidFill>
          <a:latin typeface="+mn-lt"/>
          <a:ea typeface="+mn-ea"/>
          <a:cs typeface="+mn-cs"/>
        </a:defRPr>
      </a:lvl6pPr>
      <a:lvl7pPr marL="2735129" algn="l" defTabSz="911711" rtl="0" eaLnBrk="1" latinLnBrk="0" hangingPunct="1">
        <a:defRPr sz="1800" kern="1200">
          <a:solidFill>
            <a:schemeClr val="tx1"/>
          </a:solidFill>
          <a:latin typeface="+mn-lt"/>
          <a:ea typeface="+mn-ea"/>
          <a:cs typeface="+mn-cs"/>
        </a:defRPr>
      </a:lvl7pPr>
      <a:lvl8pPr marL="3190987" algn="l" defTabSz="911711" rtl="0" eaLnBrk="1" latinLnBrk="0" hangingPunct="1">
        <a:defRPr sz="1800" kern="1200">
          <a:solidFill>
            <a:schemeClr val="tx1"/>
          </a:solidFill>
          <a:latin typeface="+mn-lt"/>
          <a:ea typeface="+mn-ea"/>
          <a:cs typeface="+mn-cs"/>
        </a:defRPr>
      </a:lvl8pPr>
      <a:lvl9pPr marL="3646842" algn="l" defTabSz="911711"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Text Placeholder 21"/>
          <p:cNvSpPr txBox="1">
            <a:spLocks/>
          </p:cNvSpPr>
          <p:nvPr userDrawn="1"/>
        </p:nvSpPr>
        <p:spPr>
          <a:xfrm>
            <a:off x="4572000" y="3429000"/>
            <a:ext cx="4627515" cy="278130"/>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Research Details</a:t>
            </a:r>
          </a:p>
        </p:txBody>
      </p:sp>
      <p:sp>
        <p:nvSpPr>
          <p:cNvPr id="6" name="Text Placeholder 21"/>
          <p:cNvSpPr txBox="1">
            <a:spLocks/>
          </p:cNvSpPr>
          <p:nvPr userDrawn="1"/>
        </p:nvSpPr>
        <p:spPr>
          <a:xfrm>
            <a:off x="0" y="3429000"/>
            <a:ext cx="462751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Significance and Impact</a:t>
            </a:r>
          </a:p>
        </p:txBody>
      </p:sp>
      <p:sp>
        <p:nvSpPr>
          <p:cNvPr id="7" name="Text Placeholder 21"/>
          <p:cNvSpPr txBox="1">
            <a:spLocks/>
          </p:cNvSpPr>
          <p:nvPr userDrawn="1"/>
        </p:nvSpPr>
        <p:spPr>
          <a:xfrm>
            <a:off x="0" y="762797"/>
            <a:ext cx="4627515" cy="274638"/>
          </a:xfrm>
          <a:prstGeom prst="rect">
            <a:avLst/>
          </a:prstGeom>
        </p:spPr>
        <p:txBody>
          <a:bodyPr/>
          <a:lst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defTabSz="914400"/>
            <a:r>
              <a:rPr lang="en-US" dirty="0"/>
              <a:t>Scientific Achievement</a:t>
            </a:r>
          </a:p>
        </p:txBody>
      </p:sp>
    </p:spTree>
    <p:extLst>
      <p:ext uri="{BB962C8B-B14F-4D97-AF65-F5344CB8AC3E}">
        <p14:creationId xmlns:p14="http://schemas.microsoft.com/office/powerpoint/2010/main" val="846587891"/>
      </p:ext>
    </p:extLst>
  </p:cSld>
  <p:clrMap bg1="lt1" tx1="dk1" bg2="lt2" tx2="dk2" accent1="accent1" accent2="accent2" accent3="accent3" accent4="accent4" accent5="accent5" accent6="accent6" hlink="hlink" folHlink="folHlink"/>
  <p:sldLayoutIdLst>
    <p:sldLayoutId id="2147483692" r:id="rId1"/>
    <p:sldLayoutId id="2147483693" r:id="rId2"/>
  </p:sldLayoutIdLst>
  <p:hf hdr="0" dt="0"/>
  <p:txStyles>
    <p:titleStyle>
      <a:lvl1pPr algn="ctr" rtl="0" eaLnBrk="1" fontAlgn="base" hangingPunct="1">
        <a:spcBef>
          <a:spcPct val="0"/>
        </a:spcBef>
        <a:spcAft>
          <a:spcPct val="0"/>
        </a:spcAft>
        <a:defRPr sz="2400" kern="1200">
          <a:solidFill>
            <a:srgbClr val="008000"/>
          </a:solidFill>
          <a:latin typeface="Arial" pitchFamily="34" charset="0"/>
          <a:ea typeface="+mj-ea"/>
          <a:cs typeface="Arial" pitchFamily="34" charset="0"/>
        </a:defRPr>
      </a:lvl1pPr>
      <a:lvl2pPr algn="ctr" rtl="0" eaLnBrk="1" fontAlgn="base" hangingPunct="1">
        <a:spcBef>
          <a:spcPct val="0"/>
        </a:spcBef>
        <a:spcAft>
          <a:spcPct val="0"/>
        </a:spcAft>
        <a:defRPr sz="2400">
          <a:solidFill>
            <a:srgbClr val="106636"/>
          </a:solidFill>
          <a:latin typeface="Arial" charset="0"/>
          <a:cs typeface="Arial" charset="0"/>
        </a:defRPr>
      </a:lvl2pPr>
      <a:lvl3pPr algn="ctr" rtl="0" eaLnBrk="1" fontAlgn="base" hangingPunct="1">
        <a:spcBef>
          <a:spcPct val="0"/>
        </a:spcBef>
        <a:spcAft>
          <a:spcPct val="0"/>
        </a:spcAft>
        <a:defRPr sz="2400">
          <a:solidFill>
            <a:srgbClr val="106636"/>
          </a:solidFill>
          <a:latin typeface="Arial" charset="0"/>
          <a:cs typeface="Arial" charset="0"/>
        </a:defRPr>
      </a:lvl3pPr>
      <a:lvl4pPr algn="ctr" rtl="0" eaLnBrk="1" fontAlgn="base" hangingPunct="1">
        <a:spcBef>
          <a:spcPct val="0"/>
        </a:spcBef>
        <a:spcAft>
          <a:spcPct val="0"/>
        </a:spcAft>
        <a:defRPr sz="2400">
          <a:solidFill>
            <a:srgbClr val="106636"/>
          </a:solidFill>
          <a:latin typeface="Arial" charset="0"/>
          <a:cs typeface="Arial" charset="0"/>
        </a:defRPr>
      </a:lvl4pPr>
      <a:lvl5pPr algn="ctr" rtl="0" eaLnBrk="1" fontAlgn="base" hangingPunct="1">
        <a:spcBef>
          <a:spcPct val="0"/>
        </a:spcBef>
        <a:spcAft>
          <a:spcPct val="0"/>
        </a:spcAft>
        <a:defRPr sz="2400">
          <a:solidFill>
            <a:srgbClr val="106636"/>
          </a:solidFill>
          <a:latin typeface="Arial" charset="0"/>
          <a:cs typeface="Arial" charset="0"/>
        </a:defRPr>
      </a:lvl5pPr>
      <a:lvl6pPr marL="455855" algn="ctr" rtl="0" eaLnBrk="1" fontAlgn="base" hangingPunct="1">
        <a:spcBef>
          <a:spcPct val="0"/>
        </a:spcBef>
        <a:spcAft>
          <a:spcPct val="0"/>
        </a:spcAft>
        <a:defRPr sz="2400">
          <a:solidFill>
            <a:srgbClr val="106636"/>
          </a:solidFill>
          <a:latin typeface="Arial" charset="0"/>
          <a:cs typeface="Arial" charset="0"/>
        </a:defRPr>
      </a:lvl6pPr>
      <a:lvl7pPr marL="911711" algn="ctr" rtl="0" eaLnBrk="1" fontAlgn="base" hangingPunct="1">
        <a:spcBef>
          <a:spcPct val="0"/>
        </a:spcBef>
        <a:spcAft>
          <a:spcPct val="0"/>
        </a:spcAft>
        <a:defRPr sz="2400">
          <a:solidFill>
            <a:srgbClr val="106636"/>
          </a:solidFill>
          <a:latin typeface="Arial" charset="0"/>
          <a:cs typeface="Arial" charset="0"/>
        </a:defRPr>
      </a:lvl7pPr>
      <a:lvl8pPr marL="1367560" algn="ctr" rtl="0" eaLnBrk="1" fontAlgn="base" hangingPunct="1">
        <a:spcBef>
          <a:spcPct val="0"/>
        </a:spcBef>
        <a:spcAft>
          <a:spcPct val="0"/>
        </a:spcAft>
        <a:defRPr sz="2400">
          <a:solidFill>
            <a:srgbClr val="106636"/>
          </a:solidFill>
          <a:latin typeface="Arial" charset="0"/>
          <a:cs typeface="Arial" charset="0"/>
        </a:defRPr>
      </a:lvl8pPr>
      <a:lvl9pPr marL="1823420" algn="ctr" rtl="0" eaLnBrk="1" fontAlgn="base" hangingPunct="1">
        <a:spcBef>
          <a:spcPct val="0"/>
        </a:spcBef>
        <a:spcAft>
          <a:spcPct val="0"/>
        </a:spcAft>
        <a:defRPr sz="2400">
          <a:solidFill>
            <a:srgbClr val="106636"/>
          </a:solidFill>
          <a:latin typeface="Arial" charset="0"/>
          <a:cs typeface="Arial" charset="0"/>
        </a:defRPr>
      </a:lvl9pPr>
    </p:titleStyle>
    <p:bodyStyle>
      <a:lvl1pPr marL="0" indent="0" algn="l" rtl="0" eaLnBrk="1" fontAlgn="base" hangingPunct="1">
        <a:spcBef>
          <a:spcPct val="20000"/>
        </a:spcBef>
        <a:spcAft>
          <a:spcPct val="0"/>
        </a:spcAft>
        <a:buFont typeface="Arial" charset="0"/>
        <a:buNone/>
        <a:defRPr sz="1800" b="1" kern="1200">
          <a:solidFill>
            <a:srgbClr val="008000"/>
          </a:solidFill>
          <a:latin typeface="Arial" pitchFamily="34" charset="0"/>
          <a:ea typeface="+mn-ea"/>
          <a:cs typeface="Arial" pitchFamily="34" charset="0"/>
        </a:defRPr>
      </a:lvl1pPr>
      <a:lvl2pPr marL="456502" indent="0" algn="l" rtl="0" eaLnBrk="1" fontAlgn="base" hangingPunct="1">
        <a:spcBef>
          <a:spcPct val="20000"/>
        </a:spcBef>
        <a:spcAft>
          <a:spcPct val="0"/>
        </a:spcAft>
        <a:buFont typeface="Arial" charset="0"/>
        <a:buNone/>
        <a:defRPr sz="1800" kern="1200">
          <a:solidFill>
            <a:srgbClr val="404040"/>
          </a:solidFill>
          <a:latin typeface="Arial" pitchFamily="34" charset="0"/>
          <a:ea typeface="+mn-ea"/>
          <a:cs typeface="Arial" pitchFamily="34" charset="0"/>
        </a:defRPr>
      </a:lvl2pPr>
      <a:lvl3pPr marL="1138095"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3pPr>
      <a:lvl4pPr marL="1594598"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4pPr>
      <a:lvl5pPr marL="2051104" indent="-226672" algn="l" rtl="0" eaLnBrk="1" fontAlgn="base" hangingPunct="1">
        <a:spcBef>
          <a:spcPct val="20000"/>
        </a:spcBef>
        <a:spcAft>
          <a:spcPct val="0"/>
        </a:spcAft>
        <a:buFont typeface="Arial" charset="0"/>
        <a:buChar char="»"/>
        <a:defRPr sz="1600" kern="1200">
          <a:solidFill>
            <a:schemeClr val="tx1"/>
          </a:solidFill>
          <a:latin typeface="Arial" pitchFamily="34" charset="0"/>
          <a:ea typeface="+mn-ea"/>
          <a:cs typeface="Arial" pitchFamily="34" charset="0"/>
        </a:defRPr>
      </a:lvl5pPr>
      <a:lvl6pPr marL="2507205"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63060"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18914"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74769" indent="-227932" algn="l" defTabSz="911711"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1711" rtl="0" eaLnBrk="1" latinLnBrk="0" hangingPunct="1">
        <a:defRPr sz="1800" kern="1200">
          <a:solidFill>
            <a:schemeClr val="tx1"/>
          </a:solidFill>
          <a:latin typeface="+mn-lt"/>
          <a:ea typeface="+mn-ea"/>
          <a:cs typeface="+mn-cs"/>
        </a:defRPr>
      </a:lvl1pPr>
      <a:lvl2pPr marL="455855" algn="l" defTabSz="911711" rtl="0" eaLnBrk="1" latinLnBrk="0" hangingPunct="1">
        <a:defRPr sz="1800" kern="1200">
          <a:solidFill>
            <a:schemeClr val="tx1"/>
          </a:solidFill>
          <a:latin typeface="+mn-lt"/>
          <a:ea typeface="+mn-ea"/>
          <a:cs typeface="+mn-cs"/>
        </a:defRPr>
      </a:lvl2pPr>
      <a:lvl3pPr marL="911711" algn="l" defTabSz="911711" rtl="0" eaLnBrk="1" latinLnBrk="0" hangingPunct="1">
        <a:defRPr sz="1800" kern="1200">
          <a:solidFill>
            <a:schemeClr val="tx1"/>
          </a:solidFill>
          <a:latin typeface="+mn-lt"/>
          <a:ea typeface="+mn-ea"/>
          <a:cs typeface="+mn-cs"/>
        </a:defRPr>
      </a:lvl3pPr>
      <a:lvl4pPr marL="1367560" algn="l" defTabSz="911711" rtl="0" eaLnBrk="1" latinLnBrk="0" hangingPunct="1">
        <a:defRPr sz="1800" kern="1200">
          <a:solidFill>
            <a:schemeClr val="tx1"/>
          </a:solidFill>
          <a:latin typeface="+mn-lt"/>
          <a:ea typeface="+mn-ea"/>
          <a:cs typeface="+mn-cs"/>
        </a:defRPr>
      </a:lvl4pPr>
      <a:lvl5pPr marL="1823420" algn="l" defTabSz="911711" rtl="0" eaLnBrk="1" latinLnBrk="0" hangingPunct="1">
        <a:defRPr sz="1800" kern="1200">
          <a:solidFill>
            <a:schemeClr val="tx1"/>
          </a:solidFill>
          <a:latin typeface="+mn-lt"/>
          <a:ea typeface="+mn-ea"/>
          <a:cs typeface="+mn-cs"/>
        </a:defRPr>
      </a:lvl5pPr>
      <a:lvl6pPr marL="2279273" algn="l" defTabSz="911711" rtl="0" eaLnBrk="1" latinLnBrk="0" hangingPunct="1">
        <a:defRPr sz="1800" kern="1200">
          <a:solidFill>
            <a:schemeClr val="tx1"/>
          </a:solidFill>
          <a:latin typeface="+mn-lt"/>
          <a:ea typeface="+mn-ea"/>
          <a:cs typeface="+mn-cs"/>
        </a:defRPr>
      </a:lvl6pPr>
      <a:lvl7pPr marL="2735129" algn="l" defTabSz="911711" rtl="0" eaLnBrk="1" latinLnBrk="0" hangingPunct="1">
        <a:defRPr sz="1800" kern="1200">
          <a:solidFill>
            <a:schemeClr val="tx1"/>
          </a:solidFill>
          <a:latin typeface="+mn-lt"/>
          <a:ea typeface="+mn-ea"/>
          <a:cs typeface="+mn-cs"/>
        </a:defRPr>
      </a:lvl7pPr>
      <a:lvl8pPr marL="3190987" algn="l" defTabSz="911711" rtl="0" eaLnBrk="1" latinLnBrk="0" hangingPunct="1">
        <a:defRPr sz="1800" kern="1200">
          <a:solidFill>
            <a:schemeClr val="tx1"/>
          </a:solidFill>
          <a:latin typeface="+mn-lt"/>
          <a:ea typeface="+mn-ea"/>
          <a:cs typeface="+mn-cs"/>
        </a:defRPr>
      </a:lvl8pPr>
      <a:lvl9pPr marL="3646842" algn="l" defTabSz="911711"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Title 14"/>
          <p:cNvSpPr>
            <a:spLocks noGrp="1"/>
          </p:cNvSpPr>
          <p:nvPr>
            <p:ph type="title"/>
          </p:nvPr>
        </p:nvSpPr>
        <p:spPr>
          <a:xfrm>
            <a:off x="366485" y="189981"/>
            <a:ext cx="8516257" cy="708660"/>
          </a:xfrm>
        </p:spPr>
        <p:txBody>
          <a:bodyPr/>
          <a:lstStyle/>
          <a:p>
            <a:r>
              <a:rPr lang="en-US" dirty="0"/>
              <a:t>A quantitative method to decompose SWE differences between regional climate models and reanalysis datasets</a:t>
            </a:r>
            <a:br>
              <a:rPr lang="en-US" dirty="0"/>
            </a:br>
            <a:endParaRPr lang="en-US" dirty="0"/>
          </a:p>
        </p:txBody>
      </p:sp>
      <p:sp>
        <p:nvSpPr>
          <p:cNvPr id="4" name="Text Placeholder 3"/>
          <p:cNvSpPr>
            <a:spLocks noGrp="1"/>
          </p:cNvSpPr>
          <p:nvPr>
            <p:ph type="body" sz="quarter" idx="26"/>
          </p:nvPr>
        </p:nvSpPr>
        <p:spPr/>
        <p:txBody>
          <a:bodyPr/>
          <a:lstStyle/>
          <a:p>
            <a:r>
              <a:rPr lang="en-US" b="1" dirty="0"/>
              <a:t>Citation: </a:t>
            </a:r>
            <a:r>
              <a:rPr lang="en-US" dirty="0"/>
              <a:t>Xu, Y., A.D. Jones, A.R. Rhoades (2019), A quantitative method to decompose snow water equivalent differences between regional climate models and reanalysis datasets, Scientific Reports, https://</a:t>
            </a:r>
            <a:r>
              <a:rPr lang="en-US" dirty="0" err="1"/>
              <a:t>doi.org</a:t>
            </a:r>
            <a:r>
              <a:rPr lang="en-US" dirty="0"/>
              <a:t>/10.1038/s41598-019-52880-5.</a:t>
            </a:r>
          </a:p>
          <a:p>
            <a:endParaRPr lang="en-US" dirty="0"/>
          </a:p>
        </p:txBody>
      </p:sp>
      <p:sp>
        <p:nvSpPr>
          <p:cNvPr id="9" name="Text Placeholder 8"/>
          <p:cNvSpPr>
            <a:spLocks noGrp="1"/>
          </p:cNvSpPr>
          <p:nvPr>
            <p:ph type="body" sz="quarter" idx="30"/>
          </p:nvPr>
        </p:nvSpPr>
        <p:spPr/>
        <p:txBody>
          <a:bodyPr/>
          <a:lstStyle/>
          <a:p>
            <a:r>
              <a:rPr lang="en-US" dirty="0"/>
              <a:t>We developed a method to identify which processes in regional climate models are responsible for errors in the simulation of peak snow accumulation in mountainous regions. </a:t>
            </a:r>
          </a:p>
          <a:p>
            <a:endParaRPr lang="en-US" sz="1600" dirty="0"/>
          </a:p>
        </p:txBody>
      </p:sp>
      <p:sp>
        <p:nvSpPr>
          <p:cNvPr id="23" name="Text Placeholder 22"/>
          <p:cNvSpPr>
            <a:spLocks noGrp="1"/>
          </p:cNvSpPr>
          <p:nvPr>
            <p:ph type="body" sz="quarter" idx="34"/>
          </p:nvPr>
        </p:nvSpPr>
        <p:spPr/>
        <p:txBody>
          <a:bodyPr/>
          <a:lstStyle/>
          <a:p>
            <a:r>
              <a:rPr lang="en-US" dirty="0"/>
              <a:t>Accurately predicting snow dynamics requires models that can simulate the underlying processes and produce the right answers for the right reasons.  Our method identifies which processes must be improved in regional climate models to more accurately simulate snow dynamics.  </a:t>
            </a:r>
          </a:p>
        </p:txBody>
      </p:sp>
      <p:sp>
        <p:nvSpPr>
          <p:cNvPr id="24" name="Text Placeholder 23"/>
          <p:cNvSpPr>
            <a:spLocks noGrp="1"/>
          </p:cNvSpPr>
          <p:nvPr>
            <p:ph type="body" sz="quarter" idx="35"/>
          </p:nvPr>
        </p:nvSpPr>
        <p:spPr/>
        <p:txBody>
          <a:bodyPr>
            <a:normAutofit fontScale="92500"/>
          </a:bodyPr>
          <a:lstStyle/>
          <a:p>
            <a:r>
              <a:rPr lang="en-US" dirty="0"/>
              <a:t>We design a framework to quantitatively decompose the SWE difference contributed from precipitation distribution and magnitude, ablation, temperature and topography biases in regional climate models.</a:t>
            </a:r>
          </a:p>
          <a:p>
            <a:r>
              <a:rPr lang="en-US" dirty="0"/>
              <a:t>We apply this framework within the California Sierra Nevada to four regional climate models from the North American Coordinated Regional Downscaling Experiment (NA-CORDEX) </a:t>
            </a:r>
          </a:p>
          <a:p>
            <a:r>
              <a:rPr lang="en-US" dirty="0"/>
              <a:t>Bias arises from spatial and elevational distribution of precipitation, cold biases, uncertainties in the rain-snow partitioning threshold, and high ablation biases. </a:t>
            </a:r>
          </a:p>
          <a:p>
            <a:endParaRPr lang="en-US" dirty="0"/>
          </a:p>
        </p:txBody>
      </p:sp>
      <p:pic>
        <p:nvPicPr>
          <p:cNvPr id="11" name="Picture 10">
            <a:extLst>
              <a:ext uri="{FF2B5EF4-FFF2-40B4-BE49-F238E27FC236}">
                <a16:creationId xmlns:a16="http://schemas.microsoft.com/office/drawing/2014/main" id="{46A4F920-8B3E-CD4F-9568-10594BB59F5C}"/>
              </a:ext>
            </a:extLst>
          </p:cNvPr>
          <p:cNvPicPr>
            <a:picLocks noChangeAspect="1"/>
          </p:cNvPicPr>
          <p:nvPr/>
        </p:nvPicPr>
        <p:blipFill>
          <a:blip r:embed="rId2"/>
          <a:stretch>
            <a:fillRect/>
          </a:stretch>
        </p:blipFill>
        <p:spPr>
          <a:xfrm>
            <a:off x="4025734" y="6325378"/>
            <a:ext cx="2462233" cy="462120"/>
          </a:xfrm>
          <a:prstGeom prst="rect">
            <a:avLst/>
          </a:prstGeom>
        </p:spPr>
      </p:pic>
      <p:pic>
        <p:nvPicPr>
          <p:cNvPr id="7" name="Picture 6">
            <a:extLst>
              <a:ext uri="{FF2B5EF4-FFF2-40B4-BE49-F238E27FC236}">
                <a16:creationId xmlns:a16="http://schemas.microsoft.com/office/drawing/2014/main" id="{4785AD51-7410-9E43-9BA6-CE0A522EFAE1}"/>
              </a:ext>
            </a:extLst>
          </p:cNvPr>
          <p:cNvPicPr>
            <a:picLocks noChangeAspect="1"/>
          </p:cNvPicPr>
          <p:nvPr/>
        </p:nvPicPr>
        <p:blipFill>
          <a:blip r:embed="rId3"/>
          <a:stretch>
            <a:fillRect/>
          </a:stretch>
        </p:blipFill>
        <p:spPr>
          <a:xfrm>
            <a:off x="189980" y="1189759"/>
            <a:ext cx="3175000" cy="3314700"/>
          </a:xfrm>
          <a:prstGeom prst="rect">
            <a:avLst/>
          </a:prstGeom>
        </p:spPr>
      </p:pic>
      <p:sp>
        <p:nvSpPr>
          <p:cNvPr id="8" name="TextBox 7">
            <a:extLst>
              <a:ext uri="{FF2B5EF4-FFF2-40B4-BE49-F238E27FC236}">
                <a16:creationId xmlns:a16="http://schemas.microsoft.com/office/drawing/2014/main" id="{578DC235-29EB-3B4A-9CB4-BEE177DCFF65}"/>
              </a:ext>
            </a:extLst>
          </p:cNvPr>
          <p:cNvSpPr txBox="1"/>
          <p:nvPr/>
        </p:nvSpPr>
        <p:spPr>
          <a:xfrm>
            <a:off x="189980" y="4504459"/>
            <a:ext cx="2998495" cy="830997"/>
          </a:xfrm>
          <a:prstGeom prst="rect">
            <a:avLst/>
          </a:prstGeom>
          <a:noFill/>
        </p:spPr>
        <p:txBody>
          <a:bodyPr wrap="square" rtlCol="0">
            <a:spAutoFit/>
          </a:bodyPr>
          <a:lstStyle/>
          <a:p>
            <a:r>
              <a:rPr lang="en-US" sz="1200" dirty="0"/>
              <a:t>Total peak snow water equivalent (SWE) error is decomposed into contributions from precipitation, temperature, and ablation processes, including their spatial patterns. </a:t>
            </a:r>
          </a:p>
        </p:txBody>
      </p:sp>
    </p:spTree>
    <p:extLst>
      <p:ext uri="{BB962C8B-B14F-4D97-AF65-F5344CB8AC3E}">
        <p14:creationId xmlns:p14="http://schemas.microsoft.com/office/powerpoint/2010/main" val="1588227361"/>
      </p:ext>
    </p:extLst>
  </p:cSld>
  <p:clrMapOvr>
    <a:masterClrMapping/>
  </p:clrMapOvr>
</p:sld>
</file>

<file path=ppt/theme/theme1.xml><?xml version="1.0" encoding="utf-8"?>
<a:theme xmlns:a="http://schemas.openxmlformats.org/drawingml/2006/main" name="Other EESA Highlights (not DOE-SC)">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OE-SC EESA Highligh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Horizonal Img_DOE-SC EESA Highlight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1911</TotalTime>
  <Words>238</Words>
  <Application>Microsoft Macintosh PowerPoint</Application>
  <PresentationFormat>On-screen Show (4:3)</PresentationFormat>
  <Paragraphs>8</Paragraphs>
  <Slides>1</Slides>
  <Notes>0</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1</vt:i4>
      </vt:variant>
    </vt:vector>
  </HeadingPairs>
  <TitlesOfParts>
    <vt:vector size="6" baseType="lpstr">
      <vt:lpstr>Arial</vt:lpstr>
      <vt:lpstr>Calibri</vt:lpstr>
      <vt:lpstr>Other EESA Highlights (not DOE-SC)</vt:lpstr>
      <vt:lpstr>DOE-SC EESA Highlights</vt:lpstr>
      <vt:lpstr>Horizonal Img_DOE-SC EESA Highlights</vt:lpstr>
      <vt:lpstr>A quantitative method to decompose SWE differences between regional climate models and reanalysis datasets </vt:lpstr>
    </vt:vector>
  </TitlesOfParts>
  <Company>LBNL</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Maryann Villavert</dc:creator>
  <cp:lastModifiedBy>Andy Jones</cp:lastModifiedBy>
  <cp:revision>91</cp:revision>
  <dcterms:created xsi:type="dcterms:W3CDTF">2016-02-10T19:06:12Z</dcterms:created>
  <dcterms:modified xsi:type="dcterms:W3CDTF">2020-11-30T04:40:06Z</dcterms:modified>
</cp:coreProperties>
</file>