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Marja E" initials="MME" lastIdx="1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Risenmay, Ryan L" initials="RRL" lastIdx="1" clrIdx="1">
    <p:extLst>
      <p:ext uri="{19B8F6BF-5375-455C-9EA6-DF929625EA0E}">
        <p15:presenceInfo xmlns:p15="http://schemas.microsoft.com/office/powerpoint/2012/main" userId="S::ryan.risenmay@pnnl.gov::0090918f-4cb9-48e5-90c7-1f8d1e51ae49" providerId="AD"/>
      </p:ext>
    </p:extLst>
  </p:cmAuthor>
  <p:cmAuthor id="3" name="Rice, Jennie S" initials="RJS" lastIdx="2" clrIdx="2">
    <p:extLst>
      <p:ext uri="{19B8F6BF-5375-455C-9EA6-DF929625EA0E}">
        <p15:presenceInfo xmlns:p15="http://schemas.microsoft.com/office/powerpoint/2012/main" userId="S::jennie.rice@pnnl.gov::c25ef22d-ccff-4345-a027-1c307086bae8" providerId="AD"/>
      </p:ext>
    </p:extLst>
  </p:cmAuthor>
  <p:cmAuthor id="4" name="Himes, Catherine L" initials="HCL" lastIdx="16" clrIdx="3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2" autoAdjust="0"/>
    <p:restoredTop sz="87891" autoAdjust="0"/>
  </p:normalViewPr>
  <p:slideViewPr>
    <p:cSldViewPr>
      <p:cViewPr varScale="1">
        <p:scale>
          <a:sx n="58" d="100"/>
          <a:sy n="58" d="100"/>
        </p:scale>
        <p:origin x="179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DFFC1522-3CD6-4FC3-AFCC-5120B039DB03}"/>
    <pc:docChg chg="custSel modSld">
      <pc:chgData name="Mundy, Beth E" userId="09c03546-1d2d-4d82-89e1-bb5e2a2e687b" providerId="ADAL" clId="{DFFC1522-3CD6-4FC3-AFCC-5120B039DB03}" dt="2020-10-13T16:02:53.164" v="1" actId="207"/>
      <pc:docMkLst>
        <pc:docMk/>
      </pc:docMkLst>
      <pc:sldChg chg="modSp delCm">
        <pc:chgData name="Mundy, Beth E" userId="09c03546-1d2d-4d82-89e1-bb5e2a2e687b" providerId="ADAL" clId="{DFFC1522-3CD6-4FC3-AFCC-5120B039DB03}" dt="2020-10-13T16:02:53.164" v="1" actId="207"/>
        <pc:sldMkLst>
          <pc:docMk/>
          <pc:sldMk cId="1380459704" sldId="259"/>
        </pc:sldMkLst>
        <pc:spChg chg="mod">
          <ac:chgData name="Mundy, Beth E" userId="09c03546-1d2d-4d82-89e1-bb5e2a2e687b" providerId="ADAL" clId="{DFFC1522-3CD6-4FC3-AFCC-5120B039DB03}" dt="2020-10-13T16:02:53.164" v="1" actId="207"/>
          <ac:spMkLst>
            <pc:docMk/>
            <pc:sldMk cId="1380459704" sldId="259"/>
            <ac:spMk id="3076" creationId="{00000000-0000-0000-0000-000000000000}"/>
          </ac:spMkLst>
        </pc:spChg>
      </pc:sldChg>
    </pc:docChg>
  </pc:docChgLst>
  <pc:docChgLst>
    <pc:chgData name="Mundy, Beth E" userId="09c03546-1d2d-4d82-89e1-bb5e2a2e687b" providerId="ADAL" clId="{4E26FE66-07D5-4CE3-8038-FB8DD747E947}"/>
    <pc:docChg chg="modSld">
      <pc:chgData name="Mundy, Beth E" userId="09c03546-1d2d-4d82-89e1-bb5e2a2e687b" providerId="ADAL" clId="{4E26FE66-07D5-4CE3-8038-FB8DD747E947}" dt="2020-11-18T18:14:24.949" v="0" actId="6549"/>
      <pc:docMkLst>
        <pc:docMk/>
      </pc:docMkLst>
      <pc:sldChg chg="modNotesTx">
        <pc:chgData name="Mundy, Beth E" userId="09c03546-1d2d-4d82-89e1-bb5e2a2e687b" providerId="ADAL" clId="{4E26FE66-07D5-4CE3-8038-FB8DD747E947}" dt="2020-11-18T18:14:24.949" v="0" actId="6549"/>
        <pc:sldMkLst>
          <pc:docMk/>
          <pc:sldMk cId="1380459704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6951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221059"/>
            <a:ext cx="4800602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35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250"/>
              </a:spcBef>
              <a:spcAft>
                <a:spcPts val="300"/>
              </a:spcAft>
              <a:buFont typeface="Arial" pitchFamily="34" charset="0"/>
              <a:buChar char="●"/>
              <a:defRPr/>
            </a:pPr>
            <a:r>
              <a:rPr lang="en-AU" sz="1350" dirty="0"/>
              <a:t>Understand the impacts of land use and land cover change (LULCC) on warm-season precipitation over the Central U.S.</a:t>
            </a:r>
            <a:endParaRPr lang="en-US" sz="135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350" b="1" dirty="0"/>
              <a:t>Approach</a:t>
            </a:r>
            <a:endParaRPr lang="en-US" sz="1350" dirty="0"/>
          </a:p>
          <a:p>
            <a:pPr marL="285750" indent="-285750">
              <a:spcBef>
                <a:spcPts val="250"/>
              </a:spcBef>
              <a:spcAft>
                <a:spcPts val="300"/>
              </a:spcAft>
              <a:buFont typeface="Arial" pitchFamily="34" charset="0"/>
              <a:buChar char="●"/>
              <a:defRPr/>
            </a:pPr>
            <a:r>
              <a:rPr lang="en-US" sz="1350" dirty="0"/>
              <a:t>Perform numerical experiments using standard and variable-resolution configurations of the Community Earth System Model with representations of land conditions corresponding to pre-industrial and present-day time periods.</a:t>
            </a:r>
          </a:p>
          <a:p>
            <a:pPr marL="285750" indent="-285750">
              <a:spcBef>
                <a:spcPts val="250"/>
              </a:spcBef>
              <a:spcAft>
                <a:spcPts val="300"/>
              </a:spcAft>
              <a:buFont typeface="Arial" pitchFamily="34" charset="0"/>
              <a:buChar char="●"/>
              <a:defRPr/>
            </a:pPr>
            <a:r>
              <a:rPr lang="en-US" sz="1350" dirty="0"/>
              <a:t>Benchmark simulated precipitation, temperature, and mesoscale convection statistics against observations and quantify land–atmosphere coupling strength.</a:t>
            </a:r>
          </a:p>
          <a:p>
            <a:pPr marL="285750" indent="-285750">
              <a:spcBef>
                <a:spcPts val="250"/>
              </a:spcBef>
              <a:spcAft>
                <a:spcPts val="300"/>
              </a:spcAft>
              <a:buFont typeface="Arial" pitchFamily="34" charset="0"/>
              <a:buChar char="●"/>
              <a:defRPr/>
            </a:pPr>
            <a:r>
              <a:rPr lang="en-US" sz="1350" dirty="0"/>
              <a:t>Evaluate the responses of surface fluxes and the thermodynamic environment to LULCC over the Central U. S. at multiple land and atmospheric resolutions.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350" b="1" dirty="0"/>
              <a:t>Impact</a:t>
            </a:r>
          </a:p>
          <a:p>
            <a:pPr marL="285750" indent="-285750" eaLnBrk="1" hangingPunct="1">
              <a:spcBef>
                <a:spcPts val="250"/>
              </a:spcBef>
              <a:spcAft>
                <a:spcPts val="300"/>
              </a:spcAft>
              <a:buFont typeface="Arial" pitchFamily="34" charset="0"/>
              <a:buChar char="●"/>
              <a:defRPr/>
            </a:pPr>
            <a:r>
              <a:rPr lang="en-US" altLang="en-US" sz="1350" dirty="0"/>
              <a:t>Stronger LULCC-induced warm-season precipitation over the Central U.S.</a:t>
            </a:r>
            <a:r>
              <a:rPr lang="en-AU" altLang="en-US" sz="1350" dirty="0"/>
              <a:t>, corresponding to an increase in the number of mesoscale convective system-like features and a more conducive thermodynamic environment for convection, can be captured in variable-resolution simulations.</a:t>
            </a:r>
          </a:p>
          <a:p>
            <a:pPr marL="285750" indent="-285750" eaLnBrk="1" hangingPunct="1">
              <a:spcBef>
                <a:spcPts val="250"/>
              </a:spcBef>
              <a:spcAft>
                <a:spcPts val="300"/>
              </a:spcAft>
              <a:buFont typeface="Arial" pitchFamily="34" charset="0"/>
              <a:buChar char="●"/>
              <a:defRPr/>
            </a:pPr>
            <a:r>
              <a:rPr lang="en-AU" altLang="en-US" sz="1350" dirty="0"/>
              <a:t>Demonstrates the potential of variable-resolution global models for capturing extreme convective storms in regions with significant LULCC</a:t>
            </a:r>
            <a:r>
              <a:rPr lang="en-US" altLang="en-US" sz="1350" dirty="0"/>
              <a:t>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8" y="74341"/>
            <a:ext cx="868978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latin typeface="Arial" panose="020B0604020202020204" pitchFamily="34" charset="0"/>
              </a:rPr>
              <a:t>Land Use and Land Cover Change Strongly Alters Warm-Season Precipitation Over the Central U.S. in Variable-res Earth System Simulations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137764" y="5252962"/>
            <a:ext cx="3904914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Devanand A, M Huang, D M Lawrence, C M Zarzycki, Z Feng, P J Lawrence, Y Qian, Z Yang. “</a:t>
            </a:r>
            <a:r>
              <a:rPr lang="en-AU" altLang="en-US" sz="1000" dirty="0">
                <a:solidFill>
                  <a:srgbClr val="000000"/>
                </a:solidFill>
                <a:latin typeface="+mn-lt"/>
              </a:rPr>
              <a:t>Land use and land cover change strongly modulates land‐atmosphere coupling and warm‐season precipitation over the Central United States in CESM2‐VR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Advances in Modeling Earth Systems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000" dirty="0"/>
              <a:t>12, e2019MS001925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(2020). DOI: 10.1029/2019MS001925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109021" y="3976315"/>
            <a:ext cx="396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expansion of croplands over the Central U.S. shifts the thermodynamic environment, making it more conducive to convection and resulting in an increase in the number of mesoscale convective system-like features.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9EF14B-A08D-4DF7-A128-69E8A3159F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442" y="1307053"/>
            <a:ext cx="4107558" cy="239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59704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10" ma:contentTypeDescription="Create a new document." ma:contentTypeScope="" ma:versionID="f6a2819efd195f97957367660c4a9a2b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521ee54f9ae46af45a1cc50abd53842d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9e4d5393-76ff-473a-9772-6626c388b195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964f4f91-4ecc-4750-a526-be4b92b86ce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64275A-6CBC-4071-8D0B-48D216B1EF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6573</TotalTime>
  <Words>289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31</cp:revision>
  <cp:lastPrinted>2011-05-11T17:30:12Z</cp:lastPrinted>
  <dcterms:created xsi:type="dcterms:W3CDTF">2017-11-02T21:19:41Z</dcterms:created>
  <dcterms:modified xsi:type="dcterms:W3CDTF">2020-11-18T18:14:28Z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