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9" r:id="rId5"/>
  </p:sldIdLst>
  <p:sldSz cx="9144000" cy="6858000" type="screen4x3"/>
  <p:notesSz cx="69850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undy, Marja E" initials="MME" lastIdx="1" clrIdx="0">
    <p:extLst>
      <p:ext uri="{19B8F6BF-5375-455C-9EA6-DF929625EA0E}">
        <p15:presenceInfo xmlns:p15="http://schemas.microsoft.com/office/powerpoint/2012/main" userId="S::beth.mundy@pnnl.gov::09c03546-1d2d-4d82-89e1-bb5e2a2e687b" providerId="AD"/>
      </p:ext>
    </p:extLst>
  </p:cmAuthor>
  <p:cmAuthor id="2" name="Risenmay, Ryan L" initials="RRL" lastIdx="1" clrIdx="1">
    <p:extLst>
      <p:ext uri="{19B8F6BF-5375-455C-9EA6-DF929625EA0E}">
        <p15:presenceInfo xmlns:p15="http://schemas.microsoft.com/office/powerpoint/2012/main" userId="S::ryan.risenmay@pnnl.gov::0090918f-4cb9-48e5-90c7-1f8d1e51ae49" providerId="AD"/>
      </p:ext>
    </p:extLst>
  </p:cmAuthor>
  <p:cmAuthor id="3" name="Rice, Jennie S" initials="RJS" lastIdx="2" clrIdx="2">
    <p:extLst>
      <p:ext uri="{19B8F6BF-5375-455C-9EA6-DF929625EA0E}">
        <p15:presenceInfo xmlns:p15="http://schemas.microsoft.com/office/powerpoint/2012/main" userId="S::jennie.rice@pnnl.gov::c25ef22d-ccff-4345-a027-1c307086bae8" providerId="AD"/>
      </p:ext>
    </p:extLst>
  </p:cmAuthor>
  <p:cmAuthor id="4" name="Himes, Catherine L" initials="HCL" lastIdx="16" clrIdx="3">
    <p:extLst>
      <p:ext uri="{19B8F6BF-5375-455C-9EA6-DF929625EA0E}">
        <p15:presenceInfo xmlns:p15="http://schemas.microsoft.com/office/powerpoint/2012/main" userId="S::catherine.himes@pnnl.gov::3188da6f-cffb-4e9b-aed8-fac80e95ab3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32" autoAdjust="0"/>
    <p:restoredTop sz="87891" autoAdjust="0"/>
  </p:normalViewPr>
  <p:slideViewPr>
    <p:cSldViewPr>
      <p:cViewPr varScale="1">
        <p:scale>
          <a:sx n="58" d="100"/>
          <a:sy n="58" d="100"/>
        </p:scale>
        <p:origin x="1792" y="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undy, Beth E" userId="09c03546-1d2d-4d82-89e1-bb5e2a2e687b" providerId="ADAL" clId="{DFFC1522-3CD6-4FC3-AFCC-5120B039DB03}"/>
    <pc:docChg chg="custSel modSld">
      <pc:chgData name="Mundy, Beth E" userId="09c03546-1d2d-4d82-89e1-bb5e2a2e687b" providerId="ADAL" clId="{DFFC1522-3CD6-4FC3-AFCC-5120B039DB03}" dt="2020-10-13T16:02:53.164" v="1" actId="207"/>
      <pc:docMkLst>
        <pc:docMk/>
      </pc:docMkLst>
      <pc:sldChg chg="modSp delCm">
        <pc:chgData name="Mundy, Beth E" userId="09c03546-1d2d-4d82-89e1-bb5e2a2e687b" providerId="ADAL" clId="{DFFC1522-3CD6-4FC3-AFCC-5120B039DB03}" dt="2020-10-13T16:02:53.164" v="1" actId="207"/>
        <pc:sldMkLst>
          <pc:docMk/>
          <pc:sldMk cId="1380459704" sldId="259"/>
        </pc:sldMkLst>
        <pc:spChg chg="mod">
          <ac:chgData name="Mundy, Beth E" userId="09c03546-1d2d-4d82-89e1-bb5e2a2e687b" providerId="ADAL" clId="{DFFC1522-3CD6-4FC3-AFCC-5120B039DB03}" dt="2020-10-13T16:02:53.164" v="1" actId="207"/>
          <ac:spMkLst>
            <pc:docMk/>
            <pc:sldMk cId="1380459704" sldId="259"/>
            <ac:spMk id="3076" creationId="{00000000-0000-0000-0000-000000000000}"/>
          </ac:spMkLst>
        </pc:spChg>
      </pc:sldChg>
    </pc:docChg>
  </pc:docChgLst>
  <pc:docChgLst>
    <pc:chgData name="Mundy, Beth E" userId="09c03546-1d2d-4d82-89e1-bb5e2a2e687b" providerId="ADAL" clId="{4E26FE66-07D5-4CE3-8038-FB8DD747E947}"/>
    <pc:docChg chg="modSld">
      <pc:chgData name="Mundy, Beth E" userId="09c03546-1d2d-4d82-89e1-bb5e2a2e687b" providerId="ADAL" clId="{4E26FE66-07D5-4CE3-8038-FB8DD747E947}" dt="2020-11-18T18:14:24.949" v="0" actId="6549"/>
      <pc:docMkLst>
        <pc:docMk/>
      </pc:docMkLst>
      <pc:sldChg chg="modNotesTx">
        <pc:chgData name="Mundy, Beth E" userId="09c03546-1d2d-4d82-89e1-bb5e2a2e687b" providerId="ADAL" clId="{4E26FE66-07D5-4CE3-8038-FB8DD747E947}" dt="2020-11-18T18:14:24.949" v="0" actId="6549"/>
        <pc:sldMkLst>
          <pc:docMk/>
          <pc:sldMk cId="1380459704" sldId="25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EE4913F5-1EAE-474B-AF5A-E8BC3172F19B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71575" y="696913"/>
            <a:ext cx="4641850" cy="3481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10075"/>
            <a:ext cx="5588000" cy="4176713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3550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3550"/>
          </a:xfrm>
          <a:prstGeom prst="rect">
            <a:avLst/>
          </a:prstGeom>
        </p:spPr>
        <p:txBody>
          <a:bodyPr vert="horz" wrap="square" lIns="92958" tIns="46479" rIns="92958" bIns="46479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B298FFB-70F1-4A24-9782-D3D4B90F4D5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7762429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54063" indent="-28892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60463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25600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90738" indent="-231775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479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30051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623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919538" indent="-2317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fld id="{7F705FAF-829E-4395-B8B6-B498D53B3B43}" type="slidenum">
              <a:rPr lang="en-US" altLang="en-US">
                <a:solidFill>
                  <a:srgbClr val="000000"/>
                </a:solidFill>
              </a:rPr>
              <a:pPr eaLnBrk="1" hangingPunct="1"/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z="1000" dirty="0"/>
          </a:p>
        </p:txBody>
      </p:sp>
    </p:spTree>
    <p:extLst>
      <p:ext uri="{BB962C8B-B14F-4D97-AF65-F5344CB8AC3E}">
        <p14:creationId xmlns:p14="http://schemas.microsoft.com/office/powerpoint/2010/main" val="41695132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5F78-85A2-4A8E-B588-72BEBA900BB0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BE678E4-5B40-41E7-B295-6E15A5E915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347593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E7F625-517B-440F-9267-2A80D666B736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5A89244-42D4-4344-8CB0-317EFA9D52F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88302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12E40-FFBC-4D16-9B96-AE4DC79ACE89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A1DC9DD-7613-4A46-8A55-B05D74670C3E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51180665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 rtlCol="0">
            <a:normAutofit/>
          </a:bodyPr>
          <a:lstStyle/>
          <a:p>
            <a:pPr lvl="0"/>
            <a:r>
              <a:rPr lang="en-US" noProof="0" dirty="0"/>
              <a:t>Click icon to add table</a:t>
            </a:r>
          </a:p>
        </p:txBody>
      </p:sp>
    </p:spTree>
    <p:extLst>
      <p:ext uri="{BB962C8B-B14F-4D97-AF65-F5344CB8AC3E}">
        <p14:creationId xmlns:p14="http://schemas.microsoft.com/office/powerpoint/2010/main" val="10877380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42F4A-CFDF-49B1-A5BB-80EE2A5CB064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C322A1-86CB-4EDD-BD25-C77A09E989F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947495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C97724-70E9-494E-82EA-47E688CC4935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C3BD9F-1ED7-43F1-AEB5-0E60C8DFBF47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46109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39D08-0738-4E34-AC41-6639B35ACD6D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2041E4-4A3F-4086-9C88-809FE63A664C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935087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95167-4DB7-4E11-886A-CB7F3966F72D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099FE3B-D710-4794-B641-5B860069AD1F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256411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364730-86BB-4110-9C41-08FDBFA392CA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D306B0-1A4A-4863-93A3-4B49804814E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026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4AAD07-01BF-446E-8744-C7BB7767638F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067ABCF-3691-42EF-8D96-8AEB84F18694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78207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E092C-7F6F-4DA2-94A1-AFFE6A3B6BFC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28D7103-DDC9-4808-B39B-D6FA4C867515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588227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1619B4-0779-4B38-8346-A994C45F2BF8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FC4C9C-1FCF-4447-B5EF-8B193573439A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498780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570776-5D34-4B94-8688-589C882A4837}" type="datetimeFigureOut">
              <a:rPr lang="en-US"/>
              <a:pPr>
                <a:defRPr/>
              </a:pPr>
              <a:t>11/18/2020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50C62178-E8A7-4C00-A203-4DE18BC737C0}" type="slidenum">
              <a:rPr lang="en-US" altLang="en-US"/>
              <a:pPr/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4" r:id="rId1"/>
    <p:sldLayoutId id="2147483845" r:id="rId2"/>
    <p:sldLayoutId id="2147483846" r:id="rId3"/>
    <p:sldLayoutId id="2147483847" r:id="rId4"/>
    <p:sldLayoutId id="2147483848" r:id="rId5"/>
    <p:sldLayoutId id="2147483849" r:id="rId6"/>
    <p:sldLayoutId id="2147483850" r:id="rId7"/>
    <p:sldLayoutId id="2147483851" r:id="rId8"/>
    <p:sldLayoutId id="2147483852" r:id="rId9"/>
    <p:sldLayoutId id="2147483853" r:id="rId10"/>
    <p:sldLayoutId id="2147483854" r:id="rId11"/>
    <p:sldLayoutId id="2147483855" r:id="rId12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3"/>
          <p:cNvSpPr>
            <a:spLocks noChangeArrowheads="1"/>
          </p:cNvSpPr>
          <p:nvPr/>
        </p:nvSpPr>
        <p:spPr bwMode="auto">
          <a:xfrm>
            <a:off x="152400" y="3352800"/>
            <a:ext cx="3429000" cy="2819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1775" indent="-231775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15000"/>
              </a:spcBef>
              <a:buFontTx/>
              <a:buNone/>
            </a:pPr>
            <a:endParaRPr lang="en-US" altLang="en-US" sz="1600" dirty="0">
              <a:solidFill>
                <a:srgbClr val="000000"/>
              </a:solidFill>
            </a:endParaRPr>
          </a:p>
        </p:txBody>
      </p:sp>
      <p:sp>
        <p:nvSpPr>
          <p:cNvPr id="3075" name="Rectangle 4"/>
          <p:cNvSpPr>
            <a:spLocks noChangeArrowheads="1"/>
          </p:cNvSpPr>
          <p:nvPr/>
        </p:nvSpPr>
        <p:spPr bwMode="auto">
          <a:xfrm>
            <a:off x="152398" y="1221059"/>
            <a:ext cx="4800602" cy="55861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>
                <a:solidFill>
                  <a:prstClr val="black"/>
                </a:solidFill>
              </a:rPr>
              <a:t>Objective</a:t>
            </a:r>
          </a:p>
          <a:p>
            <a:pPr marL="285750" indent="-285750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AU" sz="1350" dirty="0"/>
              <a:t>Understand the impacts of land use and land cover change (LULCC) on warm-season precipitation over the Central U.S.</a:t>
            </a:r>
            <a:endParaRPr lang="en-US" sz="1350" b="1" dirty="0"/>
          </a:p>
          <a:p>
            <a:pPr marL="231775" indent="-231775" algn="ctr">
              <a:spcBef>
                <a:spcPct val="15000"/>
              </a:spcBef>
              <a:defRPr/>
            </a:pPr>
            <a:r>
              <a:rPr lang="en-US" sz="1350" b="1" dirty="0"/>
              <a:t>Approach</a:t>
            </a:r>
            <a:endParaRPr lang="en-US" sz="1350" dirty="0"/>
          </a:p>
          <a:p>
            <a:pPr marL="285750" indent="-285750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US" sz="1350" dirty="0"/>
              <a:t>Perform numerical experiments using standard and variable-resolution configurations of the Community Earth System Model with representations of land conditions corresponding to pre-industrial and present-day time periods.</a:t>
            </a:r>
          </a:p>
          <a:p>
            <a:pPr marL="285750" indent="-285750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US" sz="1350" dirty="0"/>
              <a:t>Benchmark simulated precipitation, temperature, and mesoscale convection statistics against observations and quantify land–atmosphere coupling strength.</a:t>
            </a:r>
          </a:p>
          <a:p>
            <a:pPr marL="285750" indent="-285750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US" sz="1350" dirty="0"/>
              <a:t>Evaluate the responses of surface fluxes and the thermodynamic environment to LULCC over the Central U. S. at multiple land and atmospheric resolutions.</a:t>
            </a:r>
          </a:p>
          <a:p>
            <a:pPr algn="ctr" eaLnBrk="1" hangingPunct="1">
              <a:spcBef>
                <a:spcPct val="15000"/>
              </a:spcBef>
              <a:buFontTx/>
              <a:buNone/>
            </a:pPr>
            <a:r>
              <a:rPr lang="en-US" altLang="en-US" sz="1350" b="1" dirty="0"/>
              <a:t>Impact</a:t>
            </a:r>
          </a:p>
          <a:p>
            <a:pPr marL="285750" indent="-285750" eaLnBrk="1" hangingPunct="1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US" altLang="en-US" sz="1350" dirty="0"/>
              <a:t>Stronger LULCC-induced warm-season precipitation over the Central U.S.</a:t>
            </a:r>
            <a:r>
              <a:rPr lang="en-AU" altLang="en-US" sz="1350" dirty="0"/>
              <a:t>, corresponding to an increase in the number of mesoscale convective system-like features and a more conducive thermodynamic environment for convection, can be captured in variable-resolution simulations.</a:t>
            </a:r>
          </a:p>
          <a:p>
            <a:pPr marL="285750" indent="-285750" eaLnBrk="1" hangingPunct="1">
              <a:spcBef>
                <a:spcPts val="250"/>
              </a:spcBef>
              <a:spcAft>
                <a:spcPts val="300"/>
              </a:spcAft>
              <a:buFont typeface="Arial" pitchFamily="34" charset="0"/>
              <a:buChar char="●"/>
              <a:defRPr/>
            </a:pPr>
            <a:r>
              <a:rPr lang="en-AU" altLang="en-US" sz="1350" dirty="0"/>
              <a:t>Demonstrates the potential of variable-resolution global models for capturing extreme convective storms in regions with significant LULCC</a:t>
            </a:r>
            <a:r>
              <a:rPr lang="en-US" altLang="en-US" sz="1350" dirty="0"/>
              <a:t>.</a:t>
            </a:r>
          </a:p>
        </p:txBody>
      </p:sp>
      <p:sp>
        <p:nvSpPr>
          <p:cNvPr id="3076" name="Rectangle 5"/>
          <p:cNvSpPr>
            <a:spLocks noChangeArrowheads="1"/>
          </p:cNvSpPr>
          <p:nvPr/>
        </p:nvSpPr>
        <p:spPr bwMode="auto">
          <a:xfrm>
            <a:off x="152398" y="74341"/>
            <a:ext cx="8689788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200" b="1" dirty="0">
                <a:latin typeface="Arial" panose="020B0604020202020204" pitchFamily="34" charset="0"/>
              </a:rPr>
              <a:t>Land Use and Land Cover Change Strongly Alters Warm-Season Precipitation Over the Central U.S. in Variable-res Earth System Simulations</a:t>
            </a:r>
          </a:p>
        </p:txBody>
      </p:sp>
      <p:sp>
        <p:nvSpPr>
          <p:cNvPr id="3077" name="Text Box 6"/>
          <p:cNvSpPr txBox="1">
            <a:spLocks noChangeArrowheads="1"/>
          </p:cNvSpPr>
          <p:nvPr/>
        </p:nvSpPr>
        <p:spPr bwMode="auto">
          <a:xfrm>
            <a:off x="5137764" y="5252962"/>
            <a:ext cx="3904914" cy="10156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Devanand A, M Huang, D M Lawrence, C M Zarzycki, Z Feng, P J Lawrence, Y Qian, Z Yang. “</a:t>
            </a:r>
            <a:r>
              <a:rPr lang="en-AU" altLang="en-US" sz="1000" dirty="0">
                <a:solidFill>
                  <a:srgbClr val="000000"/>
                </a:solidFill>
                <a:latin typeface="+mn-lt"/>
              </a:rPr>
              <a:t>Land use and land cover change strongly modulates land‐atmosphere coupling and warm‐season precipitation over the Central United States in CESM2‐VR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,” </a:t>
            </a:r>
            <a:r>
              <a:rPr lang="en-US" altLang="en-US" sz="1000" i="1" dirty="0">
                <a:solidFill>
                  <a:srgbClr val="000000"/>
                </a:solidFill>
                <a:latin typeface="+mn-lt"/>
              </a:rPr>
              <a:t>Journal of Advances in Modeling Earth Systems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, </a:t>
            </a:r>
            <a:r>
              <a:rPr lang="en-US" sz="1000" dirty="0"/>
              <a:t>12, e2019MS001925</a:t>
            </a:r>
            <a:r>
              <a:rPr lang="en-US" sz="1000" dirty="0">
                <a:solidFill>
                  <a:srgbClr val="000000"/>
                </a:solidFill>
                <a:latin typeface="+mn-lt"/>
              </a:rPr>
              <a:t>,</a:t>
            </a:r>
            <a:r>
              <a:rPr lang="en-US" altLang="en-US" sz="1000" dirty="0">
                <a:solidFill>
                  <a:srgbClr val="000000"/>
                </a:solidFill>
                <a:latin typeface="+mn-lt"/>
              </a:rPr>
              <a:t> (2020). DOI: 10.1029/2019MS001925</a:t>
            </a:r>
          </a:p>
        </p:txBody>
      </p:sp>
      <p:sp>
        <p:nvSpPr>
          <p:cNvPr id="3078" name="TextBox 9"/>
          <p:cNvSpPr txBox="1">
            <a:spLocks noChangeArrowheads="1"/>
          </p:cNvSpPr>
          <p:nvPr/>
        </p:nvSpPr>
        <p:spPr bwMode="auto">
          <a:xfrm>
            <a:off x="5109021" y="3976315"/>
            <a:ext cx="3962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eaLnBrk="0" hangingPunct="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eaLnBrk="0" hangingPunct="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eaLnBrk="0" hangingPunct="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 b="1" dirty="0">
                <a:solidFill>
                  <a:srgbClr val="0000FF"/>
                </a:solidFill>
                <a:latin typeface="Arial" panose="020B0604020202020204" pitchFamily="34" charset="0"/>
              </a:rPr>
              <a:t>The expansion of croplands over the Central U.S. shifts the thermodynamic environment, making it more conducive to convection and resulting in an increase in the number of mesoscale convective system-like features.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9EF14B-A08D-4DF7-A128-69E8A3159FF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442" y="1307053"/>
            <a:ext cx="4107558" cy="23966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0459704"/>
      </p:ext>
    </p:extLst>
  </p:cSld>
  <p:clrMapOvr>
    <a:masterClrMapping/>
  </p:clrMapOvr>
</p:sld>
</file>

<file path=ppt/theme/theme1.xml><?xml version="1.0" encoding="utf-8"?>
<a:theme xmlns:a="http://schemas.openxmlformats.org/drawingml/2006/main" name="DOE-Sample-Slide-Highlights-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04F155D124A184C9BF1B50050B51435" ma:contentTypeVersion="10" ma:contentTypeDescription="Create a new document." ma:contentTypeScope="" ma:versionID="f6a2819efd195f97957367660c4a9a2b">
  <xsd:schema xmlns:xsd="http://www.w3.org/2001/XMLSchema" xmlns:xs="http://www.w3.org/2001/XMLSchema" xmlns:p="http://schemas.microsoft.com/office/2006/metadata/properties" xmlns:ns3="964f4f91-4ecc-4750-a526-be4b92b86cea" xmlns:ns4="9e4d5393-76ff-473a-9772-6626c388b195" targetNamespace="http://schemas.microsoft.com/office/2006/metadata/properties" ma:root="true" ma:fieldsID="521ee54f9ae46af45a1cc50abd53842d" ns3:_="" ns4:_="">
    <xsd:import namespace="964f4f91-4ecc-4750-a526-be4b92b86cea"/>
    <xsd:import namespace="9e4d5393-76ff-473a-9772-6626c388b19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4f4f91-4ecc-4750-a526-be4b92b86ce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d5393-76ff-473a-9772-6626c388b195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A57D9F0-2B85-430B-8843-0027C0E6F07C}">
  <ds:schemaRefs>
    <ds:schemaRef ds:uri="9e4d5393-76ff-473a-9772-6626c388b195"/>
    <ds:schemaRef ds:uri="http://purl.org/dc/elements/1.1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microsoft.com/office/2006/documentManagement/types"/>
    <ds:schemaRef ds:uri="http://schemas.openxmlformats.org/package/2006/metadata/core-properties"/>
    <ds:schemaRef ds:uri="964f4f91-4ecc-4750-a526-be4b92b86cea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2C74935E-4390-47DD-99CE-60A5373B7B5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9164275A-6CBC-4071-8D0B-48D216B1EF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4f4f91-4ecc-4750-a526-be4b92b86cea"/>
    <ds:schemaRef ds:uri="9e4d5393-76ff-473a-9772-6626c388b19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DOE-Sample-Slide-Highlights-Template</Template>
  <TotalTime>6573</TotalTime>
  <Words>289</Words>
  <Application>Microsoft Office PowerPoint</Application>
  <PresentationFormat>On-screen Show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DOE-Sample-Slide-Highlights-Template</vt:lpstr>
      <vt:lpstr>PowerPoint Presentation</vt:lpstr>
    </vt:vector>
  </TitlesOfParts>
  <Company>PNNL IM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Davis, Emily L</dc:creator>
  <cp:lastModifiedBy>Mundy, Beth E</cp:lastModifiedBy>
  <cp:revision>31</cp:revision>
  <cp:lastPrinted>2011-05-11T17:30:12Z</cp:lastPrinted>
  <dcterms:created xsi:type="dcterms:W3CDTF">2017-11-02T21:19:41Z</dcterms:created>
  <dcterms:modified xsi:type="dcterms:W3CDTF">2020-11-18T18:14:28Z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75333844-ddec-49b7-ae1e-c27b23a45b5c</vt:lpwstr>
  </property>
  <property fmtid="{D5CDD505-2E9C-101B-9397-08002B2CF9AE}" pid="3" name="ContentTypeId">
    <vt:lpwstr>0x010100904F155D124A184C9BF1B50050B51435</vt:lpwstr>
  </property>
  <property fmtid="{D5CDD505-2E9C-101B-9397-08002B2CF9AE}" pid="4" name="Order">
    <vt:r8>3400</vt:r8>
  </property>
</Properties>
</file>