
<file path=[Content_Types].xml><?xml version="1.0" encoding="utf-8"?>
<Types xmlns="http://schemas.openxmlformats.org/package/2006/content-types">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notesMasterIdLst>
    <p:notesMasterId r:id="rId5"/>
  </p:notesMasterIdLst>
  <p:sldIdLst>
    <p:sldId id="258" r:id="rId4"/>
  </p:sldIdLst>
  <p:sldSz cx="9144000" cy="6858000" type="screen4x3"/>
  <p:notesSz cx="6985000" cy="9283700"/>
  <p:defaultTextStyle>
    <a:defPPr>
      <a:defRPr lang="en-US"/>
    </a:defPPr>
    <a:lvl1pPr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undy, Beth E" initials="MBE" lastIdx="3" clrIdx="0">
    <p:extLst>
      <p:ext uri="{19B8F6BF-5375-455C-9EA6-DF929625EA0E}">
        <p15:presenceInfo xmlns:p15="http://schemas.microsoft.com/office/powerpoint/2012/main" userId="S::beth.mundy@pnnl.gov::09c03546-1d2d-4d82-89e1-bb5e2a2e687b" providerId="AD"/>
      </p:ext>
    </p:extLst>
  </p:cmAuthor>
  <p:cmAuthor id="2" name="Snyder, Abigail C" initials="SAC" lastIdx="1" clrIdx="1">
    <p:extLst>
      <p:ext uri="{19B8F6BF-5375-455C-9EA6-DF929625EA0E}">
        <p15:presenceInfo xmlns:p15="http://schemas.microsoft.com/office/powerpoint/2012/main" userId="S::abigail.snyder@pnnl.gov::e919b681-6d0a-40fa-b090-d7906b810622" providerId="AD"/>
      </p:ext>
    </p:extLst>
  </p:cmAuthor>
  <p:cmAuthor id="3" name="SKE" initials="SKE" lastIdx="5" clrIdx="2">
    <p:extLst>
      <p:ext uri="{19B8F6BF-5375-455C-9EA6-DF929625EA0E}">
        <p15:presenceInfo xmlns:p15="http://schemas.microsoft.com/office/powerpoint/2012/main" userId="SKE"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61D7EB0-DBFF-49FD-856F-BEA65DA6DAFD}" v="3" dt="2020-09-28T18:53:34.35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983"/>
    <p:restoredTop sz="94626"/>
  </p:normalViewPr>
  <p:slideViewPr>
    <p:cSldViewPr snapToGrid="0">
      <p:cViewPr varScale="1">
        <p:scale>
          <a:sx n="123" d="100"/>
          <a:sy n="123" d="100"/>
        </p:scale>
        <p:origin x="1524"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Master" Target="slideMasters/slideMaster1.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commentAuthors" Target="commentAuthors.xml"/><Relationship Id="rId11" Type="http://schemas.microsoft.com/office/2015/10/relationships/revisionInfo" Target="revisionInfo.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363" cy="463550"/>
          </a:xfrm>
          <a:prstGeom prst="rect">
            <a:avLst/>
          </a:prstGeom>
        </p:spPr>
        <p:txBody>
          <a:bodyPr vert="horz" lIns="92958" tIns="46479" rIns="92958" bIns="46479" rtlCol="0"/>
          <a:lstStyle>
            <a:lvl1pPr algn="l"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idx="1"/>
          </p:nvPr>
        </p:nvSpPr>
        <p:spPr>
          <a:xfrm>
            <a:off x="3956050" y="0"/>
            <a:ext cx="3027363" cy="463550"/>
          </a:xfrm>
          <a:prstGeom prst="rect">
            <a:avLst/>
          </a:prstGeom>
        </p:spPr>
        <p:txBody>
          <a:bodyPr vert="horz" lIns="92958" tIns="46479" rIns="92958" bIns="46479" rtlCol="0"/>
          <a:lstStyle>
            <a:lvl1pPr algn="r" fontAlgn="auto">
              <a:spcBef>
                <a:spcPts val="0"/>
              </a:spcBef>
              <a:spcAft>
                <a:spcPts val="0"/>
              </a:spcAft>
              <a:defRPr sz="1200">
                <a:latin typeface="+mn-lt"/>
                <a:cs typeface="+mn-cs"/>
              </a:defRPr>
            </a:lvl1pPr>
          </a:lstStyle>
          <a:p>
            <a:pPr>
              <a:defRPr/>
            </a:pPr>
            <a:fld id="{EE4913F5-1EAE-474B-AF5A-E8BC3172F19B}" type="datetimeFigureOut">
              <a:rPr lang="en-US"/>
              <a:pPr>
                <a:defRPr/>
              </a:pPr>
              <a:t>10/5/2020</a:t>
            </a:fld>
            <a:endParaRPr lang="en-US" dirty="0"/>
          </a:p>
        </p:txBody>
      </p:sp>
      <p:sp>
        <p:nvSpPr>
          <p:cNvPr id="4" name="Slide Image Placeholder 3"/>
          <p:cNvSpPr>
            <a:spLocks noGrp="1" noRot="1" noChangeAspect="1"/>
          </p:cNvSpPr>
          <p:nvPr>
            <p:ph type="sldImg" idx="2"/>
          </p:nvPr>
        </p:nvSpPr>
        <p:spPr>
          <a:xfrm>
            <a:off x="1171575" y="696913"/>
            <a:ext cx="4641850" cy="3481387"/>
          </a:xfrm>
          <a:prstGeom prst="rect">
            <a:avLst/>
          </a:prstGeom>
          <a:noFill/>
          <a:ln w="12700">
            <a:solidFill>
              <a:prstClr val="black"/>
            </a:solidFill>
          </a:ln>
        </p:spPr>
        <p:txBody>
          <a:bodyPr vert="horz" lIns="92958" tIns="46479" rIns="92958" bIns="46479" rtlCol="0" anchor="ctr"/>
          <a:lstStyle/>
          <a:p>
            <a:pPr lvl="0"/>
            <a:endParaRPr lang="en-US" noProof="0" dirty="0"/>
          </a:p>
        </p:txBody>
      </p:sp>
      <p:sp>
        <p:nvSpPr>
          <p:cNvPr id="5" name="Notes Placeholder 4"/>
          <p:cNvSpPr>
            <a:spLocks noGrp="1"/>
          </p:cNvSpPr>
          <p:nvPr>
            <p:ph type="body" sz="quarter" idx="3"/>
          </p:nvPr>
        </p:nvSpPr>
        <p:spPr>
          <a:xfrm>
            <a:off x="698500" y="4410075"/>
            <a:ext cx="5588000" cy="4176713"/>
          </a:xfrm>
          <a:prstGeom prst="rect">
            <a:avLst/>
          </a:prstGeom>
        </p:spPr>
        <p:txBody>
          <a:bodyPr vert="horz" lIns="92958" tIns="46479" rIns="92958" bIns="46479"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18563"/>
            <a:ext cx="3027363" cy="463550"/>
          </a:xfrm>
          <a:prstGeom prst="rect">
            <a:avLst/>
          </a:prstGeom>
        </p:spPr>
        <p:txBody>
          <a:bodyPr vert="horz" lIns="92958" tIns="46479" rIns="92958" bIns="46479" rtlCol="0" anchor="b"/>
          <a:lstStyle>
            <a:lvl1pPr algn="l" fontAlgn="auto">
              <a:spcBef>
                <a:spcPts val="0"/>
              </a:spcBef>
              <a:spcAft>
                <a:spcPts val="0"/>
              </a:spcAft>
              <a:defRPr sz="1200">
                <a:latin typeface="+mn-lt"/>
                <a:cs typeface="+mn-cs"/>
              </a:defRPr>
            </a:lvl1pPr>
          </a:lstStyle>
          <a:p>
            <a:pPr>
              <a:defRPr/>
            </a:pPr>
            <a:endParaRPr lang="en-US" dirty="0"/>
          </a:p>
        </p:txBody>
      </p:sp>
      <p:sp>
        <p:nvSpPr>
          <p:cNvPr id="7" name="Slide Number Placeholder 6"/>
          <p:cNvSpPr>
            <a:spLocks noGrp="1"/>
          </p:cNvSpPr>
          <p:nvPr>
            <p:ph type="sldNum" sz="quarter" idx="5"/>
          </p:nvPr>
        </p:nvSpPr>
        <p:spPr>
          <a:xfrm>
            <a:off x="3956050" y="8818563"/>
            <a:ext cx="3027363" cy="463550"/>
          </a:xfrm>
          <a:prstGeom prst="rect">
            <a:avLst/>
          </a:prstGeom>
        </p:spPr>
        <p:txBody>
          <a:bodyPr vert="horz" wrap="square" lIns="92958" tIns="46479" rIns="92958" bIns="46479" numCol="1" anchor="b" anchorCtr="0" compatLnSpc="1">
            <a:prstTxWarp prst="textNoShape">
              <a:avLst/>
            </a:prstTxWarp>
          </a:bodyPr>
          <a:lstStyle>
            <a:lvl1pPr algn="r">
              <a:defRPr sz="1200"/>
            </a:lvl1pPr>
          </a:lstStyle>
          <a:p>
            <a:fld id="{DB298FFB-70F1-4A24-9782-D3D4B90F4D57}" type="slidenum">
              <a:rPr lang="en-US" altLang="en-US"/>
              <a:pPr/>
              <a:t>‹#›</a:t>
            </a:fld>
            <a:endParaRPr lang="en-US" altLang="en-US" dirty="0"/>
          </a:p>
        </p:txBody>
      </p:sp>
    </p:spTree>
    <p:extLst>
      <p:ext uri="{BB962C8B-B14F-4D97-AF65-F5344CB8AC3E}">
        <p14:creationId xmlns:p14="http://schemas.microsoft.com/office/powerpoint/2010/main" val="47762429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54063" indent="-288925" eaLnBrk="0" hangingPunct="0">
              <a:defRPr>
                <a:solidFill>
                  <a:schemeClr val="tx1"/>
                </a:solidFill>
                <a:latin typeface="Calibri" panose="020F0502020204030204" pitchFamily="34" charset="0"/>
                <a:cs typeface="Arial" panose="020B0604020202020204" pitchFamily="34" charset="0"/>
              </a:defRPr>
            </a:lvl2pPr>
            <a:lvl3pPr marL="1160463" indent="-231775" eaLnBrk="0" hangingPunct="0">
              <a:defRPr>
                <a:solidFill>
                  <a:schemeClr val="tx1"/>
                </a:solidFill>
                <a:latin typeface="Calibri" panose="020F0502020204030204" pitchFamily="34" charset="0"/>
                <a:cs typeface="Arial" panose="020B0604020202020204" pitchFamily="34" charset="0"/>
              </a:defRPr>
            </a:lvl3pPr>
            <a:lvl4pPr marL="1625600" indent="-231775" eaLnBrk="0" hangingPunct="0">
              <a:defRPr>
                <a:solidFill>
                  <a:schemeClr val="tx1"/>
                </a:solidFill>
                <a:latin typeface="Calibri" panose="020F0502020204030204" pitchFamily="34" charset="0"/>
                <a:cs typeface="Arial" panose="020B0604020202020204" pitchFamily="34" charset="0"/>
              </a:defRPr>
            </a:lvl4pPr>
            <a:lvl5pPr marL="2090738" indent="-231775" eaLnBrk="0" hangingPunct="0">
              <a:defRPr>
                <a:solidFill>
                  <a:schemeClr val="tx1"/>
                </a:solidFill>
                <a:latin typeface="Calibri" panose="020F0502020204030204" pitchFamily="34" charset="0"/>
                <a:cs typeface="Arial" panose="020B0604020202020204" pitchFamily="34" charset="0"/>
              </a:defRPr>
            </a:lvl5pPr>
            <a:lvl6pPr marL="25479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051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623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195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7F705FAF-829E-4395-B8B6-B498D53B3B43}" type="slidenum">
              <a:rPr lang="en-US" altLang="en-US">
                <a:solidFill>
                  <a:srgbClr val="000000"/>
                </a:solidFill>
              </a:rPr>
              <a:pPr eaLnBrk="1" hangingPunct="1"/>
              <a:t>1</a:t>
            </a:fld>
            <a:endParaRPr lang="en-US" altLang="en-US" dirty="0">
              <a:solidFill>
                <a:srgbClr val="000000"/>
              </a:solidFill>
            </a:endParaRPr>
          </a:p>
        </p:txBody>
      </p:sp>
      <p:sp>
        <p:nvSpPr>
          <p:cNvPr id="512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z="1000" dirty="0"/>
          </a:p>
        </p:txBody>
      </p:sp>
    </p:spTree>
    <p:extLst>
      <p:ext uri="{BB962C8B-B14F-4D97-AF65-F5344CB8AC3E}">
        <p14:creationId xmlns:p14="http://schemas.microsoft.com/office/powerpoint/2010/main" val="27296823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01135F78-85A2-4A8E-B588-72BEBA900BB0}" type="datetimeFigureOut">
              <a:rPr lang="en-US"/>
              <a:pPr>
                <a:defRPr/>
              </a:pPr>
              <a:t>10/5/2020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fld id="{ABE678E4-5B40-41E7-B295-6E15A5E915EA}" type="slidenum">
              <a:rPr lang="en-US" altLang="en-US"/>
              <a:pPr/>
              <a:t>‹#›</a:t>
            </a:fld>
            <a:endParaRPr lang="en-US" altLang="en-US" dirty="0"/>
          </a:p>
        </p:txBody>
      </p:sp>
    </p:spTree>
    <p:extLst>
      <p:ext uri="{BB962C8B-B14F-4D97-AF65-F5344CB8AC3E}">
        <p14:creationId xmlns:p14="http://schemas.microsoft.com/office/powerpoint/2010/main" val="3347593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CE7F625-517B-440F-9267-2A80D666B736}" type="datetimeFigureOut">
              <a:rPr lang="en-US"/>
              <a:pPr>
                <a:defRPr/>
              </a:pPr>
              <a:t>10/5/2020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fld id="{E5A89244-42D4-4344-8CB0-317EFA9D52F5}" type="slidenum">
              <a:rPr lang="en-US" altLang="en-US"/>
              <a:pPr/>
              <a:t>‹#›</a:t>
            </a:fld>
            <a:endParaRPr lang="en-US" altLang="en-US" dirty="0"/>
          </a:p>
        </p:txBody>
      </p:sp>
    </p:spTree>
    <p:extLst>
      <p:ext uri="{BB962C8B-B14F-4D97-AF65-F5344CB8AC3E}">
        <p14:creationId xmlns:p14="http://schemas.microsoft.com/office/powerpoint/2010/main" val="40788302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0212E40-FFBC-4D16-9B96-AE4DC79ACE89}" type="datetimeFigureOut">
              <a:rPr lang="en-US"/>
              <a:pPr>
                <a:defRPr/>
              </a:pPr>
              <a:t>10/5/2020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fld id="{1A1DC9DD-7613-4A46-8A55-B05D74670C3E}" type="slidenum">
              <a:rPr lang="en-US" altLang="en-US"/>
              <a:pPr/>
              <a:t>‹#›</a:t>
            </a:fld>
            <a:endParaRPr lang="en-US" altLang="en-US" dirty="0"/>
          </a:p>
        </p:txBody>
      </p:sp>
    </p:spTree>
    <p:extLst>
      <p:ext uri="{BB962C8B-B14F-4D97-AF65-F5344CB8AC3E}">
        <p14:creationId xmlns:p14="http://schemas.microsoft.com/office/powerpoint/2010/main" val="35118066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able Placeholder 2"/>
          <p:cNvSpPr>
            <a:spLocks noGrp="1"/>
          </p:cNvSpPr>
          <p:nvPr>
            <p:ph type="tbl" idx="1"/>
          </p:nvPr>
        </p:nvSpPr>
        <p:spPr>
          <a:xfrm>
            <a:off x="457200" y="1600200"/>
            <a:ext cx="8229600" cy="4525963"/>
          </a:xfrm>
        </p:spPr>
        <p:txBody>
          <a:bodyPr rtlCol="0">
            <a:normAutofit/>
          </a:bodyPr>
          <a:lstStyle/>
          <a:p>
            <a:pPr lvl="0"/>
            <a:r>
              <a:rPr lang="en-US" noProof="0" dirty="0"/>
              <a:t>Click icon to add table</a:t>
            </a:r>
          </a:p>
        </p:txBody>
      </p:sp>
    </p:spTree>
    <p:extLst>
      <p:ext uri="{BB962C8B-B14F-4D97-AF65-F5344CB8AC3E}">
        <p14:creationId xmlns:p14="http://schemas.microsoft.com/office/powerpoint/2010/main" val="1087738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3D42F4A-CFDF-49B1-A5BB-80EE2A5CB064}" type="datetimeFigureOut">
              <a:rPr lang="en-US"/>
              <a:pPr>
                <a:defRPr/>
              </a:pPr>
              <a:t>10/5/2020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fld id="{D3C322A1-86CB-4EDD-BD25-C77A09E989F7}" type="slidenum">
              <a:rPr lang="en-US" altLang="en-US"/>
              <a:pPr/>
              <a:t>‹#›</a:t>
            </a:fld>
            <a:endParaRPr lang="en-US" altLang="en-US" dirty="0"/>
          </a:p>
        </p:txBody>
      </p:sp>
    </p:spTree>
    <p:extLst>
      <p:ext uri="{BB962C8B-B14F-4D97-AF65-F5344CB8AC3E}">
        <p14:creationId xmlns:p14="http://schemas.microsoft.com/office/powerpoint/2010/main" val="9474954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72C97724-70E9-494E-82EA-47E688CC4935}" type="datetimeFigureOut">
              <a:rPr lang="en-US"/>
              <a:pPr>
                <a:defRPr/>
              </a:pPr>
              <a:t>10/5/2020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fld id="{8CC3BD9F-1ED7-43F1-AEB5-0E60C8DFBF47}" type="slidenum">
              <a:rPr lang="en-US" altLang="en-US"/>
              <a:pPr/>
              <a:t>‹#›</a:t>
            </a:fld>
            <a:endParaRPr lang="en-US" altLang="en-US" dirty="0"/>
          </a:p>
        </p:txBody>
      </p:sp>
    </p:spTree>
    <p:extLst>
      <p:ext uri="{BB962C8B-B14F-4D97-AF65-F5344CB8AC3E}">
        <p14:creationId xmlns:p14="http://schemas.microsoft.com/office/powerpoint/2010/main" val="41461092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02939D08-0738-4E34-AC41-6639B35ACD6D}" type="datetimeFigureOut">
              <a:rPr lang="en-US"/>
              <a:pPr>
                <a:defRPr/>
              </a:pPr>
              <a:t>10/5/2020</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fld id="{652041E4-4A3F-4086-9C88-809FE63A664C}" type="slidenum">
              <a:rPr lang="en-US" altLang="en-US"/>
              <a:pPr/>
              <a:t>‹#›</a:t>
            </a:fld>
            <a:endParaRPr lang="en-US" altLang="en-US" dirty="0"/>
          </a:p>
        </p:txBody>
      </p:sp>
    </p:spTree>
    <p:extLst>
      <p:ext uri="{BB962C8B-B14F-4D97-AF65-F5344CB8AC3E}">
        <p14:creationId xmlns:p14="http://schemas.microsoft.com/office/powerpoint/2010/main" val="1935087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A8995167-4DB7-4E11-886A-CB7F3966F72D}" type="datetimeFigureOut">
              <a:rPr lang="en-US"/>
              <a:pPr>
                <a:defRPr/>
              </a:pPr>
              <a:t>10/5/2020</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fld id="{B099FE3B-D710-4794-B641-5B860069AD1F}" type="slidenum">
              <a:rPr lang="en-US" altLang="en-US"/>
              <a:pPr/>
              <a:t>‹#›</a:t>
            </a:fld>
            <a:endParaRPr lang="en-US" altLang="en-US" dirty="0"/>
          </a:p>
        </p:txBody>
      </p:sp>
    </p:spTree>
    <p:extLst>
      <p:ext uri="{BB962C8B-B14F-4D97-AF65-F5344CB8AC3E}">
        <p14:creationId xmlns:p14="http://schemas.microsoft.com/office/powerpoint/2010/main" val="4256411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BC364730-86BB-4110-9C41-08FDBFA392CA}" type="datetimeFigureOut">
              <a:rPr lang="en-US"/>
              <a:pPr>
                <a:defRPr/>
              </a:pPr>
              <a:t>10/5/2020</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fld id="{07D306B0-1A4A-4863-93A3-4B49804814EA}" type="slidenum">
              <a:rPr lang="en-US" altLang="en-US"/>
              <a:pPr/>
              <a:t>‹#›</a:t>
            </a:fld>
            <a:endParaRPr lang="en-US" altLang="en-US" dirty="0"/>
          </a:p>
        </p:txBody>
      </p:sp>
    </p:spTree>
    <p:extLst>
      <p:ext uri="{BB962C8B-B14F-4D97-AF65-F5344CB8AC3E}">
        <p14:creationId xmlns:p14="http://schemas.microsoft.com/office/powerpoint/2010/main" val="3769026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B4AAD07-01BF-446E-8744-C7BB7767638F}" type="datetimeFigureOut">
              <a:rPr lang="en-US"/>
              <a:pPr>
                <a:defRPr/>
              </a:pPr>
              <a:t>10/5/2020</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fld id="{D067ABCF-3691-42EF-8D96-8AEB84F18694}" type="slidenum">
              <a:rPr lang="en-US" altLang="en-US"/>
              <a:pPr/>
              <a:t>‹#›</a:t>
            </a:fld>
            <a:endParaRPr lang="en-US" altLang="en-US" dirty="0"/>
          </a:p>
        </p:txBody>
      </p:sp>
    </p:spTree>
    <p:extLst>
      <p:ext uri="{BB962C8B-B14F-4D97-AF65-F5344CB8AC3E}">
        <p14:creationId xmlns:p14="http://schemas.microsoft.com/office/powerpoint/2010/main" val="37782071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85FE092C-7F6F-4DA2-94A1-AFFE6A3B6BFC}" type="datetimeFigureOut">
              <a:rPr lang="en-US"/>
              <a:pPr>
                <a:defRPr/>
              </a:pPr>
              <a:t>10/5/2020</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fld id="{428D7103-DDC9-4808-B39B-D6FA4C867515}" type="slidenum">
              <a:rPr lang="en-US" altLang="en-US"/>
              <a:pPr/>
              <a:t>‹#›</a:t>
            </a:fld>
            <a:endParaRPr lang="en-US" altLang="en-US" dirty="0"/>
          </a:p>
        </p:txBody>
      </p:sp>
    </p:spTree>
    <p:extLst>
      <p:ext uri="{BB962C8B-B14F-4D97-AF65-F5344CB8AC3E}">
        <p14:creationId xmlns:p14="http://schemas.microsoft.com/office/powerpoint/2010/main" val="2588227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FF1619B4-0779-4B38-8346-A994C45F2BF8}" type="datetimeFigureOut">
              <a:rPr lang="en-US"/>
              <a:pPr>
                <a:defRPr/>
              </a:pPr>
              <a:t>10/5/2020</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fld id="{0EFC4C9C-1FCF-4447-B5EF-8B193573439A}" type="slidenum">
              <a:rPr lang="en-US" altLang="en-US"/>
              <a:pPr/>
              <a:t>‹#›</a:t>
            </a:fld>
            <a:endParaRPr lang="en-US" altLang="en-US" dirty="0"/>
          </a:p>
        </p:txBody>
      </p:sp>
    </p:spTree>
    <p:extLst>
      <p:ext uri="{BB962C8B-B14F-4D97-AF65-F5344CB8AC3E}">
        <p14:creationId xmlns:p14="http://schemas.microsoft.com/office/powerpoint/2010/main" val="24987808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00570776-5D34-4B94-8688-589C882A4837}" type="datetimeFigureOut">
              <a:rPr lang="en-US"/>
              <a:pPr>
                <a:defRPr/>
              </a:pPr>
              <a:t>10/5/2020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50C62178-E8A7-4C00-A203-4DE18BC737C0}" type="slidenum">
              <a:rPr lang="en-US" altLang="en-US"/>
              <a:pPr/>
              <a:t>‹#›</a:t>
            </a:fld>
            <a:endParaRPr lang="en-US" altLang="en-US" dirty="0"/>
          </a:p>
        </p:txBody>
      </p:sp>
    </p:spTree>
  </p:cSld>
  <p:clrMap bg1="lt1" tx1="dk1" bg2="lt2" tx2="dk2" accent1="accent1" accent2="accent2" accent3="accent3" accent4="accent4" accent5="accent5" accent6="accent6" hlink="hlink" folHlink="folHlink"/>
  <p:sldLayoutIdLst>
    <p:sldLayoutId id="2147483844" r:id="rId1"/>
    <p:sldLayoutId id="2147483845" r:id="rId2"/>
    <p:sldLayoutId id="2147483846" r:id="rId3"/>
    <p:sldLayoutId id="2147483847" r:id="rId4"/>
    <p:sldLayoutId id="2147483848" r:id="rId5"/>
    <p:sldLayoutId id="2147483849" r:id="rId6"/>
    <p:sldLayoutId id="2147483850" r:id="rId7"/>
    <p:sldLayoutId id="2147483851" r:id="rId8"/>
    <p:sldLayoutId id="2147483852" r:id="rId9"/>
    <p:sldLayoutId id="2147483853" r:id="rId10"/>
    <p:sldLayoutId id="2147483854" r:id="rId11"/>
    <p:sldLayoutId id="2147483855" r:id="rId12"/>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tiff"/><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ChangeArrowheads="1"/>
          </p:cNvSpPr>
          <p:nvPr/>
        </p:nvSpPr>
        <p:spPr bwMode="auto">
          <a:xfrm>
            <a:off x="152400" y="3352800"/>
            <a:ext cx="3429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1775" indent="-231775"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15000"/>
              </a:spcBef>
              <a:buFontTx/>
              <a:buNone/>
            </a:pPr>
            <a:endParaRPr lang="en-US" altLang="en-US" sz="1600" dirty="0">
              <a:solidFill>
                <a:srgbClr val="000000"/>
              </a:solidFill>
            </a:endParaRPr>
          </a:p>
        </p:txBody>
      </p:sp>
      <p:sp>
        <p:nvSpPr>
          <p:cNvPr id="3075" name="Rectangle 4"/>
          <p:cNvSpPr>
            <a:spLocks noChangeArrowheads="1"/>
          </p:cNvSpPr>
          <p:nvPr/>
        </p:nvSpPr>
        <p:spPr bwMode="auto">
          <a:xfrm>
            <a:off x="0" y="1128376"/>
            <a:ext cx="4564885" cy="53383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1775" indent="-231775" algn="ctr">
              <a:spcBef>
                <a:spcPct val="15000"/>
              </a:spcBef>
              <a:defRPr/>
            </a:pPr>
            <a:r>
              <a:rPr lang="en-US" sz="1400" b="1" dirty="0">
                <a:solidFill>
                  <a:prstClr val="black"/>
                </a:solidFill>
              </a:rPr>
              <a:t>Objective</a:t>
            </a:r>
          </a:p>
          <a:p>
            <a:pPr marL="285750" indent="-285750">
              <a:spcBef>
                <a:spcPct val="15000"/>
              </a:spcBef>
              <a:buFont typeface="Arial" pitchFamily="34" charset="0"/>
              <a:buChar char="●"/>
              <a:defRPr/>
            </a:pPr>
            <a:r>
              <a:rPr lang="en-US" sz="1400" dirty="0"/>
              <a:t>Examine the balance of impacts on U.S. agricultural revenues in GCAM from direct changes to U.S. crop yields versus changes to yields in other regions that influence the U.S. via trade.</a:t>
            </a:r>
          </a:p>
          <a:p>
            <a:pPr>
              <a:spcBef>
                <a:spcPct val="15000"/>
              </a:spcBef>
              <a:defRPr/>
            </a:pPr>
            <a:endParaRPr lang="en-US" sz="400" b="1" dirty="0">
              <a:solidFill>
                <a:prstClr val="black"/>
              </a:solidFill>
            </a:endParaRPr>
          </a:p>
          <a:p>
            <a:pPr marL="231775" indent="-231775" algn="ctr">
              <a:spcBef>
                <a:spcPct val="15000"/>
              </a:spcBef>
              <a:defRPr/>
            </a:pPr>
            <a:r>
              <a:rPr lang="en-US" sz="1400" b="1" dirty="0">
                <a:solidFill>
                  <a:prstClr val="black"/>
                </a:solidFill>
              </a:rPr>
              <a:t>Approach</a:t>
            </a:r>
          </a:p>
          <a:p>
            <a:pPr marL="285750" indent="-285750">
              <a:spcBef>
                <a:spcPct val="15000"/>
              </a:spcBef>
              <a:buFont typeface="Arial" pitchFamily="34" charset="0"/>
              <a:buChar char="●"/>
              <a:defRPr/>
            </a:pPr>
            <a:r>
              <a:rPr lang="en-US" sz="1400" dirty="0"/>
              <a:t>Use a range of agricultural yield projections to form scenarios for GCAM in which yields are affected only in the U.S., only outside of the U.S., or everywhere.</a:t>
            </a:r>
          </a:p>
          <a:p>
            <a:pPr marL="285750" indent="-285750">
              <a:spcBef>
                <a:spcPct val="15000"/>
              </a:spcBef>
              <a:buFont typeface="Arial" pitchFamily="34" charset="0"/>
              <a:buChar char="●"/>
              <a:defRPr/>
            </a:pPr>
            <a:r>
              <a:rPr lang="en-US" sz="1400" dirty="0"/>
              <a:t>Supplement the projections with appropriate water constraints.</a:t>
            </a:r>
          </a:p>
          <a:p>
            <a:pPr marL="285750" indent="-285750">
              <a:spcBef>
                <a:spcPct val="15000"/>
              </a:spcBef>
              <a:buFont typeface="Arial" pitchFamily="34" charset="0"/>
              <a:buChar char="●"/>
              <a:defRPr/>
            </a:pPr>
            <a:r>
              <a:rPr lang="en-US" sz="1400" dirty="0"/>
              <a:t>Examine the directly versus indirectly driven changes in agricultural revenue under GCAM’s regional agriculture market structure.</a:t>
            </a:r>
          </a:p>
          <a:p>
            <a:pPr>
              <a:spcBef>
                <a:spcPct val="15000"/>
              </a:spcBef>
              <a:defRPr/>
            </a:pPr>
            <a:endParaRPr lang="en-US" sz="400" dirty="0">
              <a:solidFill>
                <a:prstClr val="black"/>
              </a:solidFill>
            </a:endParaRPr>
          </a:p>
          <a:p>
            <a:pPr algn="ctr" eaLnBrk="1" hangingPunct="1">
              <a:spcBef>
                <a:spcPct val="15000"/>
              </a:spcBef>
              <a:buFontTx/>
              <a:buNone/>
            </a:pPr>
            <a:r>
              <a:rPr lang="en-US" altLang="en-US" sz="1400" b="1" dirty="0">
                <a:solidFill>
                  <a:srgbClr val="000000"/>
                </a:solidFill>
              </a:rPr>
              <a:t>Impact</a:t>
            </a:r>
          </a:p>
          <a:p>
            <a:pPr marL="285750" indent="-285750">
              <a:spcBef>
                <a:spcPct val="15000"/>
              </a:spcBef>
              <a:buFont typeface="Arial" pitchFamily="34" charset="0"/>
              <a:buChar char="●"/>
              <a:defRPr/>
            </a:pPr>
            <a:r>
              <a:rPr lang="en-US" sz="1400" dirty="0"/>
              <a:t>Despite the uncertainty in agricultural yield projections, the potential direct domestic and indirect international yield changes have financial impacts on U.S. producers of opposite signs.</a:t>
            </a:r>
          </a:p>
          <a:p>
            <a:pPr marL="285750" indent="-285750">
              <a:spcBef>
                <a:spcPct val="15000"/>
              </a:spcBef>
              <a:buFont typeface="Arial" pitchFamily="34" charset="0"/>
              <a:buChar char="●"/>
              <a:defRPr/>
            </a:pPr>
            <a:r>
              <a:rPr lang="en-US" sz="1400" dirty="0"/>
              <a:t>The analysis of country-specific projected crop yield and production trends cannot ignore indirect effects arising via international markets.</a:t>
            </a:r>
          </a:p>
        </p:txBody>
      </p:sp>
      <p:sp>
        <p:nvSpPr>
          <p:cNvPr id="3076" name="Rectangle 5"/>
          <p:cNvSpPr>
            <a:spLocks noChangeArrowheads="1"/>
          </p:cNvSpPr>
          <p:nvPr/>
        </p:nvSpPr>
        <p:spPr bwMode="auto">
          <a:xfrm>
            <a:off x="152399" y="112713"/>
            <a:ext cx="8852625"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en-US" altLang="en-US" sz="3000" b="1" dirty="0">
                <a:solidFill>
                  <a:srgbClr val="000000"/>
                </a:solidFill>
                <a:latin typeface="Arial" panose="020B0604020202020204" pitchFamily="34" charset="0"/>
              </a:rPr>
              <a:t>The Domestic and International Implications of Future Climate for U.S. Agriculture in GCAM </a:t>
            </a:r>
          </a:p>
        </p:txBody>
      </p:sp>
      <p:sp>
        <p:nvSpPr>
          <p:cNvPr id="3077" name="Text Box 6"/>
          <p:cNvSpPr txBox="1">
            <a:spLocks noChangeArrowheads="1"/>
          </p:cNvSpPr>
          <p:nvPr/>
        </p:nvSpPr>
        <p:spPr bwMode="auto">
          <a:xfrm>
            <a:off x="279400" y="6412638"/>
            <a:ext cx="8725624" cy="40011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000" dirty="0">
                <a:solidFill>
                  <a:srgbClr val="000000"/>
                </a:solidFill>
                <a:latin typeface="+mn-lt"/>
              </a:rPr>
              <a:t>A. Snyder, K. Calvin, L. Clarke, J. Edmonds, P. Kyle, K. Narayan, A. Di Vittorio, S. Waldhoff, M. Wise, P. Patel. “The Domestic and International Implications of Future Climate for U.S. Agriculture in GCAM.” PLOS ONE. Accepted.</a:t>
            </a:r>
          </a:p>
        </p:txBody>
      </p:sp>
      <p:sp>
        <p:nvSpPr>
          <p:cNvPr id="3078" name="TextBox 9"/>
          <p:cNvSpPr txBox="1">
            <a:spLocks noChangeArrowheads="1"/>
          </p:cNvSpPr>
          <p:nvPr/>
        </p:nvSpPr>
        <p:spPr bwMode="auto">
          <a:xfrm>
            <a:off x="4468953" y="4009862"/>
            <a:ext cx="4675047" cy="21236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200" b="1" dirty="0">
                <a:solidFill>
                  <a:srgbClr val="0000FF"/>
                </a:solidFill>
                <a:latin typeface="Arial" panose="020B0604020202020204" pitchFamily="34" charset="0"/>
              </a:rPr>
              <a:t>2050 U.S. percent changes from the no impacts reference GCAM scenario for Corn and OilCrop. The scenarios featuring only Domestic impacts and those including global impacts (Full) produce similar changes from the baseline for area, price, production, and endogenous yield. The minor differences in these variables together result in more appreciable differences in revenue changes in the Full scenario than in the Domestic. In all scenarios, the revenue changes are of smaller magnitude under the Full versus Domestic scenarios, a consequential difference for U.S. agricultural producers. </a:t>
            </a:r>
          </a:p>
        </p:txBody>
      </p:sp>
      <p:pic>
        <p:nvPicPr>
          <p:cNvPr id="3" name="Picture 2">
            <a:extLst>
              <a:ext uri="{FF2B5EF4-FFF2-40B4-BE49-F238E27FC236}">
                <a16:creationId xmlns:a16="http://schemas.microsoft.com/office/drawing/2014/main" id="{B5BE8521-6F26-4642-91D0-5C008AD6ECC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472025" y="1387766"/>
            <a:ext cx="4685958" cy="2342979"/>
          </a:xfrm>
          <a:prstGeom prst="rect">
            <a:avLst/>
          </a:prstGeom>
        </p:spPr>
      </p:pic>
    </p:spTree>
  </p:cSld>
  <p:clrMapOvr>
    <a:masterClrMapping/>
  </p:clrMapOvr>
</p:sld>
</file>

<file path=ppt/theme/theme1.xml><?xml version="1.0" encoding="utf-8"?>
<a:theme xmlns:a="http://schemas.openxmlformats.org/drawingml/2006/main" name="DOE-Sample-Slide-Highlights-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p:properties xmlns:p="http://schemas.microsoft.com/office/2006/metadata/properties" xmlns:xsi="http://www.w3.org/2001/XMLSchema-instance" xmlns:pc="http://schemas.microsoft.com/office/infopath/2007/PartnerControls">
  <documentManagement>
    <Presentation xmlns="http://schemas.microsoft.com/sharepoint/v3" xsi:nil="true"/>
    <Funding xmlns="3f367a74-7294-440b-bcf2-615eafc1d48f" xsi:nil="true"/>
    <SlideDescription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Slide" ma:contentTypeID="0x010100A22E315B1F3C42B49A0E90D2F9AB5AB100DD0966E738D64E49B965032E22FBBBFF" ma:contentTypeVersion="4" ma:contentTypeDescription="Microsoft PowerPoint Slide" ma:contentTypeScope="" ma:versionID="b3474de98243c38ca447bb66c1087723">
  <xsd:schema xmlns:xsd="http://www.w3.org/2001/XMLSchema" xmlns:xs="http://www.w3.org/2001/XMLSchema" xmlns:p="http://schemas.microsoft.com/office/2006/metadata/properties" xmlns:ns1="http://schemas.microsoft.com/sharepoint/v3" xmlns:ns3="3f367a74-7294-440b-bcf2-615eafc1d48f" targetNamespace="http://schemas.microsoft.com/office/2006/metadata/properties" ma:root="true" ma:fieldsID="9b034228d1307b28e45b372313e8c5d5" ns1:_="" ns3:_="">
    <xsd:import namespace="http://schemas.microsoft.com/sharepoint/v3"/>
    <xsd:import namespace="3f367a74-7294-440b-bcf2-615eafc1d48f"/>
    <xsd:element name="properties">
      <xsd:complexType>
        <xsd:sequence>
          <xsd:element name="documentManagement">
            <xsd:complexType>
              <xsd:all>
                <xsd:element ref="ns1:Presentation" minOccurs="0"/>
                <xsd:element ref="ns1:SlideDescription" minOccurs="0"/>
                <xsd:element ref="ns3:Funding" minOccurs="0"/>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resentation" ma:index="0" nillable="true" ma:displayName="Presentation" ma:internalName="Presentation">
      <xsd:simpleType>
        <xsd:restriction base="dms:Text"/>
      </xsd:simpleType>
    </xsd:element>
    <xsd:element name="SlideDescription" ma:index="1" nillable="true" ma:displayName="Description" ma:internalName="SlideDescrip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f367a74-7294-440b-bcf2-615eafc1d48f" elementFormDefault="qualified">
    <xsd:import namespace="http://schemas.microsoft.com/office/2006/documentManagement/types"/>
    <xsd:import namespace="http://schemas.microsoft.com/office/infopath/2007/PartnerControls"/>
    <xsd:element name="Funding" ma:index="7" nillable="true" ma:displayName="Funding" ma:description="Funding Soure" ma:internalName="Funding" ma:readOnly="false">
      <xsd:simpleType>
        <xsd:restriction base="dms:Note">
          <xsd:maxLength value="255"/>
        </xsd:restriction>
      </xsd:simple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xsd:element ref="dc:title" minOccurs="0" maxOccurs="1" ma:index="2"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A57D9F0-2B85-430B-8843-0027C0E6F07C}">
  <ds:schemaRefs>
    <ds:schemaRef ds:uri="http://purl.org/dc/elements/1.1/"/>
    <ds:schemaRef ds:uri="http://schemas.microsoft.com/office/infopath/2007/PartnerControls"/>
    <ds:schemaRef ds:uri="http://schemas.microsoft.com/sharepoint/v3"/>
    <ds:schemaRef ds:uri="http://schemas.microsoft.com/office/2006/documentManagement/types"/>
    <ds:schemaRef ds:uri="http://purl.org/dc/dcmitype/"/>
    <ds:schemaRef ds:uri="3f367a74-7294-440b-bcf2-615eafc1d48f"/>
    <ds:schemaRef ds:uri="http://schemas.openxmlformats.org/package/2006/metadata/core-properties"/>
    <ds:schemaRef ds:uri="http://schemas.microsoft.com/office/2006/metadata/properties"/>
    <ds:schemaRef ds:uri="http://www.w3.org/XML/1998/namespace"/>
    <ds:schemaRef ds:uri="http://purl.org/dc/terms/"/>
  </ds:schemaRefs>
</ds:datastoreItem>
</file>

<file path=customXml/itemProps2.xml><?xml version="1.0" encoding="utf-8"?>
<ds:datastoreItem xmlns:ds="http://schemas.openxmlformats.org/officeDocument/2006/customXml" ds:itemID="{451CD69A-932B-4218-8413-709000A63AF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3f367a74-7294-440b-bcf2-615eafc1d48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DOE-Sample-Slide-Highlights-Template</Template>
  <TotalTime>1202</TotalTime>
  <Words>337</Words>
  <Application>Microsoft Office PowerPoint</Application>
  <PresentationFormat>On-screen Show (4:3)</PresentationFormat>
  <Paragraphs>15</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DOE-Sample-Slide-Highlights-Template</vt:lpstr>
      <vt:lpstr>PowerPoint Presentation</vt:lpstr>
    </vt:vector>
  </TitlesOfParts>
  <Company>PNNL IM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Davis, Emily L</dc:creator>
  <cp:lastModifiedBy>Mundy, Beth E</cp:lastModifiedBy>
  <cp:revision>24</cp:revision>
  <cp:lastPrinted>2011-05-11T17:30:12Z</cp:lastPrinted>
  <dcterms:created xsi:type="dcterms:W3CDTF">2017-11-02T21:19:41Z</dcterms:created>
  <dcterms:modified xsi:type="dcterms:W3CDTF">2020-10-05T17:20:50Z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75333844-ddec-49b7-ae1e-c27b23a45b5c</vt:lpwstr>
  </property>
  <property fmtid="{D5CDD505-2E9C-101B-9397-08002B2CF9AE}" pid="3" name="ContentTypeId">
    <vt:lpwstr>0x010100A22E315B1F3C42B49A0E90D2F9AB5AB100DD0966E738D64E49B965032E22FBBBFF</vt:lpwstr>
  </property>
</Properties>
</file>