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9"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4" clrIdx="0">
    <p:extLst>
      <p:ext uri="{19B8F6BF-5375-455C-9EA6-DF929625EA0E}">
        <p15:presenceInfo xmlns:p15="http://schemas.microsoft.com/office/powerpoint/2012/main" userId="S::beth.mundy@pnnl.gov::09c03546-1d2d-4d82-89e1-bb5e2a2e687b" providerId="AD"/>
      </p:ext>
    </p:extLst>
  </p:cmAuthor>
  <p:cmAuthor id="2" name="Waldhoff, Stephanie T" initials="WST" lastIdx="7" clrIdx="1">
    <p:extLst>
      <p:ext uri="{19B8F6BF-5375-455C-9EA6-DF929625EA0E}">
        <p15:presenceInfo xmlns:p15="http://schemas.microsoft.com/office/powerpoint/2012/main" userId="S::stephanie.waldhoff@pnnl.gov::58789ede-432e-4404-9a80-0994a303e51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45DC90-F69F-E20D-75F5-8B9B6AB446C8}" v="8" dt="2020-10-14T16:15:02.457"/>
    <p1510:client id="{E0AFCE52-4056-BD32-0F9B-7EF6E4FF2460}" v="1" dt="2020-10-14T17:39:41.4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10/14/2020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3134788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10/14/2020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10/14/2020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10/14/2020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8" y="1140100"/>
            <a:ext cx="417757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200" b="1" dirty="0">
                <a:latin typeface="Calibri"/>
                <a:cs typeface="Arial"/>
              </a:rPr>
              <a:t>Objective</a:t>
            </a:r>
          </a:p>
          <a:p>
            <a:pPr marL="285750" indent="-285750">
              <a:spcBef>
                <a:spcPct val="15000"/>
              </a:spcBef>
              <a:buFont typeface="Arial" pitchFamily="34" charset="0"/>
              <a:buChar char="●"/>
              <a:defRPr/>
            </a:pPr>
            <a:r>
              <a:rPr lang="en-US" sz="1200" dirty="0">
                <a:latin typeface="Calibri"/>
                <a:cs typeface="Arial"/>
              </a:rPr>
              <a:t>Estimate the annual response of crop yields to growing season temperature and precipitation using historical data.</a:t>
            </a:r>
          </a:p>
          <a:p>
            <a:pPr marL="285750" indent="-285750">
              <a:spcBef>
                <a:spcPct val="15000"/>
              </a:spcBef>
              <a:buFont typeface="Arial" pitchFamily="34" charset="0"/>
              <a:buChar char="●"/>
              <a:defRPr/>
            </a:pPr>
            <a:r>
              <a:rPr lang="en-US" sz="1200" dirty="0">
                <a:latin typeface="Calibri"/>
                <a:cs typeface="Arial"/>
              </a:rPr>
              <a:t>Produce panels of annual, country-level agricultural yield shocks for 12 crops under multiple future temperature and precipitation pattern projections.</a:t>
            </a:r>
          </a:p>
          <a:p>
            <a:pPr marL="231775" indent="-231775" algn="ctr">
              <a:spcBef>
                <a:spcPct val="15000"/>
              </a:spcBef>
              <a:defRPr/>
            </a:pPr>
            <a:r>
              <a:rPr lang="en-US" sz="1200" b="1" dirty="0">
                <a:latin typeface="Calibri"/>
                <a:cs typeface="Arial"/>
              </a:rPr>
              <a:t>Approach</a:t>
            </a:r>
          </a:p>
          <a:p>
            <a:pPr marL="285750" indent="-285750">
              <a:spcBef>
                <a:spcPct val="15000"/>
              </a:spcBef>
              <a:buFont typeface="Arial" pitchFamily="34" charset="0"/>
              <a:buChar char="●"/>
              <a:defRPr/>
            </a:pPr>
            <a:r>
              <a:rPr lang="en-US" sz="1200" dirty="0">
                <a:latin typeface="Calibri"/>
                <a:cs typeface="Arial"/>
              </a:rPr>
              <a:t>Use historical crop yield and weather data to construct reduced-form statistical models for 12 crops and empirically estimate their annual yield responses to growing season temperature and precipitation.</a:t>
            </a:r>
          </a:p>
          <a:p>
            <a:pPr marL="285750" indent="-285750">
              <a:spcBef>
                <a:spcPct val="15000"/>
              </a:spcBef>
              <a:buFont typeface="Arial" pitchFamily="34" charset="0"/>
              <a:buChar char="●"/>
              <a:defRPr/>
            </a:pPr>
            <a:r>
              <a:rPr lang="en-US" sz="1200" dirty="0">
                <a:latin typeface="Calibri"/>
                <a:cs typeface="Arial"/>
              </a:rPr>
              <a:t>Couple response functions with Earth System Model temperature and precipitation projections to estimate future yield shocks under two distinct warming scenarios. </a:t>
            </a:r>
          </a:p>
          <a:p>
            <a:pPr marL="285750" indent="-285750">
              <a:spcBef>
                <a:spcPct val="15000"/>
              </a:spcBef>
              <a:buFont typeface="Arial" pitchFamily="34" charset="0"/>
              <a:buChar char="●"/>
              <a:defRPr/>
            </a:pPr>
            <a:r>
              <a:rPr lang="en-US" altLang="en-US" sz="1200" b="1" dirty="0">
                <a:solidFill>
                  <a:srgbClr val="000000"/>
                </a:solidFill>
                <a:latin typeface="Calibri"/>
                <a:cs typeface="Arial"/>
              </a:rPr>
              <a:t>Impact</a:t>
            </a:r>
          </a:p>
          <a:p>
            <a:pPr marL="283210" indent="-283210">
              <a:spcBef>
                <a:spcPct val="15000"/>
              </a:spcBef>
              <a:buFont typeface="Arial" panose="020B0604020202020204" pitchFamily="34" charset="0"/>
              <a:buChar char="●"/>
            </a:pPr>
            <a:r>
              <a:rPr lang="en-US" sz="1200" dirty="0">
                <a:latin typeface="Calibri"/>
                <a:cs typeface="Arial"/>
              </a:rPr>
              <a:t>Data on country-level impacts enable consistent analysis from multiple economic models with different needs for regional and crop aggregations. </a:t>
            </a:r>
            <a:endParaRPr lang="en-US" sz="1200" dirty="0"/>
          </a:p>
          <a:p>
            <a:pPr marL="283210" indent="-283210">
              <a:spcBef>
                <a:spcPct val="15000"/>
              </a:spcBef>
              <a:buFont typeface="Arial" panose="020B0604020202020204" pitchFamily="34" charset="0"/>
              <a:buChar char="●"/>
            </a:pPr>
            <a:r>
              <a:rPr lang="en-US" sz="1200" dirty="0">
                <a:latin typeface="Calibri"/>
                <a:cs typeface="Arial"/>
              </a:rPr>
              <a:t>Provides a framework for estimating future yield impacts for any alternative climate scenario or crop for which the data are available. </a:t>
            </a:r>
            <a:endParaRPr lang="en-US" sz="1200" dirty="0"/>
          </a:p>
          <a:p>
            <a:pPr marL="283210" indent="-283210">
              <a:spcBef>
                <a:spcPct val="15000"/>
              </a:spcBef>
              <a:buFont typeface="Arial" panose="020B0604020202020204" pitchFamily="34" charset="0"/>
              <a:buChar char="●"/>
            </a:pPr>
            <a:r>
              <a:rPr lang="en-US" sz="1200" dirty="0">
                <a:latin typeface="Calibri"/>
                <a:cs typeface="Arial"/>
              </a:rPr>
              <a:t>Annual yield impact estimates enable economic analyses to move beyond exploring longer-term trends toward understanding the effects of interannual variability in yields. </a:t>
            </a:r>
            <a:endParaRPr lang="en-US" sz="1200" dirty="0"/>
          </a:p>
        </p:txBody>
      </p:sp>
      <p:sp>
        <p:nvSpPr>
          <p:cNvPr id="3076" name="Rectangle 5"/>
          <p:cNvSpPr>
            <a:spLocks noChangeArrowheads="1"/>
          </p:cNvSpPr>
          <p:nvPr/>
        </p:nvSpPr>
        <p:spPr bwMode="auto">
          <a:xfrm>
            <a:off x="152398" y="65782"/>
            <a:ext cx="88526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3200" b="1"/>
              <a:t>Future Climate Impacts on Global Agricultural Yields Over the 21st Century</a:t>
            </a:r>
            <a:endParaRPr lang="en-US" altLang="en-US" sz="4400" b="1">
              <a:solidFill>
                <a:srgbClr val="000000"/>
              </a:solidFill>
              <a:latin typeface="Arial" panose="020B0604020202020204" pitchFamily="34" charset="0"/>
            </a:endParaRPr>
          </a:p>
        </p:txBody>
      </p:sp>
      <p:sp>
        <p:nvSpPr>
          <p:cNvPr id="3077" name="Text Box 6"/>
          <p:cNvSpPr txBox="1">
            <a:spLocks noChangeArrowheads="1"/>
          </p:cNvSpPr>
          <p:nvPr/>
        </p:nvSpPr>
        <p:spPr bwMode="auto">
          <a:xfrm>
            <a:off x="235372" y="6140605"/>
            <a:ext cx="4177579"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solidFill>
                  <a:srgbClr val="000000"/>
                </a:solidFill>
                <a:latin typeface="+mn-lt"/>
              </a:rPr>
              <a:t>Waldhoff ST, Sue Wing I, Edmonds JA, Zhang X, </a:t>
            </a:r>
            <a:r>
              <a:rPr lang="en-US" altLang="en-US" sz="1000" err="1">
                <a:solidFill>
                  <a:srgbClr val="000000"/>
                </a:solidFill>
                <a:latin typeface="+mn-lt"/>
              </a:rPr>
              <a:t>Leng</a:t>
            </a:r>
            <a:r>
              <a:rPr lang="en-US" altLang="en-US" sz="1000">
                <a:solidFill>
                  <a:srgbClr val="000000"/>
                </a:solidFill>
                <a:latin typeface="+mn-lt"/>
              </a:rPr>
              <a:t> G. 2020. “</a:t>
            </a:r>
            <a:r>
              <a:rPr lang="en-US" sz="1000">
                <a:latin typeface="+mn-lt"/>
              </a:rPr>
              <a:t>Future climate impacts on global agricultural yields over the 21</a:t>
            </a:r>
            <a:r>
              <a:rPr lang="en-US" sz="1000" baseline="30000">
                <a:latin typeface="+mn-lt"/>
              </a:rPr>
              <a:t>st</a:t>
            </a:r>
            <a:r>
              <a:rPr lang="en-US" sz="1000">
                <a:latin typeface="+mn-lt"/>
              </a:rPr>
              <a:t> century.</a:t>
            </a:r>
            <a:r>
              <a:rPr lang="en-US" altLang="en-US" sz="1000">
                <a:solidFill>
                  <a:srgbClr val="000000"/>
                </a:solidFill>
                <a:latin typeface="+mn-lt"/>
              </a:rPr>
              <a:t>” </a:t>
            </a:r>
            <a:r>
              <a:rPr lang="en-US" altLang="en-US" sz="1000" i="1">
                <a:solidFill>
                  <a:srgbClr val="000000"/>
                </a:solidFill>
                <a:latin typeface="+mn-lt"/>
              </a:rPr>
              <a:t>Environmental </a:t>
            </a:r>
            <a:r>
              <a:rPr lang="en-US" altLang="en-US" sz="1000" i="1">
                <a:latin typeface="+mn-lt"/>
              </a:rPr>
              <a:t>Research Letters.</a:t>
            </a:r>
            <a:r>
              <a:rPr lang="en-US" altLang="en-US" sz="1000">
                <a:latin typeface="+mn-lt"/>
              </a:rPr>
              <a:t> DOI: 10.1088/1748-9326/</a:t>
            </a:r>
            <a:r>
              <a:rPr lang="en-US" altLang="en-US" sz="1000" err="1">
                <a:latin typeface="+mn-lt"/>
              </a:rPr>
              <a:t>abadcb</a:t>
            </a:r>
            <a:endParaRPr lang="en-US" altLang="en-US" sz="1000">
              <a:latin typeface="+mn-lt"/>
            </a:endParaRPr>
          </a:p>
        </p:txBody>
      </p:sp>
      <p:sp>
        <p:nvSpPr>
          <p:cNvPr id="3078" name="TextBox 9"/>
          <p:cNvSpPr txBox="1">
            <a:spLocks noChangeArrowheads="1"/>
          </p:cNvSpPr>
          <p:nvPr/>
        </p:nvSpPr>
        <p:spPr bwMode="auto">
          <a:xfrm>
            <a:off x="5015777" y="5181600"/>
            <a:ext cx="397582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200">
                <a:solidFill>
                  <a:srgbClr val="0000FF"/>
                </a:solidFill>
                <a:latin typeface="+mn-lt"/>
              </a:rPr>
              <a:t>Modeled maize yields that are aggregated either continentally or globally (heavy lines) show a relatively steady decline in yield. However, this masks significant annual variability (pale lines) in individual countries. These changes have the potential to generate large economic effects in both the individual countries and globally, through impacts on trading partners. </a:t>
            </a:r>
            <a:endParaRPr lang="en-US" altLang="en-US" sz="1200">
              <a:solidFill>
                <a:srgbClr val="0000FF"/>
              </a:solidFill>
              <a:latin typeface="+mn-lt"/>
            </a:endParaRPr>
          </a:p>
        </p:txBody>
      </p:sp>
      <p:pic>
        <p:nvPicPr>
          <p:cNvPr id="9" name="Picture 8">
            <a:extLst>
              <a:ext uri="{FF2B5EF4-FFF2-40B4-BE49-F238E27FC236}">
                <a16:creationId xmlns:a16="http://schemas.microsoft.com/office/drawing/2014/main" id="{BF29DE63-3A88-324F-9F73-E7E75FFBC2A6}"/>
              </a:ext>
            </a:extLst>
          </p:cNvPr>
          <p:cNvPicPr>
            <a:picLocks noChangeAspect="1"/>
          </p:cNvPicPr>
          <p:nvPr/>
        </p:nvPicPr>
        <p:blipFill>
          <a:blip r:embed="rId3"/>
          <a:stretch>
            <a:fillRect/>
          </a:stretch>
        </p:blipFill>
        <p:spPr>
          <a:xfrm>
            <a:off x="5365388" y="930365"/>
            <a:ext cx="3276600" cy="3556000"/>
          </a:xfrm>
          <a:prstGeom prst="rect">
            <a:avLst/>
          </a:prstGeom>
        </p:spPr>
      </p:pic>
      <p:pic>
        <p:nvPicPr>
          <p:cNvPr id="10" name="Picture 9">
            <a:extLst>
              <a:ext uri="{FF2B5EF4-FFF2-40B4-BE49-F238E27FC236}">
                <a16:creationId xmlns:a16="http://schemas.microsoft.com/office/drawing/2014/main" id="{2642F2B2-9237-9B40-A4F6-084874C9FE8F}"/>
              </a:ext>
            </a:extLst>
          </p:cNvPr>
          <p:cNvPicPr>
            <a:picLocks noChangeAspect="1"/>
          </p:cNvPicPr>
          <p:nvPr/>
        </p:nvPicPr>
        <p:blipFill>
          <a:blip r:embed="rId4"/>
          <a:stretch>
            <a:fillRect/>
          </a:stretch>
        </p:blipFill>
        <p:spPr>
          <a:xfrm>
            <a:off x="5714638" y="4540250"/>
            <a:ext cx="2578100" cy="444500"/>
          </a:xfrm>
          <a:prstGeom prst="rect">
            <a:avLst/>
          </a:prstGeom>
        </p:spPr>
      </p:pic>
    </p:spTree>
    <p:extLst>
      <p:ext uri="{BB962C8B-B14F-4D97-AF65-F5344CB8AC3E}">
        <p14:creationId xmlns:p14="http://schemas.microsoft.com/office/powerpoint/2010/main" val="1487748393"/>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Props1.xml><?xml version="1.0" encoding="utf-8"?>
<ds:datastoreItem xmlns:ds="http://schemas.openxmlformats.org/officeDocument/2006/customXml" ds:itemID="{B69E5600-CF7F-4232-9A7D-022B165351F7}">
  <ds:schemaRefs>
    <ds:schemaRef ds:uri="3f367a74-7294-440b-bcf2-615eafc1d4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57D9F0-2B85-430B-8843-0027C0E6F07C}">
  <ds:schemaRefs>
    <ds:schemaRef ds:uri="3f367a74-7294-440b-bcf2-615eafc1d4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Application>Microsoft Office PowerPoint</Application>
  <PresentationFormat>On-screen Show (4:3)</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revision>6</cp:revision>
  <cp:lastPrinted>2011-05-11T17:30:12Z</cp:lastPrinted>
  <dcterms:created xsi:type="dcterms:W3CDTF">2017-11-02T21:19:41Z</dcterms:created>
  <dcterms:modified xsi:type="dcterms:W3CDTF">2020-10-14T17:49:37Z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Order">
    <vt:r8>3400</vt:r8>
  </property>
</Properties>
</file>