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isin, Nathalie" initials="VN" lastIdx="4" clrIdx="0">
    <p:extLst>
      <p:ext uri="{19B8F6BF-5375-455C-9EA6-DF929625EA0E}">
        <p15:presenceInfo xmlns:p15="http://schemas.microsoft.com/office/powerpoint/2012/main" userId="S::Nathalie.Voisin@pnnl.gov::690e75e6-992c-420d-ae3a-425380c133bc" providerId="AD"/>
      </p:ext>
    </p:extLst>
  </p:cmAuthor>
  <p:cmAuthor id="2" name="Orton, Rebekah C" initials="ORC" lastIdx="2" clrIdx="1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  <p:cmAuthor id="3" name="Turner, Sean W" initials="TSW" lastIdx="1" clrIdx="2">
    <p:extLst>
      <p:ext uri="{19B8F6BF-5375-455C-9EA6-DF929625EA0E}">
        <p15:presenceInfo xmlns:p15="http://schemas.microsoft.com/office/powerpoint/2012/main" userId="S::sean.turner@pnnl.gov::baa30503-9293-422d-956e-e16673978386" providerId="AD"/>
      </p:ext>
    </p:extLst>
  </p:cmAuthor>
  <p:cmAuthor id="4" name="Wisse, Jessica M" initials="WJM" lastIdx="3" clrIdx="3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772B4"/>
    <a:srgbClr val="60ABF4"/>
    <a:srgbClr val="2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7E2D5E-3EBC-E2EF-DC8C-8ACE15B26CEF}" v="62" dt="2020-07-13T20:39:06.416"/>
    <p1510:client id="{A9E9595D-2089-BF3E-C8DF-F445F4B9B42C}" v="6" dt="2020-06-30T14:33:42.980"/>
    <p1510:client id="{D99E672A-3C10-405E-43BD-CBE07FFD32F5}" v="14" dt="2020-09-03T01:20:12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Detect the contribution of forecasts in water reservoir operations across the United States</a:t>
            </a:r>
          </a:p>
          <a:p>
            <a:pPr marL="231775" indent="-231775" algn="ctr"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Collect records of reservoir operations, including daily resolution inflow, storage, and release time series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operations for each dam during each week of the water year to identify the seasonal forecast horizon that best explains release decisions taken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Determine the characteristics of dams that lead to detection of forecast use in operations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Determined approximately 80% of large U.S. dams adjust water releases in response to forecasted flows</a:t>
            </a:r>
            <a:endParaRPr lang="en-US" altLang="en-US" sz="1400" baseline="30000" dirty="0">
              <a:solidFill>
                <a:srgbClr val="000000"/>
              </a:solidFill>
              <a:latin typeface="Calibri"/>
              <a:cs typeface="Arial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Advanced large-scale hydrological modeling to incorporate data-driven release rules tailored to individual dams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srgbClr val="000000"/>
                </a:solidFill>
              </a:rPr>
              <a:t>Could provide enhanced capability for simulating water availability under conditions of drought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927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/>
                <a:cs typeface="Arial"/>
              </a:rPr>
              <a:t>Detecting Forecast Contribution to the Water Release Decisions of Dams Throughout the U.S.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735947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>
                <a:solidFill>
                  <a:srgbClr val="000000"/>
                </a:solidFill>
                <a:latin typeface="+mn-lt"/>
                <a:cs typeface="Arial"/>
              </a:rPr>
              <a:t>Turner 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, W Xu, and N Voisin. 2020. “Inferred inflow forecast horizons guiding reservoir release decisions across the United States,”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  <a:cs typeface="Arial"/>
              </a:rPr>
              <a:t>Hydrology and Earth System Sciences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 24:1275–1291. 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10.5194/hess-24-1275-2020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78711" y="4872335"/>
            <a:ext cx="4240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PNNL’s </a:t>
            </a:r>
            <a:r>
              <a:rPr lang="en-US" altLang="en-US" sz="1200" b="1" i="1" dirty="0">
                <a:solidFill>
                  <a:srgbClr val="0000FF"/>
                </a:solidFill>
                <a:latin typeface="Arial"/>
                <a:cs typeface="Arial"/>
              </a:rPr>
              <a:t>horizon</a:t>
            </a: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 tool detects possible use of forecasts in reservoir release decisions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CE41CAB-ED5E-9140-B656-A9FC78C967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46691" y="1357271"/>
            <a:ext cx="4543746" cy="24043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F8BDCC-0235-9348-9B6C-BB4FEA0F3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1377" y="3883697"/>
            <a:ext cx="1362284" cy="800466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F897F2-BCD8-DE4E-A8EC-677DC1307BD8}"/>
              </a:ext>
            </a:extLst>
          </p:cNvPr>
          <p:cNvCxnSpPr>
            <a:cxnSpLocks/>
          </p:cNvCxnSpPr>
          <p:nvPr/>
        </p:nvCxnSpPr>
        <p:spPr>
          <a:xfrm flipH="1" flipV="1">
            <a:off x="5717587" y="2444926"/>
            <a:ext cx="421645" cy="1549379"/>
          </a:xfrm>
          <a:prstGeom prst="straightConnector1">
            <a:avLst/>
          </a:prstGeom>
          <a:ln w="12700">
            <a:solidFill>
              <a:srgbClr val="60ABF4"/>
            </a:solidFill>
            <a:tailEnd type="triangle"/>
          </a:ln>
          <a:effectLst>
            <a:outerShdw blurRad="127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799CD36-CB4F-8041-A14A-9B098465D927}"/>
              </a:ext>
            </a:extLst>
          </p:cNvPr>
          <p:cNvSpPr txBox="1"/>
          <p:nvPr/>
        </p:nvSpPr>
        <p:spPr>
          <a:xfrm>
            <a:off x="4498086" y="3182090"/>
            <a:ext cx="1419574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With limited storage, run-of-river hydro dams on the Columbia River cannot benefit from long-range forecasting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6E7733-7C37-3A4C-BB90-34072A60E1BF}"/>
              </a:ext>
            </a:extLst>
          </p:cNvPr>
          <p:cNvCxnSpPr>
            <a:cxnSpLocks/>
          </p:cNvCxnSpPr>
          <p:nvPr/>
        </p:nvCxnSpPr>
        <p:spPr>
          <a:xfrm flipV="1">
            <a:off x="4768263" y="1752600"/>
            <a:ext cx="337137" cy="1402105"/>
          </a:xfrm>
          <a:prstGeom prst="straightConnector1">
            <a:avLst/>
          </a:prstGeom>
          <a:ln w="12700">
            <a:solidFill>
              <a:srgbClr val="F772B4"/>
            </a:solidFill>
            <a:tailEnd type="triangle"/>
          </a:ln>
          <a:effectLst>
            <a:outerShdw blurRad="12700" algn="ctr" rotWithShape="0">
              <a:prstClr val="black"/>
            </a:outerShdw>
            <a:softEdge rad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40DF52A-6813-144C-824D-C6BF1CBFC555}"/>
              </a:ext>
            </a:extLst>
          </p:cNvPr>
          <p:cNvSpPr txBox="1"/>
          <p:nvPr/>
        </p:nvSpPr>
        <p:spPr>
          <a:xfrm>
            <a:off x="5638800" y="4037832"/>
            <a:ext cx="16280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Large dams in high-elevation regions benefit from forecasts informed by snowpack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2af36912-47dc-489c-b307-371541ecf008"/>
    <ds:schemaRef ds:uri="http://purl.org/dc/dcmitype/"/>
    <ds:schemaRef ds:uri="0ff9dfc1-475a-414a-a742-947ba45085f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sharepoint/v3"/>
    <ds:schemaRef ds:uri="3f367a74-7294-440b-bcf2-615eafc1d48f"/>
  </ds:schemaRefs>
</ds:datastoreItem>
</file>

<file path=customXml/itemProps2.xml><?xml version="1.0" encoding="utf-8"?>
<ds:datastoreItem xmlns:ds="http://schemas.openxmlformats.org/officeDocument/2006/customXml" ds:itemID="{35B067E5-2775-4546-9590-6EFCF6A652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12378</TotalTime>
  <Words>228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44</cp:revision>
  <cp:lastPrinted>2011-05-11T17:30:12Z</cp:lastPrinted>
  <dcterms:created xsi:type="dcterms:W3CDTF">2017-11-02T21:19:41Z</dcterms:created>
  <dcterms:modified xsi:type="dcterms:W3CDTF">2020-10-12T14:57:48Z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Order">
    <vt:r8>3400</vt:r8>
  </property>
</Properties>
</file>