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67" r:id="rId11"/>
    <p:sldId id="268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843" y="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EE42D-BDBA-456F-A034-22F625BB9908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95739-C5BE-41A1-BEBA-A0C0F4208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5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1A9FEA-6690-454F-976B-07A610518E1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Mention the hypothesis of demand-based competition between plants and heterotrophs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Mention plant stoichiometric constraints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Mention that warming increases PSNS, respiration, and N mineralization – contrast tropics and boreal zone</a:t>
            </a:r>
          </a:p>
        </p:txBody>
      </p:sp>
    </p:spTree>
    <p:extLst>
      <p:ext uri="{BB962C8B-B14F-4D97-AF65-F5344CB8AC3E}">
        <p14:creationId xmlns:p14="http://schemas.microsoft.com/office/powerpoint/2010/main" val="201694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6/6/2017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ACME V1 BGC Experiments: right-sizing to fit compute allocation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Peter Thornton, Bill Riley, and the BGC Experiment Team</a:t>
            </a:r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eti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" y="903448"/>
            <a:ext cx="6779653" cy="5230551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6966533" y="1210676"/>
            <a:ext cx="2177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dirty="0"/>
              <a:t>Schematic of the ALMv1-ECA-CNP model (based on Tang et al. 2013; Ghimire et al. 2016a,b; Tang and Riley 2016a,b; Zhu et al. 2015,2016a,b,c)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489355"/>
          </a:xfrm>
        </p:spPr>
        <p:txBody>
          <a:bodyPr/>
          <a:lstStyle/>
          <a:p>
            <a:r>
              <a:rPr lang="en-US" dirty="0"/>
              <a:t>Adding phosphorus (land model)</a:t>
            </a:r>
          </a:p>
        </p:txBody>
      </p:sp>
    </p:spTree>
    <p:extLst>
      <p:ext uri="{BB962C8B-B14F-4D97-AF65-F5344CB8AC3E}">
        <p14:creationId xmlns:p14="http://schemas.microsoft.com/office/powerpoint/2010/main" val="320769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57" y="274320"/>
            <a:ext cx="4529423" cy="57289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0" y="313364"/>
            <a:ext cx="411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ALM-CTC-CNP Model Structure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249" y="1063041"/>
            <a:ext cx="40942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Phosphorus cycle is also represented in ALM v1 by the ALMv1-CTC-CNP model, based on Yang and Post, 2011; Yang et al., 2013; Yang et al., 2014; Yang et al., 2016; Thornton et al., 2002, Thornton and Rosenbloom, 2005; Thornton et al., 2007; Thornton et al., 2009.</a:t>
            </a:r>
          </a:p>
          <a:p>
            <a:endParaRPr lang="en-US" dirty="0"/>
          </a:p>
          <a:p>
            <a:r>
              <a:rPr lang="en-US" dirty="0"/>
              <a:t>One key difference between the two model implementations is the treatment of competition among plants, microbes, and mineral surface binding sites for available nutrients (N and P).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3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V1 BGC: 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Work as much as possible with the fully coupled system</a:t>
            </a:r>
          </a:p>
          <a:p>
            <a:pPr lvl="1"/>
            <a:r>
              <a:rPr lang="en-US" sz="2800" dirty="0"/>
              <a:t>Including land and ocean BGC components</a:t>
            </a:r>
          </a:p>
          <a:p>
            <a:r>
              <a:rPr lang="en-US" sz="3200" dirty="0"/>
              <a:t>Perform experiments that can put the new CNP models in the context of previous feedbacks studies based on C-only and CN models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746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fully coupled model, with ocean and land BGC active, has the following performance profile:</a:t>
            </a:r>
          </a:p>
          <a:p>
            <a:pPr lvl="1"/>
            <a:r>
              <a:rPr lang="en-US" dirty="0"/>
              <a:t>SYPD: 5+ on Titan, 5+ on Cori Phase 1, 10+ on Edison</a:t>
            </a:r>
          </a:p>
          <a:p>
            <a:pPr lvl="1"/>
            <a:r>
              <a:rPr lang="en-US" dirty="0"/>
              <a:t>30K (Edison) to 80K (Titan) core-hours per simulated year</a:t>
            </a:r>
          </a:p>
          <a:p>
            <a:r>
              <a:rPr lang="en-US" dirty="0"/>
              <a:t>ALCC 2017 proposal was written to service the operational demands of the ACME v1 BGC experiment.</a:t>
            </a:r>
          </a:p>
          <a:p>
            <a:r>
              <a:rPr lang="en-US" dirty="0"/>
              <a:t>Broke experiment into 3 priority blocks, so that de-scoping would be simpler if the proposal was successful but with a reduced allocation</a:t>
            </a:r>
          </a:p>
          <a:p>
            <a:r>
              <a:rPr lang="en-US" dirty="0"/>
              <a:t>Final allocation was 60M core hours, about 2x less than our Priority 1 block of simulations… further de-scoping needed.</a:t>
            </a:r>
          </a:p>
        </p:txBody>
      </p:sp>
    </p:spTree>
    <p:extLst>
      <p:ext uri="{BB962C8B-B14F-4D97-AF65-F5344CB8AC3E}">
        <p14:creationId xmlns:p14="http://schemas.microsoft.com/office/powerpoint/2010/main" val="247322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19"/>
            <a:ext cx="8229600" cy="976701"/>
          </a:xfrm>
        </p:spPr>
        <p:txBody>
          <a:bodyPr/>
          <a:lstStyle/>
          <a:p>
            <a:r>
              <a:rPr lang="en-US" sz="2800" dirty="0"/>
              <a:t>Based on discussion at this all-hands meeting: New scope for ACME v1 BGC Experiments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180"/>
            <a:ext cx="8229600" cy="3811340"/>
          </a:xfrm>
        </p:spPr>
        <p:txBody>
          <a:bodyPr/>
          <a:lstStyle/>
          <a:p>
            <a:r>
              <a:rPr lang="en-US" dirty="0"/>
              <a:t>Perform on CNP experiments, not CN or C-only</a:t>
            </a:r>
          </a:p>
          <a:p>
            <a:r>
              <a:rPr lang="en-US" dirty="0"/>
              <a:t>Experiments to quantify “beta” and “gamma” for land and ocean, but not experiments to quantify interactions of beta and gamma.</a:t>
            </a:r>
          </a:p>
          <a:p>
            <a:r>
              <a:rPr lang="en-US" dirty="0"/>
              <a:t>Only have the ocean BGC active for a subset of the experiments</a:t>
            </a:r>
          </a:p>
          <a:p>
            <a:pPr lvl="1"/>
            <a:r>
              <a:rPr lang="en-US" dirty="0"/>
              <a:t>Ocean BGC about doubles the cost of the coupled model</a:t>
            </a:r>
          </a:p>
          <a:p>
            <a:pPr lvl="1"/>
            <a:r>
              <a:rPr lang="en-US" dirty="0"/>
              <a:t>Using one, not both, of the land BGC components (ALMv1-ECA-CNP)</a:t>
            </a:r>
          </a:p>
          <a:p>
            <a:r>
              <a:rPr lang="en-US" dirty="0"/>
              <a:t>Focus on a single forcing scenario (SSP5-85)</a:t>
            </a:r>
          </a:p>
          <a:p>
            <a:r>
              <a:rPr lang="en-US" dirty="0"/>
              <a:t>Have a set of Priority 2 experiments ready, in case we have additional time</a:t>
            </a:r>
          </a:p>
        </p:txBody>
      </p:sp>
    </p:spTree>
    <p:extLst>
      <p:ext uri="{BB962C8B-B14F-4D97-AF65-F5344CB8AC3E}">
        <p14:creationId xmlns:p14="http://schemas.microsoft.com/office/powerpoint/2010/main" val="226359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2 ACME v1 BGC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Emissions-forced experiment(s)</a:t>
            </a:r>
          </a:p>
          <a:p>
            <a:r>
              <a:rPr lang="en-US" dirty="0"/>
              <a:t>Evaluation of alternative feedbacks calculation methods</a:t>
            </a:r>
          </a:p>
          <a:p>
            <a:r>
              <a:rPr lang="en-US" dirty="0"/>
              <a:t>Long-term simulations (out to 2300)</a:t>
            </a:r>
          </a:p>
          <a:p>
            <a:r>
              <a:rPr lang="en-US" dirty="0"/>
              <a:t>Offline (land-only) simulations to explore some of the beta-gamma interactions, and other topics that got dropped from the original experiment plan.</a:t>
            </a:r>
          </a:p>
        </p:txBody>
      </p:sp>
    </p:spTree>
    <p:extLst>
      <p:ext uri="{BB962C8B-B14F-4D97-AF65-F5344CB8AC3E}">
        <p14:creationId xmlns:p14="http://schemas.microsoft.com/office/powerpoint/2010/main" val="284582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Organization: Coupled BGC team being 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Lead: </a:t>
            </a:r>
            <a:r>
              <a:rPr lang="en-US"/>
              <a:t>Susannah Burroughs (PNNL)</a:t>
            </a:r>
            <a:endParaRPr lang="en-US" dirty="0"/>
          </a:p>
          <a:p>
            <a:r>
              <a:rPr lang="en-US" dirty="0"/>
              <a:t>Science points of contact: Qing Zhu (LBNL), Xiaojuan Yang (ORNL), Nicole Jeffery (LANL)</a:t>
            </a:r>
          </a:p>
          <a:p>
            <a:r>
              <a:rPr lang="en-US" dirty="0"/>
              <a:t>Weekly coordination telecon</a:t>
            </a:r>
          </a:p>
          <a:p>
            <a:r>
              <a:rPr lang="en-US" dirty="0"/>
              <a:t>Monthly science talk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9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65" y="2003626"/>
            <a:ext cx="8229600" cy="1614770"/>
          </a:xfrm>
        </p:spPr>
        <p:txBody>
          <a:bodyPr/>
          <a:lstStyle/>
          <a:p>
            <a:r>
              <a:rPr lang="en-US" dirty="0"/>
              <a:t>Science question: What effect does the global phosphorus cycle have on climate-biogeochemistry feedbacks?</a:t>
            </a:r>
          </a:p>
        </p:txBody>
      </p:sp>
    </p:spTree>
    <p:extLst>
      <p:ext uri="{BB962C8B-B14F-4D97-AF65-F5344CB8AC3E}">
        <p14:creationId xmlns:p14="http://schemas.microsoft.com/office/powerpoint/2010/main" val="408079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762000" y="2971800"/>
            <a:ext cx="16764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 dirty="0"/>
              <a:t>Fossil Fuel Emissions &amp; LULCC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581400" y="2971800"/>
            <a:ext cx="15240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/>
              <a:t>Atm CO</a:t>
            </a:r>
            <a:r>
              <a:rPr lang="en-US" altLang="en-US" sz="2000" b="1" baseline="-25000"/>
              <a:t>2</a:t>
            </a:r>
            <a:endParaRPr lang="en-US" altLang="en-US" sz="2000" b="1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705600" y="2971800"/>
            <a:ext cx="16764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/>
              <a:t>Climate </a:t>
            </a:r>
          </a:p>
          <a:p>
            <a:pPr algn="ctr"/>
            <a:r>
              <a:rPr lang="en-US" altLang="en-US" sz="2000" b="1"/>
              <a:t>(T, P, q, rad)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2514600" y="3429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5213350" y="3429000"/>
            <a:ext cx="1416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1000" y="457200"/>
            <a:ext cx="79248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/>
              <a:t>Primary motivation:</a:t>
            </a:r>
            <a:r>
              <a:rPr lang="en-US" altLang="en-US" sz="2800"/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/>
              <a:t>Improved prediction of future GHG concentrations and associated climate change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691188" y="3138488"/>
            <a:ext cx="328612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 dirty="0">
                <a:cs typeface="Arial" panose="020B0604020202020204" pitchFamily="34" charset="0"/>
              </a:rPr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427014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762000" y="2971800"/>
            <a:ext cx="16764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/>
              <a:t>Fossil Fuel Emissions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581400" y="2971800"/>
            <a:ext cx="15240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/>
              <a:t>Atm CO</a:t>
            </a:r>
            <a:r>
              <a:rPr lang="en-US" altLang="en-US" sz="2000" b="1" baseline="-25000"/>
              <a:t>2</a:t>
            </a:r>
            <a:endParaRPr lang="en-US" altLang="en-US" sz="2000" b="1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705600" y="2971800"/>
            <a:ext cx="16764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/>
              <a:t>Climate </a:t>
            </a:r>
          </a:p>
          <a:p>
            <a:pPr algn="ctr"/>
            <a:r>
              <a:rPr lang="en-US" altLang="en-US" sz="2000" b="1"/>
              <a:t>(T, P, q, rad)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149850" y="838200"/>
            <a:ext cx="15240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/>
              <a:t>Ocean carbon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149850" y="5029200"/>
            <a:ext cx="15240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/>
              <a:t>Land carbon</a:t>
            </a:r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3721100" y="3962400"/>
            <a:ext cx="1308100" cy="1828800"/>
          </a:xfrm>
          <a:custGeom>
            <a:avLst/>
            <a:gdLst>
              <a:gd name="T0" fmla="*/ 8 w 824"/>
              <a:gd name="T1" fmla="*/ 0 h 1152"/>
              <a:gd name="T2" fmla="*/ 56 w 824"/>
              <a:gd name="T3" fmla="*/ 432 h 1152"/>
              <a:gd name="T4" fmla="*/ 344 w 824"/>
              <a:gd name="T5" fmla="*/ 912 h 1152"/>
              <a:gd name="T6" fmla="*/ 824 w 824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 flipV="1">
            <a:off x="4800600" y="3962400"/>
            <a:ext cx="533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 flipV="1">
            <a:off x="3733800" y="1022350"/>
            <a:ext cx="1308100" cy="1828800"/>
          </a:xfrm>
          <a:custGeom>
            <a:avLst/>
            <a:gdLst>
              <a:gd name="T0" fmla="*/ 8 w 824"/>
              <a:gd name="T1" fmla="*/ 0 h 1152"/>
              <a:gd name="T2" fmla="*/ 56 w 824"/>
              <a:gd name="T3" fmla="*/ 432 h 1152"/>
              <a:gd name="T4" fmla="*/ 344 w 824"/>
              <a:gd name="T5" fmla="*/ 912 h 1152"/>
              <a:gd name="T6" fmla="*/ 824 w 824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4800600" y="1873250"/>
            <a:ext cx="533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2514600" y="3429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5213350" y="3429000"/>
            <a:ext cx="1416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4022725" y="4105275"/>
            <a:ext cx="990600" cy="1295400"/>
          </a:xfrm>
          <a:custGeom>
            <a:avLst/>
            <a:gdLst>
              <a:gd name="T0" fmla="*/ 432 w 624"/>
              <a:gd name="T1" fmla="*/ 112 h 816"/>
              <a:gd name="T2" fmla="*/ 336 w 624"/>
              <a:gd name="T3" fmla="*/ 16 h 816"/>
              <a:gd name="T4" fmla="*/ 96 w 624"/>
              <a:gd name="T5" fmla="*/ 16 h 816"/>
              <a:gd name="T6" fmla="*/ 0 w 624"/>
              <a:gd name="T7" fmla="*/ 112 h 816"/>
              <a:gd name="T8" fmla="*/ 96 w 624"/>
              <a:gd name="T9" fmla="*/ 448 h 816"/>
              <a:gd name="T10" fmla="*/ 336 w 624"/>
              <a:gd name="T11" fmla="*/ 736 h 816"/>
              <a:gd name="T12" fmla="*/ 528 w 624"/>
              <a:gd name="T13" fmla="*/ 784 h 816"/>
              <a:gd name="T14" fmla="*/ 624 w 624"/>
              <a:gd name="T15" fmla="*/ 544 h 816"/>
              <a:gd name="T16" fmla="*/ 528 w 624"/>
              <a:gd name="T17" fmla="*/ 25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CC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 flipV="1">
            <a:off x="4038600" y="1403350"/>
            <a:ext cx="990600" cy="1295400"/>
          </a:xfrm>
          <a:custGeom>
            <a:avLst/>
            <a:gdLst>
              <a:gd name="T0" fmla="*/ 432 w 624"/>
              <a:gd name="T1" fmla="*/ 112 h 816"/>
              <a:gd name="T2" fmla="*/ 336 w 624"/>
              <a:gd name="T3" fmla="*/ 16 h 816"/>
              <a:gd name="T4" fmla="*/ 96 w 624"/>
              <a:gd name="T5" fmla="*/ 16 h 816"/>
              <a:gd name="T6" fmla="*/ 0 w 624"/>
              <a:gd name="T7" fmla="*/ 112 h 816"/>
              <a:gd name="T8" fmla="*/ 96 w 624"/>
              <a:gd name="T9" fmla="*/ 448 h 816"/>
              <a:gd name="T10" fmla="*/ 336 w 624"/>
              <a:gd name="T11" fmla="*/ 736 h 816"/>
              <a:gd name="T12" fmla="*/ 528 w 624"/>
              <a:gd name="T13" fmla="*/ 784 h 816"/>
              <a:gd name="T14" fmla="*/ 624 w 624"/>
              <a:gd name="T15" fmla="*/ 544 h 816"/>
              <a:gd name="T16" fmla="*/ 528 w 624"/>
              <a:gd name="T17" fmla="*/ 25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CC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319588" y="4419600"/>
            <a:ext cx="557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β</a:t>
            </a:r>
            <a:r>
              <a:rPr lang="en-US" altLang="en-US" sz="2800" i="1" baseline="-25000">
                <a:cs typeface="Arial" panose="020B0604020202020204" pitchFamily="34" charset="0"/>
              </a:rPr>
              <a:t>L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267200" y="1828800"/>
            <a:ext cx="633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β</a:t>
            </a:r>
            <a:r>
              <a:rPr lang="en-US" altLang="en-US" sz="2800" i="1" baseline="-25000">
                <a:cs typeface="Arial" panose="020B0604020202020204" pitchFamily="34" charset="0"/>
              </a:rPr>
              <a:t>O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81000" y="457200"/>
            <a:ext cx="3429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CO</a:t>
            </a:r>
            <a:r>
              <a:rPr lang="en-US" altLang="en-US" sz="2400" baseline="-25000"/>
              <a:t>2</a:t>
            </a:r>
            <a:r>
              <a:rPr lang="en-US" altLang="en-US" sz="2400"/>
              <a:t> concentration feedbacks, land and ocean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691188" y="3138488"/>
            <a:ext cx="328612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 dirty="0">
                <a:cs typeface="Arial" panose="020B0604020202020204" pitchFamily="34" charset="0"/>
              </a:rPr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231659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762000" y="2971800"/>
            <a:ext cx="16764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/>
              <a:t>Fossil Fuel Emissions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581400" y="2971800"/>
            <a:ext cx="15240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/>
              <a:t>Atm CO</a:t>
            </a:r>
            <a:r>
              <a:rPr lang="en-US" altLang="en-US" sz="2000" b="1" baseline="-25000"/>
              <a:t>2</a:t>
            </a:r>
            <a:endParaRPr lang="en-US" altLang="en-US" sz="2000" b="1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705600" y="2971800"/>
            <a:ext cx="16764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/>
              <a:t>Climate </a:t>
            </a:r>
          </a:p>
          <a:p>
            <a:pPr algn="ctr"/>
            <a:r>
              <a:rPr lang="en-US" altLang="en-US" sz="2000" b="1"/>
              <a:t>(T, P, q, rad)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149850" y="838200"/>
            <a:ext cx="15240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/>
              <a:t>Ocean carbon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149850" y="5029200"/>
            <a:ext cx="15240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/>
              <a:t>Land carbon</a:t>
            </a:r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3721100" y="3962400"/>
            <a:ext cx="1308100" cy="1828800"/>
          </a:xfrm>
          <a:custGeom>
            <a:avLst/>
            <a:gdLst>
              <a:gd name="T0" fmla="*/ 8 w 824"/>
              <a:gd name="T1" fmla="*/ 0 h 1152"/>
              <a:gd name="T2" fmla="*/ 56 w 824"/>
              <a:gd name="T3" fmla="*/ 432 h 1152"/>
              <a:gd name="T4" fmla="*/ 344 w 824"/>
              <a:gd name="T5" fmla="*/ 912 h 1152"/>
              <a:gd name="T6" fmla="*/ 824 w 824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 flipV="1">
            <a:off x="4800600" y="3962400"/>
            <a:ext cx="533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 flipV="1">
            <a:off x="3733800" y="1022350"/>
            <a:ext cx="1308100" cy="1828800"/>
          </a:xfrm>
          <a:custGeom>
            <a:avLst/>
            <a:gdLst>
              <a:gd name="T0" fmla="*/ 8 w 824"/>
              <a:gd name="T1" fmla="*/ 0 h 1152"/>
              <a:gd name="T2" fmla="*/ 56 w 824"/>
              <a:gd name="T3" fmla="*/ 432 h 1152"/>
              <a:gd name="T4" fmla="*/ 344 w 824"/>
              <a:gd name="T5" fmla="*/ 912 h 1152"/>
              <a:gd name="T6" fmla="*/ 824 w 824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4800600" y="1873250"/>
            <a:ext cx="533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6477000" y="3962400"/>
            <a:ext cx="533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477000" y="1873250"/>
            <a:ext cx="533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2514600" y="3429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5213350" y="3429000"/>
            <a:ext cx="1416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691188" y="3138488"/>
            <a:ext cx="328612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 dirty="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4022725" y="4105275"/>
            <a:ext cx="990600" cy="1295400"/>
          </a:xfrm>
          <a:custGeom>
            <a:avLst/>
            <a:gdLst>
              <a:gd name="T0" fmla="*/ 432 w 624"/>
              <a:gd name="T1" fmla="*/ 112 h 816"/>
              <a:gd name="T2" fmla="*/ 336 w 624"/>
              <a:gd name="T3" fmla="*/ 16 h 816"/>
              <a:gd name="T4" fmla="*/ 96 w 624"/>
              <a:gd name="T5" fmla="*/ 16 h 816"/>
              <a:gd name="T6" fmla="*/ 0 w 624"/>
              <a:gd name="T7" fmla="*/ 112 h 816"/>
              <a:gd name="T8" fmla="*/ 96 w 624"/>
              <a:gd name="T9" fmla="*/ 448 h 816"/>
              <a:gd name="T10" fmla="*/ 336 w 624"/>
              <a:gd name="T11" fmla="*/ 736 h 816"/>
              <a:gd name="T12" fmla="*/ 528 w 624"/>
              <a:gd name="T13" fmla="*/ 784 h 816"/>
              <a:gd name="T14" fmla="*/ 624 w 624"/>
              <a:gd name="T15" fmla="*/ 544 h 816"/>
              <a:gd name="T16" fmla="*/ 528 w 624"/>
              <a:gd name="T17" fmla="*/ 25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CC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 flipV="1">
            <a:off x="4038600" y="1403350"/>
            <a:ext cx="990600" cy="1295400"/>
          </a:xfrm>
          <a:custGeom>
            <a:avLst/>
            <a:gdLst>
              <a:gd name="T0" fmla="*/ 432 w 624"/>
              <a:gd name="T1" fmla="*/ 112 h 816"/>
              <a:gd name="T2" fmla="*/ 336 w 624"/>
              <a:gd name="T3" fmla="*/ 16 h 816"/>
              <a:gd name="T4" fmla="*/ 96 w 624"/>
              <a:gd name="T5" fmla="*/ 16 h 816"/>
              <a:gd name="T6" fmla="*/ 0 w 624"/>
              <a:gd name="T7" fmla="*/ 112 h 816"/>
              <a:gd name="T8" fmla="*/ 96 w 624"/>
              <a:gd name="T9" fmla="*/ 448 h 816"/>
              <a:gd name="T10" fmla="*/ 336 w 624"/>
              <a:gd name="T11" fmla="*/ 736 h 816"/>
              <a:gd name="T12" fmla="*/ 528 w 624"/>
              <a:gd name="T13" fmla="*/ 784 h 816"/>
              <a:gd name="T14" fmla="*/ 624 w 624"/>
              <a:gd name="T15" fmla="*/ 544 h 816"/>
              <a:gd name="T16" fmla="*/ 528 w 624"/>
              <a:gd name="T17" fmla="*/ 25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CC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5207000" y="3771900"/>
            <a:ext cx="1346200" cy="1041400"/>
          </a:xfrm>
          <a:custGeom>
            <a:avLst/>
            <a:gdLst>
              <a:gd name="T0" fmla="*/ 224 w 848"/>
              <a:gd name="T1" fmla="*/ 24 h 656"/>
              <a:gd name="T2" fmla="*/ 704 w 848"/>
              <a:gd name="T3" fmla="*/ 24 h 656"/>
              <a:gd name="T4" fmla="*/ 848 w 848"/>
              <a:gd name="T5" fmla="*/ 168 h 656"/>
              <a:gd name="T6" fmla="*/ 704 w 848"/>
              <a:gd name="T7" fmla="*/ 504 h 656"/>
              <a:gd name="T8" fmla="*/ 464 w 848"/>
              <a:gd name="T9" fmla="*/ 648 h 656"/>
              <a:gd name="T10" fmla="*/ 224 w 848"/>
              <a:gd name="T11" fmla="*/ 552 h 656"/>
              <a:gd name="T12" fmla="*/ 32 w 848"/>
              <a:gd name="T13" fmla="*/ 264 h 656"/>
              <a:gd name="T14" fmla="*/ 32 w 848"/>
              <a:gd name="T15" fmla="*/ 12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8" h="656">
                <a:moveTo>
                  <a:pt x="224" y="24"/>
                </a:moveTo>
                <a:cubicBezTo>
                  <a:pt x="412" y="12"/>
                  <a:pt x="600" y="0"/>
                  <a:pt x="704" y="24"/>
                </a:cubicBezTo>
                <a:cubicBezTo>
                  <a:pt x="808" y="48"/>
                  <a:pt x="848" y="88"/>
                  <a:pt x="848" y="168"/>
                </a:cubicBezTo>
                <a:cubicBezTo>
                  <a:pt x="848" y="248"/>
                  <a:pt x="768" y="424"/>
                  <a:pt x="704" y="504"/>
                </a:cubicBezTo>
                <a:cubicBezTo>
                  <a:pt x="640" y="584"/>
                  <a:pt x="544" y="640"/>
                  <a:pt x="464" y="648"/>
                </a:cubicBezTo>
                <a:cubicBezTo>
                  <a:pt x="384" y="656"/>
                  <a:pt x="296" y="616"/>
                  <a:pt x="224" y="552"/>
                </a:cubicBezTo>
                <a:cubicBezTo>
                  <a:pt x="152" y="488"/>
                  <a:pt x="64" y="336"/>
                  <a:pt x="32" y="264"/>
                </a:cubicBezTo>
                <a:cubicBezTo>
                  <a:pt x="0" y="192"/>
                  <a:pt x="16" y="156"/>
                  <a:pt x="32" y="12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 flipV="1">
            <a:off x="5207000" y="1997075"/>
            <a:ext cx="1346200" cy="1041400"/>
          </a:xfrm>
          <a:custGeom>
            <a:avLst/>
            <a:gdLst>
              <a:gd name="T0" fmla="*/ 224 w 848"/>
              <a:gd name="T1" fmla="*/ 24 h 656"/>
              <a:gd name="T2" fmla="*/ 704 w 848"/>
              <a:gd name="T3" fmla="*/ 24 h 656"/>
              <a:gd name="T4" fmla="*/ 848 w 848"/>
              <a:gd name="T5" fmla="*/ 168 h 656"/>
              <a:gd name="T6" fmla="*/ 704 w 848"/>
              <a:gd name="T7" fmla="*/ 504 h 656"/>
              <a:gd name="T8" fmla="*/ 464 w 848"/>
              <a:gd name="T9" fmla="*/ 648 h 656"/>
              <a:gd name="T10" fmla="*/ 224 w 848"/>
              <a:gd name="T11" fmla="*/ 552 h 656"/>
              <a:gd name="T12" fmla="*/ 32 w 848"/>
              <a:gd name="T13" fmla="*/ 264 h 656"/>
              <a:gd name="T14" fmla="*/ 32 w 848"/>
              <a:gd name="T15" fmla="*/ 12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8" h="656">
                <a:moveTo>
                  <a:pt x="224" y="24"/>
                </a:moveTo>
                <a:cubicBezTo>
                  <a:pt x="412" y="12"/>
                  <a:pt x="600" y="0"/>
                  <a:pt x="704" y="24"/>
                </a:cubicBezTo>
                <a:cubicBezTo>
                  <a:pt x="808" y="48"/>
                  <a:pt x="848" y="88"/>
                  <a:pt x="848" y="168"/>
                </a:cubicBezTo>
                <a:cubicBezTo>
                  <a:pt x="848" y="248"/>
                  <a:pt x="768" y="424"/>
                  <a:pt x="704" y="504"/>
                </a:cubicBezTo>
                <a:cubicBezTo>
                  <a:pt x="640" y="584"/>
                  <a:pt x="544" y="640"/>
                  <a:pt x="464" y="648"/>
                </a:cubicBezTo>
                <a:cubicBezTo>
                  <a:pt x="384" y="656"/>
                  <a:pt x="296" y="616"/>
                  <a:pt x="224" y="552"/>
                </a:cubicBezTo>
                <a:cubicBezTo>
                  <a:pt x="152" y="488"/>
                  <a:pt x="64" y="336"/>
                  <a:pt x="32" y="264"/>
                </a:cubicBezTo>
                <a:cubicBezTo>
                  <a:pt x="0" y="192"/>
                  <a:pt x="16" y="156"/>
                  <a:pt x="32" y="12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319588" y="4419600"/>
            <a:ext cx="557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β</a:t>
            </a:r>
            <a:r>
              <a:rPr lang="en-US" altLang="en-US" sz="2800" i="1" baseline="-25000">
                <a:cs typeface="Arial" panose="020B0604020202020204" pitchFamily="34" charset="0"/>
              </a:rPr>
              <a:t>L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267200" y="1828800"/>
            <a:ext cx="633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β</a:t>
            </a:r>
            <a:r>
              <a:rPr lang="en-US" altLang="en-US" sz="2800" i="1" baseline="-25000">
                <a:cs typeface="Arial" panose="020B0604020202020204" pitchFamily="34" charset="0"/>
              </a:rPr>
              <a:t>O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5670550" y="3932238"/>
            <a:ext cx="55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γ</a:t>
            </a:r>
            <a:r>
              <a:rPr lang="en-US" altLang="en-US" sz="2800" i="1" baseline="-25000">
                <a:cs typeface="Arial" panose="020B0604020202020204" pitchFamily="34" charset="0"/>
              </a:rPr>
              <a:t>L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638800" y="2300288"/>
            <a:ext cx="55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γ</a:t>
            </a:r>
            <a:r>
              <a:rPr lang="en-US" altLang="en-US" sz="2800" i="1" baseline="-25000">
                <a:cs typeface="Arial" panose="020B0604020202020204" pitchFamily="34" charset="0"/>
              </a:rPr>
              <a:t>O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81000" y="457200"/>
            <a:ext cx="3429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Climate – carbon feedbacks, land and ocean</a:t>
            </a:r>
          </a:p>
        </p:txBody>
      </p:sp>
    </p:spTree>
    <p:extLst>
      <p:ext uri="{BB962C8B-B14F-4D97-AF65-F5344CB8AC3E}">
        <p14:creationId xmlns:p14="http://schemas.microsoft.com/office/powerpoint/2010/main" val="34824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762000" y="2971800"/>
            <a:ext cx="16764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/>
              <a:t>Fossil Fuel Emissions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581400" y="2971800"/>
            <a:ext cx="15240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/>
              <a:t>Atm CO</a:t>
            </a:r>
            <a:r>
              <a:rPr lang="en-US" altLang="en-US" sz="2000" b="1" baseline="-25000"/>
              <a:t>2</a:t>
            </a:r>
            <a:endParaRPr lang="en-US" altLang="en-US" sz="2000" b="1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705600" y="2971800"/>
            <a:ext cx="16764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/>
              <a:t>Climate </a:t>
            </a:r>
          </a:p>
          <a:p>
            <a:pPr algn="ctr"/>
            <a:r>
              <a:rPr lang="en-US" altLang="en-US" sz="2000" b="1"/>
              <a:t>(T, P, q, rad)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149850" y="838200"/>
            <a:ext cx="15240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/>
              <a:t>Ocean carbon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149850" y="5029200"/>
            <a:ext cx="15240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/>
              <a:t>Land carbon</a:t>
            </a:r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3721100" y="3962400"/>
            <a:ext cx="1308100" cy="1828800"/>
          </a:xfrm>
          <a:custGeom>
            <a:avLst/>
            <a:gdLst>
              <a:gd name="T0" fmla="*/ 8 w 824"/>
              <a:gd name="T1" fmla="*/ 0 h 1152"/>
              <a:gd name="T2" fmla="*/ 56 w 824"/>
              <a:gd name="T3" fmla="*/ 432 h 1152"/>
              <a:gd name="T4" fmla="*/ 344 w 824"/>
              <a:gd name="T5" fmla="*/ 912 h 1152"/>
              <a:gd name="T6" fmla="*/ 824 w 824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 flipV="1">
            <a:off x="4800600" y="3962400"/>
            <a:ext cx="533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 flipV="1">
            <a:off x="3733800" y="1022350"/>
            <a:ext cx="1308100" cy="1828800"/>
          </a:xfrm>
          <a:custGeom>
            <a:avLst/>
            <a:gdLst>
              <a:gd name="T0" fmla="*/ 8 w 824"/>
              <a:gd name="T1" fmla="*/ 0 h 1152"/>
              <a:gd name="T2" fmla="*/ 56 w 824"/>
              <a:gd name="T3" fmla="*/ 432 h 1152"/>
              <a:gd name="T4" fmla="*/ 344 w 824"/>
              <a:gd name="T5" fmla="*/ 912 h 1152"/>
              <a:gd name="T6" fmla="*/ 824 w 824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4800600" y="1873250"/>
            <a:ext cx="533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 flipH="1">
            <a:off x="6781800" y="3962400"/>
            <a:ext cx="1447800" cy="1828800"/>
          </a:xfrm>
          <a:custGeom>
            <a:avLst/>
            <a:gdLst>
              <a:gd name="T0" fmla="*/ 8 w 824"/>
              <a:gd name="T1" fmla="*/ 0 h 1152"/>
              <a:gd name="T2" fmla="*/ 56 w 824"/>
              <a:gd name="T3" fmla="*/ 432 h 1152"/>
              <a:gd name="T4" fmla="*/ 344 w 824"/>
              <a:gd name="T5" fmla="*/ 912 h 1152"/>
              <a:gd name="T6" fmla="*/ 824 w 824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 flipH="1" flipV="1">
            <a:off x="6781800" y="990600"/>
            <a:ext cx="1447800" cy="1828800"/>
          </a:xfrm>
          <a:custGeom>
            <a:avLst/>
            <a:gdLst>
              <a:gd name="T0" fmla="*/ 8 w 824"/>
              <a:gd name="T1" fmla="*/ 0 h 1152"/>
              <a:gd name="T2" fmla="*/ 56 w 824"/>
              <a:gd name="T3" fmla="*/ 432 h 1152"/>
              <a:gd name="T4" fmla="*/ 344 w 824"/>
              <a:gd name="T5" fmla="*/ 912 h 1152"/>
              <a:gd name="T6" fmla="*/ 824 w 824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6477000" y="3962400"/>
            <a:ext cx="533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477000" y="1873250"/>
            <a:ext cx="533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2514600" y="3429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5213350" y="3429000"/>
            <a:ext cx="1416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691188" y="3138488"/>
            <a:ext cx="328612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 dirty="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4022725" y="4105275"/>
            <a:ext cx="990600" cy="1295400"/>
          </a:xfrm>
          <a:custGeom>
            <a:avLst/>
            <a:gdLst>
              <a:gd name="T0" fmla="*/ 432 w 624"/>
              <a:gd name="T1" fmla="*/ 112 h 816"/>
              <a:gd name="T2" fmla="*/ 336 w 624"/>
              <a:gd name="T3" fmla="*/ 16 h 816"/>
              <a:gd name="T4" fmla="*/ 96 w 624"/>
              <a:gd name="T5" fmla="*/ 16 h 816"/>
              <a:gd name="T6" fmla="*/ 0 w 624"/>
              <a:gd name="T7" fmla="*/ 112 h 816"/>
              <a:gd name="T8" fmla="*/ 96 w 624"/>
              <a:gd name="T9" fmla="*/ 448 h 816"/>
              <a:gd name="T10" fmla="*/ 336 w 624"/>
              <a:gd name="T11" fmla="*/ 736 h 816"/>
              <a:gd name="T12" fmla="*/ 528 w 624"/>
              <a:gd name="T13" fmla="*/ 784 h 816"/>
              <a:gd name="T14" fmla="*/ 624 w 624"/>
              <a:gd name="T15" fmla="*/ 544 h 816"/>
              <a:gd name="T16" fmla="*/ 528 w 624"/>
              <a:gd name="T17" fmla="*/ 25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CC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 flipV="1">
            <a:off x="4038600" y="1403350"/>
            <a:ext cx="990600" cy="1295400"/>
          </a:xfrm>
          <a:custGeom>
            <a:avLst/>
            <a:gdLst>
              <a:gd name="T0" fmla="*/ 432 w 624"/>
              <a:gd name="T1" fmla="*/ 112 h 816"/>
              <a:gd name="T2" fmla="*/ 336 w 624"/>
              <a:gd name="T3" fmla="*/ 16 h 816"/>
              <a:gd name="T4" fmla="*/ 96 w 624"/>
              <a:gd name="T5" fmla="*/ 16 h 816"/>
              <a:gd name="T6" fmla="*/ 0 w 624"/>
              <a:gd name="T7" fmla="*/ 112 h 816"/>
              <a:gd name="T8" fmla="*/ 96 w 624"/>
              <a:gd name="T9" fmla="*/ 448 h 816"/>
              <a:gd name="T10" fmla="*/ 336 w 624"/>
              <a:gd name="T11" fmla="*/ 736 h 816"/>
              <a:gd name="T12" fmla="*/ 528 w 624"/>
              <a:gd name="T13" fmla="*/ 784 h 816"/>
              <a:gd name="T14" fmla="*/ 624 w 624"/>
              <a:gd name="T15" fmla="*/ 544 h 816"/>
              <a:gd name="T16" fmla="*/ 528 w 624"/>
              <a:gd name="T17" fmla="*/ 25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CC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 flipH="1">
            <a:off x="6813550" y="4105275"/>
            <a:ext cx="1111250" cy="1295400"/>
          </a:xfrm>
          <a:custGeom>
            <a:avLst/>
            <a:gdLst>
              <a:gd name="T0" fmla="*/ 432 w 624"/>
              <a:gd name="T1" fmla="*/ 112 h 816"/>
              <a:gd name="T2" fmla="*/ 336 w 624"/>
              <a:gd name="T3" fmla="*/ 16 h 816"/>
              <a:gd name="T4" fmla="*/ 96 w 624"/>
              <a:gd name="T5" fmla="*/ 16 h 816"/>
              <a:gd name="T6" fmla="*/ 0 w 624"/>
              <a:gd name="T7" fmla="*/ 112 h 816"/>
              <a:gd name="T8" fmla="*/ 96 w 624"/>
              <a:gd name="T9" fmla="*/ 448 h 816"/>
              <a:gd name="T10" fmla="*/ 336 w 624"/>
              <a:gd name="T11" fmla="*/ 736 h 816"/>
              <a:gd name="T12" fmla="*/ 528 w 624"/>
              <a:gd name="T13" fmla="*/ 784 h 816"/>
              <a:gd name="T14" fmla="*/ 624 w 624"/>
              <a:gd name="T15" fmla="*/ 544 h 816"/>
              <a:gd name="T16" fmla="*/ 528 w 624"/>
              <a:gd name="T17" fmla="*/ 25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Freeform 21"/>
          <p:cNvSpPr>
            <a:spLocks/>
          </p:cNvSpPr>
          <p:nvPr/>
        </p:nvSpPr>
        <p:spPr bwMode="auto">
          <a:xfrm flipH="1" flipV="1">
            <a:off x="6813550" y="1403350"/>
            <a:ext cx="1111250" cy="1295400"/>
          </a:xfrm>
          <a:custGeom>
            <a:avLst/>
            <a:gdLst>
              <a:gd name="T0" fmla="*/ 432 w 624"/>
              <a:gd name="T1" fmla="*/ 112 h 816"/>
              <a:gd name="T2" fmla="*/ 336 w 624"/>
              <a:gd name="T3" fmla="*/ 16 h 816"/>
              <a:gd name="T4" fmla="*/ 96 w 624"/>
              <a:gd name="T5" fmla="*/ 16 h 816"/>
              <a:gd name="T6" fmla="*/ 0 w 624"/>
              <a:gd name="T7" fmla="*/ 112 h 816"/>
              <a:gd name="T8" fmla="*/ 96 w 624"/>
              <a:gd name="T9" fmla="*/ 448 h 816"/>
              <a:gd name="T10" fmla="*/ 336 w 624"/>
              <a:gd name="T11" fmla="*/ 736 h 816"/>
              <a:gd name="T12" fmla="*/ 528 w 624"/>
              <a:gd name="T13" fmla="*/ 784 h 816"/>
              <a:gd name="T14" fmla="*/ 624 w 624"/>
              <a:gd name="T15" fmla="*/ 544 h 816"/>
              <a:gd name="T16" fmla="*/ 528 w 624"/>
              <a:gd name="T17" fmla="*/ 25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Freeform 22"/>
          <p:cNvSpPr>
            <a:spLocks/>
          </p:cNvSpPr>
          <p:nvPr/>
        </p:nvSpPr>
        <p:spPr bwMode="auto">
          <a:xfrm>
            <a:off x="5207000" y="3771900"/>
            <a:ext cx="1346200" cy="1041400"/>
          </a:xfrm>
          <a:custGeom>
            <a:avLst/>
            <a:gdLst>
              <a:gd name="T0" fmla="*/ 224 w 848"/>
              <a:gd name="T1" fmla="*/ 24 h 656"/>
              <a:gd name="T2" fmla="*/ 704 w 848"/>
              <a:gd name="T3" fmla="*/ 24 h 656"/>
              <a:gd name="T4" fmla="*/ 848 w 848"/>
              <a:gd name="T5" fmla="*/ 168 h 656"/>
              <a:gd name="T6" fmla="*/ 704 w 848"/>
              <a:gd name="T7" fmla="*/ 504 h 656"/>
              <a:gd name="T8" fmla="*/ 464 w 848"/>
              <a:gd name="T9" fmla="*/ 648 h 656"/>
              <a:gd name="T10" fmla="*/ 224 w 848"/>
              <a:gd name="T11" fmla="*/ 552 h 656"/>
              <a:gd name="T12" fmla="*/ 32 w 848"/>
              <a:gd name="T13" fmla="*/ 264 h 656"/>
              <a:gd name="T14" fmla="*/ 32 w 848"/>
              <a:gd name="T15" fmla="*/ 12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8" h="656">
                <a:moveTo>
                  <a:pt x="224" y="24"/>
                </a:moveTo>
                <a:cubicBezTo>
                  <a:pt x="412" y="12"/>
                  <a:pt x="600" y="0"/>
                  <a:pt x="704" y="24"/>
                </a:cubicBezTo>
                <a:cubicBezTo>
                  <a:pt x="808" y="48"/>
                  <a:pt x="848" y="88"/>
                  <a:pt x="848" y="168"/>
                </a:cubicBezTo>
                <a:cubicBezTo>
                  <a:pt x="848" y="248"/>
                  <a:pt x="768" y="424"/>
                  <a:pt x="704" y="504"/>
                </a:cubicBezTo>
                <a:cubicBezTo>
                  <a:pt x="640" y="584"/>
                  <a:pt x="544" y="640"/>
                  <a:pt x="464" y="648"/>
                </a:cubicBezTo>
                <a:cubicBezTo>
                  <a:pt x="384" y="656"/>
                  <a:pt x="296" y="616"/>
                  <a:pt x="224" y="552"/>
                </a:cubicBezTo>
                <a:cubicBezTo>
                  <a:pt x="152" y="488"/>
                  <a:pt x="64" y="336"/>
                  <a:pt x="32" y="264"/>
                </a:cubicBezTo>
                <a:cubicBezTo>
                  <a:pt x="0" y="192"/>
                  <a:pt x="16" y="156"/>
                  <a:pt x="32" y="12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Freeform 23"/>
          <p:cNvSpPr>
            <a:spLocks/>
          </p:cNvSpPr>
          <p:nvPr/>
        </p:nvSpPr>
        <p:spPr bwMode="auto">
          <a:xfrm flipV="1">
            <a:off x="5207000" y="1997075"/>
            <a:ext cx="1346200" cy="1041400"/>
          </a:xfrm>
          <a:custGeom>
            <a:avLst/>
            <a:gdLst>
              <a:gd name="T0" fmla="*/ 224 w 848"/>
              <a:gd name="T1" fmla="*/ 24 h 656"/>
              <a:gd name="T2" fmla="*/ 704 w 848"/>
              <a:gd name="T3" fmla="*/ 24 h 656"/>
              <a:gd name="T4" fmla="*/ 848 w 848"/>
              <a:gd name="T5" fmla="*/ 168 h 656"/>
              <a:gd name="T6" fmla="*/ 704 w 848"/>
              <a:gd name="T7" fmla="*/ 504 h 656"/>
              <a:gd name="T8" fmla="*/ 464 w 848"/>
              <a:gd name="T9" fmla="*/ 648 h 656"/>
              <a:gd name="T10" fmla="*/ 224 w 848"/>
              <a:gd name="T11" fmla="*/ 552 h 656"/>
              <a:gd name="T12" fmla="*/ 32 w 848"/>
              <a:gd name="T13" fmla="*/ 264 h 656"/>
              <a:gd name="T14" fmla="*/ 32 w 848"/>
              <a:gd name="T15" fmla="*/ 12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8" h="656">
                <a:moveTo>
                  <a:pt x="224" y="24"/>
                </a:moveTo>
                <a:cubicBezTo>
                  <a:pt x="412" y="12"/>
                  <a:pt x="600" y="0"/>
                  <a:pt x="704" y="24"/>
                </a:cubicBezTo>
                <a:cubicBezTo>
                  <a:pt x="808" y="48"/>
                  <a:pt x="848" y="88"/>
                  <a:pt x="848" y="168"/>
                </a:cubicBezTo>
                <a:cubicBezTo>
                  <a:pt x="848" y="248"/>
                  <a:pt x="768" y="424"/>
                  <a:pt x="704" y="504"/>
                </a:cubicBezTo>
                <a:cubicBezTo>
                  <a:pt x="640" y="584"/>
                  <a:pt x="544" y="640"/>
                  <a:pt x="464" y="648"/>
                </a:cubicBezTo>
                <a:cubicBezTo>
                  <a:pt x="384" y="656"/>
                  <a:pt x="296" y="616"/>
                  <a:pt x="224" y="552"/>
                </a:cubicBezTo>
                <a:cubicBezTo>
                  <a:pt x="152" y="488"/>
                  <a:pt x="64" y="336"/>
                  <a:pt x="32" y="264"/>
                </a:cubicBezTo>
                <a:cubicBezTo>
                  <a:pt x="0" y="192"/>
                  <a:pt x="16" y="156"/>
                  <a:pt x="32" y="12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319588" y="4419600"/>
            <a:ext cx="557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β</a:t>
            </a:r>
            <a:r>
              <a:rPr lang="en-US" altLang="en-US" sz="2800" i="1" baseline="-25000">
                <a:cs typeface="Arial" panose="020B0604020202020204" pitchFamily="34" charset="0"/>
              </a:rPr>
              <a:t>L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4267200" y="1828800"/>
            <a:ext cx="633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β</a:t>
            </a:r>
            <a:r>
              <a:rPr lang="en-US" altLang="en-US" sz="2800" i="1" baseline="-25000">
                <a:cs typeface="Arial" panose="020B0604020202020204" pitchFamily="34" charset="0"/>
              </a:rPr>
              <a:t>O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670550" y="3932238"/>
            <a:ext cx="55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γ</a:t>
            </a:r>
            <a:r>
              <a:rPr lang="en-US" altLang="en-US" sz="2800" i="1" baseline="-25000">
                <a:cs typeface="Arial" panose="020B0604020202020204" pitchFamily="34" charset="0"/>
              </a:rPr>
              <a:t>L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5638800" y="2300288"/>
            <a:ext cx="55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γ</a:t>
            </a:r>
            <a:r>
              <a:rPr lang="en-US" altLang="en-US" sz="2800" i="1" baseline="-25000">
                <a:cs typeface="Arial" panose="020B0604020202020204" pitchFamily="34" charset="0"/>
              </a:rPr>
              <a:t>O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81000" y="457200"/>
            <a:ext cx="3429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Major climate-carbon and climate-ecosystem feedbacks</a:t>
            </a:r>
          </a:p>
        </p:txBody>
      </p:sp>
    </p:spTree>
    <p:extLst>
      <p:ext uri="{BB962C8B-B14F-4D97-AF65-F5344CB8AC3E}">
        <p14:creationId xmlns:p14="http://schemas.microsoft.com/office/powerpoint/2010/main" val="101300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762000" y="2971800"/>
            <a:ext cx="16764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/>
              <a:t>Fossil Fuel Emissions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581400" y="2971800"/>
            <a:ext cx="15240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000" b="1"/>
              <a:t>Atm CO</a:t>
            </a:r>
            <a:r>
              <a:rPr lang="en-US" altLang="en-US" sz="2000" b="1" baseline="-25000"/>
              <a:t>2</a:t>
            </a:r>
            <a:endParaRPr lang="en-US" altLang="en-US" sz="2000" b="1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6705600" y="2971800"/>
            <a:ext cx="16764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/>
              <a:t>Climate </a:t>
            </a:r>
          </a:p>
          <a:p>
            <a:pPr algn="ctr"/>
            <a:r>
              <a:rPr lang="en-US" altLang="en-US" sz="2000" b="1"/>
              <a:t>(T, P, q, rad)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149850" y="838200"/>
            <a:ext cx="15240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/>
              <a:t>Ocean carbon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149850" y="5029200"/>
            <a:ext cx="15240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/>
              <a:t>Land carbon</a:t>
            </a:r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3721100" y="3962400"/>
            <a:ext cx="1308100" cy="1828800"/>
          </a:xfrm>
          <a:custGeom>
            <a:avLst/>
            <a:gdLst>
              <a:gd name="T0" fmla="*/ 8 w 824"/>
              <a:gd name="T1" fmla="*/ 0 h 1152"/>
              <a:gd name="T2" fmla="*/ 56 w 824"/>
              <a:gd name="T3" fmla="*/ 432 h 1152"/>
              <a:gd name="T4" fmla="*/ 344 w 824"/>
              <a:gd name="T5" fmla="*/ 912 h 1152"/>
              <a:gd name="T6" fmla="*/ 824 w 824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4800600" y="3962400"/>
            <a:ext cx="533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 flipV="1">
            <a:off x="3733800" y="1022350"/>
            <a:ext cx="1308100" cy="1828800"/>
          </a:xfrm>
          <a:custGeom>
            <a:avLst/>
            <a:gdLst>
              <a:gd name="T0" fmla="*/ 8 w 824"/>
              <a:gd name="T1" fmla="*/ 0 h 1152"/>
              <a:gd name="T2" fmla="*/ 56 w 824"/>
              <a:gd name="T3" fmla="*/ 432 h 1152"/>
              <a:gd name="T4" fmla="*/ 344 w 824"/>
              <a:gd name="T5" fmla="*/ 912 h 1152"/>
              <a:gd name="T6" fmla="*/ 824 w 824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4800600" y="1873250"/>
            <a:ext cx="533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 flipH="1">
            <a:off x="6781800" y="3962400"/>
            <a:ext cx="1447800" cy="1828800"/>
          </a:xfrm>
          <a:custGeom>
            <a:avLst/>
            <a:gdLst>
              <a:gd name="T0" fmla="*/ 8 w 824"/>
              <a:gd name="T1" fmla="*/ 0 h 1152"/>
              <a:gd name="T2" fmla="*/ 56 w 824"/>
              <a:gd name="T3" fmla="*/ 432 h 1152"/>
              <a:gd name="T4" fmla="*/ 344 w 824"/>
              <a:gd name="T5" fmla="*/ 912 h 1152"/>
              <a:gd name="T6" fmla="*/ 824 w 824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 flipH="1" flipV="1">
            <a:off x="6781800" y="990600"/>
            <a:ext cx="1447800" cy="1828800"/>
          </a:xfrm>
          <a:custGeom>
            <a:avLst/>
            <a:gdLst>
              <a:gd name="T0" fmla="*/ 8 w 824"/>
              <a:gd name="T1" fmla="*/ 0 h 1152"/>
              <a:gd name="T2" fmla="*/ 56 w 824"/>
              <a:gd name="T3" fmla="*/ 432 h 1152"/>
              <a:gd name="T4" fmla="*/ 344 w 824"/>
              <a:gd name="T5" fmla="*/ 912 h 1152"/>
              <a:gd name="T6" fmla="*/ 824 w 824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6477000" y="3962400"/>
            <a:ext cx="533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6477000" y="1873250"/>
            <a:ext cx="533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2514600" y="3429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5213350" y="3429000"/>
            <a:ext cx="501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691188" y="3138488"/>
            <a:ext cx="328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α</a:t>
            </a:r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4022725" y="4105275"/>
            <a:ext cx="990600" cy="1295400"/>
          </a:xfrm>
          <a:custGeom>
            <a:avLst/>
            <a:gdLst>
              <a:gd name="T0" fmla="*/ 432 w 624"/>
              <a:gd name="T1" fmla="*/ 112 h 816"/>
              <a:gd name="T2" fmla="*/ 336 w 624"/>
              <a:gd name="T3" fmla="*/ 16 h 816"/>
              <a:gd name="T4" fmla="*/ 96 w 624"/>
              <a:gd name="T5" fmla="*/ 16 h 816"/>
              <a:gd name="T6" fmla="*/ 0 w 624"/>
              <a:gd name="T7" fmla="*/ 112 h 816"/>
              <a:gd name="T8" fmla="*/ 96 w 624"/>
              <a:gd name="T9" fmla="*/ 448 h 816"/>
              <a:gd name="T10" fmla="*/ 336 w 624"/>
              <a:gd name="T11" fmla="*/ 736 h 816"/>
              <a:gd name="T12" fmla="*/ 528 w 624"/>
              <a:gd name="T13" fmla="*/ 784 h 816"/>
              <a:gd name="T14" fmla="*/ 624 w 624"/>
              <a:gd name="T15" fmla="*/ 544 h 816"/>
              <a:gd name="T16" fmla="*/ 528 w 624"/>
              <a:gd name="T17" fmla="*/ 25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CC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 flipV="1">
            <a:off x="4038600" y="1403350"/>
            <a:ext cx="990600" cy="1295400"/>
          </a:xfrm>
          <a:custGeom>
            <a:avLst/>
            <a:gdLst>
              <a:gd name="T0" fmla="*/ 432 w 624"/>
              <a:gd name="T1" fmla="*/ 112 h 816"/>
              <a:gd name="T2" fmla="*/ 336 w 624"/>
              <a:gd name="T3" fmla="*/ 16 h 816"/>
              <a:gd name="T4" fmla="*/ 96 w 624"/>
              <a:gd name="T5" fmla="*/ 16 h 816"/>
              <a:gd name="T6" fmla="*/ 0 w 624"/>
              <a:gd name="T7" fmla="*/ 112 h 816"/>
              <a:gd name="T8" fmla="*/ 96 w 624"/>
              <a:gd name="T9" fmla="*/ 448 h 816"/>
              <a:gd name="T10" fmla="*/ 336 w 624"/>
              <a:gd name="T11" fmla="*/ 736 h 816"/>
              <a:gd name="T12" fmla="*/ 528 w 624"/>
              <a:gd name="T13" fmla="*/ 784 h 816"/>
              <a:gd name="T14" fmla="*/ 624 w 624"/>
              <a:gd name="T15" fmla="*/ 544 h 816"/>
              <a:gd name="T16" fmla="*/ 528 w 624"/>
              <a:gd name="T17" fmla="*/ 25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CC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 flipH="1">
            <a:off x="6813550" y="4105275"/>
            <a:ext cx="1111250" cy="1295400"/>
          </a:xfrm>
          <a:custGeom>
            <a:avLst/>
            <a:gdLst>
              <a:gd name="T0" fmla="*/ 432 w 624"/>
              <a:gd name="T1" fmla="*/ 112 h 816"/>
              <a:gd name="T2" fmla="*/ 336 w 624"/>
              <a:gd name="T3" fmla="*/ 16 h 816"/>
              <a:gd name="T4" fmla="*/ 96 w 624"/>
              <a:gd name="T5" fmla="*/ 16 h 816"/>
              <a:gd name="T6" fmla="*/ 0 w 624"/>
              <a:gd name="T7" fmla="*/ 112 h 816"/>
              <a:gd name="T8" fmla="*/ 96 w 624"/>
              <a:gd name="T9" fmla="*/ 448 h 816"/>
              <a:gd name="T10" fmla="*/ 336 w 624"/>
              <a:gd name="T11" fmla="*/ 736 h 816"/>
              <a:gd name="T12" fmla="*/ 528 w 624"/>
              <a:gd name="T13" fmla="*/ 784 h 816"/>
              <a:gd name="T14" fmla="*/ 624 w 624"/>
              <a:gd name="T15" fmla="*/ 544 h 816"/>
              <a:gd name="T16" fmla="*/ 528 w 624"/>
              <a:gd name="T17" fmla="*/ 25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 flipH="1" flipV="1">
            <a:off x="6813550" y="1403350"/>
            <a:ext cx="1111250" cy="1295400"/>
          </a:xfrm>
          <a:custGeom>
            <a:avLst/>
            <a:gdLst>
              <a:gd name="T0" fmla="*/ 432 w 624"/>
              <a:gd name="T1" fmla="*/ 112 h 816"/>
              <a:gd name="T2" fmla="*/ 336 w 624"/>
              <a:gd name="T3" fmla="*/ 16 h 816"/>
              <a:gd name="T4" fmla="*/ 96 w 624"/>
              <a:gd name="T5" fmla="*/ 16 h 816"/>
              <a:gd name="T6" fmla="*/ 0 w 624"/>
              <a:gd name="T7" fmla="*/ 112 h 816"/>
              <a:gd name="T8" fmla="*/ 96 w 624"/>
              <a:gd name="T9" fmla="*/ 448 h 816"/>
              <a:gd name="T10" fmla="*/ 336 w 624"/>
              <a:gd name="T11" fmla="*/ 736 h 816"/>
              <a:gd name="T12" fmla="*/ 528 w 624"/>
              <a:gd name="T13" fmla="*/ 784 h 816"/>
              <a:gd name="T14" fmla="*/ 624 w 624"/>
              <a:gd name="T15" fmla="*/ 544 h 816"/>
              <a:gd name="T16" fmla="*/ 528 w 624"/>
              <a:gd name="T17" fmla="*/ 25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22"/>
          <p:cNvSpPr>
            <a:spLocks/>
          </p:cNvSpPr>
          <p:nvPr/>
        </p:nvSpPr>
        <p:spPr bwMode="auto">
          <a:xfrm>
            <a:off x="5207000" y="3771900"/>
            <a:ext cx="1346200" cy="1041400"/>
          </a:xfrm>
          <a:custGeom>
            <a:avLst/>
            <a:gdLst>
              <a:gd name="T0" fmla="*/ 224 w 848"/>
              <a:gd name="T1" fmla="*/ 24 h 656"/>
              <a:gd name="T2" fmla="*/ 704 w 848"/>
              <a:gd name="T3" fmla="*/ 24 h 656"/>
              <a:gd name="T4" fmla="*/ 848 w 848"/>
              <a:gd name="T5" fmla="*/ 168 h 656"/>
              <a:gd name="T6" fmla="*/ 704 w 848"/>
              <a:gd name="T7" fmla="*/ 504 h 656"/>
              <a:gd name="T8" fmla="*/ 464 w 848"/>
              <a:gd name="T9" fmla="*/ 648 h 656"/>
              <a:gd name="T10" fmla="*/ 224 w 848"/>
              <a:gd name="T11" fmla="*/ 552 h 656"/>
              <a:gd name="T12" fmla="*/ 32 w 848"/>
              <a:gd name="T13" fmla="*/ 264 h 656"/>
              <a:gd name="T14" fmla="*/ 32 w 848"/>
              <a:gd name="T15" fmla="*/ 12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8" h="656">
                <a:moveTo>
                  <a:pt x="224" y="24"/>
                </a:moveTo>
                <a:cubicBezTo>
                  <a:pt x="412" y="12"/>
                  <a:pt x="600" y="0"/>
                  <a:pt x="704" y="24"/>
                </a:cubicBezTo>
                <a:cubicBezTo>
                  <a:pt x="808" y="48"/>
                  <a:pt x="848" y="88"/>
                  <a:pt x="848" y="168"/>
                </a:cubicBezTo>
                <a:cubicBezTo>
                  <a:pt x="848" y="248"/>
                  <a:pt x="768" y="424"/>
                  <a:pt x="704" y="504"/>
                </a:cubicBezTo>
                <a:cubicBezTo>
                  <a:pt x="640" y="584"/>
                  <a:pt x="544" y="640"/>
                  <a:pt x="464" y="648"/>
                </a:cubicBezTo>
                <a:cubicBezTo>
                  <a:pt x="384" y="656"/>
                  <a:pt x="296" y="616"/>
                  <a:pt x="224" y="552"/>
                </a:cubicBezTo>
                <a:cubicBezTo>
                  <a:pt x="152" y="488"/>
                  <a:pt x="64" y="336"/>
                  <a:pt x="32" y="264"/>
                </a:cubicBezTo>
                <a:cubicBezTo>
                  <a:pt x="0" y="192"/>
                  <a:pt x="16" y="156"/>
                  <a:pt x="32" y="12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23"/>
          <p:cNvSpPr>
            <a:spLocks/>
          </p:cNvSpPr>
          <p:nvPr/>
        </p:nvSpPr>
        <p:spPr bwMode="auto">
          <a:xfrm flipV="1">
            <a:off x="5207000" y="1997075"/>
            <a:ext cx="1346200" cy="1041400"/>
          </a:xfrm>
          <a:custGeom>
            <a:avLst/>
            <a:gdLst>
              <a:gd name="T0" fmla="*/ 224 w 848"/>
              <a:gd name="T1" fmla="*/ 24 h 656"/>
              <a:gd name="T2" fmla="*/ 704 w 848"/>
              <a:gd name="T3" fmla="*/ 24 h 656"/>
              <a:gd name="T4" fmla="*/ 848 w 848"/>
              <a:gd name="T5" fmla="*/ 168 h 656"/>
              <a:gd name="T6" fmla="*/ 704 w 848"/>
              <a:gd name="T7" fmla="*/ 504 h 656"/>
              <a:gd name="T8" fmla="*/ 464 w 848"/>
              <a:gd name="T9" fmla="*/ 648 h 656"/>
              <a:gd name="T10" fmla="*/ 224 w 848"/>
              <a:gd name="T11" fmla="*/ 552 h 656"/>
              <a:gd name="T12" fmla="*/ 32 w 848"/>
              <a:gd name="T13" fmla="*/ 264 h 656"/>
              <a:gd name="T14" fmla="*/ 32 w 848"/>
              <a:gd name="T15" fmla="*/ 12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8" h="656">
                <a:moveTo>
                  <a:pt x="224" y="24"/>
                </a:moveTo>
                <a:cubicBezTo>
                  <a:pt x="412" y="12"/>
                  <a:pt x="600" y="0"/>
                  <a:pt x="704" y="24"/>
                </a:cubicBezTo>
                <a:cubicBezTo>
                  <a:pt x="808" y="48"/>
                  <a:pt x="848" y="88"/>
                  <a:pt x="848" y="168"/>
                </a:cubicBezTo>
                <a:cubicBezTo>
                  <a:pt x="848" y="248"/>
                  <a:pt x="768" y="424"/>
                  <a:pt x="704" y="504"/>
                </a:cubicBezTo>
                <a:cubicBezTo>
                  <a:pt x="640" y="584"/>
                  <a:pt x="544" y="640"/>
                  <a:pt x="464" y="648"/>
                </a:cubicBezTo>
                <a:cubicBezTo>
                  <a:pt x="384" y="656"/>
                  <a:pt x="296" y="616"/>
                  <a:pt x="224" y="552"/>
                </a:cubicBezTo>
                <a:cubicBezTo>
                  <a:pt x="152" y="488"/>
                  <a:pt x="64" y="336"/>
                  <a:pt x="32" y="264"/>
                </a:cubicBezTo>
                <a:cubicBezTo>
                  <a:pt x="0" y="192"/>
                  <a:pt x="16" y="156"/>
                  <a:pt x="32" y="12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319588" y="4419600"/>
            <a:ext cx="557212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β</a:t>
            </a:r>
            <a:r>
              <a:rPr lang="en-US" altLang="en-US" sz="2800" i="1" baseline="-25000">
                <a:cs typeface="Arial" panose="020B0604020202020204" pitchFamily="34" charset="0"/>
              </a:rPr>
              <a:t>L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4267200" y="1828800"/>
            <a:ext cx="633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β</a:t>
            </a:r>
            <a:r>
              <a:rPr lang="en-US" altLang="en-US" sz="2800" i="1" baseline="-25000">
                <a:cs typeface="Arial" panose="020B0604020202020204" pitchFamily="34" charset="0"/>
              </a:rPr>
              <a:t>O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670550" y="3932238"/>
            <a:ext cx="55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γ</a:t>
            </a:r>
            <a:r>
              <a:rPr lang="en-US" altLang="en-US" sz="2800" i="1" baseline="-25000">
                <a:cs typeface="Arial" panose="020B0604020202020204" pitchFamily="34" charset="0"/>
              </a:rPr>
              <a:t>L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638800" y="2300288"/>
            <a:ext cx="557213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l-GR" altLang="en-US" sz="2800" i="1">
                <a:cs typeface="Arial" panose="020B0604020202020204" pitchFamily="34" charset="0"/>
              </a:rPr>
              <a:t>γ</a:t>
            </a:r>
            <a:r>
              <a:rPr lang="en-US" altLang="en-US" sz="2800" i="1" baseline="-25000">
                <a:cs typeface="Arial" panose="020B0604020202020204" pitchFamily="34" charset="0"/>
              </a:rPr>
              <a:t>O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838200" y="5029200"/>
            <a:ext cx="1676400" cy="9144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/>
              <a:t>Society</a:t>
            </a:r>
          </a:p>
        </p:txBody>
      </p:sp>
      <p:sp>
        <p:nvSpPr>
          <p:cNvPr id="13341" name="Freeform 29"/>
          <p:cNvSpPr>
            <a:spLocks/>
          </p:cNvSpPr>
          <p:nvPr/>
        </p:nvSpPr>
        <p:spPr bwMode="auto">
          <a:xfrm rot="-3257068">
            <a:off x="3200400" y="4754563"/>
            <a:ext cx="1600200" cy="2362200"/>
          </a:xfrm>
          <a:custGeom>
            <a:avLst/>
            <a:gdLst>
              <a:gd name="T0" fmla="*/ 8 w 824"/>
              <a:gd name="T1" fmla="*/ 0 h 1152"/>
              <a:gd name="T2" fmla="*/ 56 w 824"/>
              <a:gd name="T3" fmla="*/ 432 h 1152"/>
              <a:gd name="T4" fmla="*/ 344 w 824"/>
              <a:gd name="T5" fmla="*/ 912 h 1152"/>
              <a:gd name="T6" fmla="*/ 824 w 824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2635250" y="5607050"/>
            <a:ext cx="244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Land use / </a:t>
            </a:r>
          </a:p>
          <a:p>
            <a:r>
              <a:rPr lang="en-US" altLang="en-US" b="1"/>
              <a:t>    land cover change</a:t>
            </a:r>
          </a:p>
        </p:txBody>
      </p:sp>
      <p:sp>
        <p:nvSpPr>
          <p:cNvPr id="13343" name="Freeform 31"/>
          <p:cNvSpPr>
            <a:spLocks/>
          </p:cNvSpPr>
          <p:nvPr/>
        </p:nvSpPr>
        <p:spPr bwMode="auto">
          <a:xfrm>
            <a:off x="1600200" y="3962400"/>
            <a:ext cx="228600" cy="990600"/>
          </a:xfrm>
          <a:custGeom>
            <a:avLst/>
            <a:gdLst>
              <a:gd name="T0" fmla="*/ 144 w 144"/>
              <a:gd name="T1" fmla="*/ 624 h 624"/>
              <a:gd name="T2" fmla="*/ 48 w 144"/>
              <a:gd name="T3" fmla="*/ 384 h 624"/>
              <a:gd name="T4" fmla="*/ 0 w 144"/>
              <a:gd name="T5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624">
                <a:moveTo>
                  <a:pt x="144" y="624"/>
                </a:moveTo>
                <a:cubicBezTo>
                  <a:pt x="108" y="556"/>
                  <a:pt x="72" y="488"/>
                  <a:pt x="48" y="384"/>
                </a:cubicBezTo>
                <a:cubicBezTo>
                  <a:pt x="24" y="280"/>
                  <a:pt x="12" y="140"/>
                  <a:pt x="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381000" y="457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Human feedbacks…</a:t>
            </a:r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V="1">
            <a:off x="6096000" y="3429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6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2819400" y="1066800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Atm CO</a:t>
            </a:r>
            <a:r>
              <a:rPr lang="en-US" altLang="en-US" sz="1800" baseline="-25000"/>
              <a:t>2</a:t>
            </a:r>
            <a:endParaRPr lang="en-US" altLang="en-US" sz="1800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819400" y="2489200"/>
            <a:ext cx="2133600" cy="914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Plant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2819400" y="3914775"/>
            <a:ext cx="2133600" cy="914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Litter / CWD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2819400" y="5334000"/>
            <a:ext cx="2133600" cy="914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Soil Organic Matter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3352800" y="1981200"/>
            <a:ext cx="0" cy="5334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352800" y="4822825"/>
            <a:ext cx="0" cy="5334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3352800" y="3406775"/>
            <a:ext cx="0" cy="5334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0969" name="AutoShape 9"/>
          <p:cNvCxnSpPr>
            <a:cxnSpLocks noChangeShapeType="1"/>
            <a:stCxn id="40965" idx="1"/>
            <a:endCxn id="40962" idx="1"/>
          </p:cNvCxnSpPr>
          <p:nvPr/>
        </p:nvCxnSpPr>
        <p:spPr bwMode="auto">
          <a:xfrm rot="10800000" flipH="1">
            <a:off x="2809875" y="1524000"/>
            <a:ext cx="1588" cy="4267200"/>
          </a:xfrm>
          <a:prstGeom prst="curvedConnector3">
            <a:avLst>
              <a:gd name="adj1" fmla="val -68500000"/>
            </a:avLst>
          </a:prstGeom>
          <a:noFill/>
          <a:ln w="25400">
            <a:solidFill>
              <a:srgbClr val="0000CC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0" name="AutoShape 10"/>
          <p:cNvCxnSpPr>
            <a:cxnSpLocks noChangeShapeType="1"/>
            <a:stCxn id="40963" idx="1"/>
          </p:cNvCxnSpPr>
          <p:nvPr/>
        </p:nvCxnSpPr>
        <p:spPr bwMode="auto">
          <a:xfrm rot="10800000">
            <a:off x="2133600" y="2057400"/>
            <a:ext cx="676275" cy="889000"/>
          </a:xfrm>
          <a:prstGeom prst="curvedConnector2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1" name="AutoShape 11"/>
          <p:cNvCxnSpPr>
            <a:cxnSpLocks noChangeShapeType="1"/>
            <a:stCxn id="40964" idx="1"/>
          </p:cNvCxnSpPr>
          <p:nvPr/>
        </p:nvCxnSpPr>
        <p:spPr bwMode="auto">
          <a:xfrm rot="10800000">
            <a:off x="1752600" y="3127375"/>
            <a:ext cx="1057275" cy="1244600"/>
          </a:xfrm>
          <a:prstGeom prst="curvedConnector2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81000" y="685800"/>
            <a:ext cx="209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Carbon cycle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4441825" y="4822825"/>
            <a:ext cx="0" cy="533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4441825" y="3406775"/>
            <a:ext cx="0" cy="533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5334000" y="3911600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Soil Mineral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</a:p>
        </p:txBody>
      </p:sp>
      <p:cxnSp>
        <p:nvCxnSpPr>
          <p:cNvPr id="15376" name="AutoShape 16"/>
          <p:cNvCxnSpPr>
            <a:cxnSpLocks noChangeShapeType="1"/>
            <a:stCxn id="40965" idx="3"/>
            <a:endCxn id="15375" idx="2"/>
          </p:cNvCxnSpPr>
          <p:nvPr/>
        </p:nvCxnSpPr>
        <p:spPr bwMode="auto">
          <a:xfrm flipV="1">
            <a:off x="4962525" y="4835525"/>
            <a:ext cx="1057275" cy="955675"/>
          </a:xfrm>
          <a:prstGeom prst="curvedConnector2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7" name="AutoShape 17"/>
          <p:cNvCxnSpPr>
            <a:cxnSpLocks noChangeShapeType="1"/>
            <a:stCxn id="15375" idx="0"/>
            <a:endCxn id="40963" idx="3"/>
          </p:cNvCxnSpPr>
          <p:nvPr/>
        </p:nvCxnSpPr>
        <p:spPr bwMode="auto">
          <a:xfrm rot="5400000" flipH="1">
            <a:off x="5013325" y="2895600"/>
            <a:ext cx="955675" cy="1057275"/>
          </a:xfrm>
          <a:prstGeom prst="curvedConnector2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8" name="AutoShape 18"/>
          <p:cNvCxnSpPr>
            <a:cxnSpLocks noChangeShapeType="1"/>
            <a:stCxn id="15375" idx="1"/>
            <a:endCxn id="40964" idx="3"/>
          </p:cNvCxnSpPr>
          <p:nvPr/>
        </p:nvCxnSpPr>
        <p:spPr bwMode="auto">
          <a:xfrm rot="10800000" flipV="1">
            <a:off x="4962525" y="4368800"/>
            <a:ext cx="361950" cy="31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9" name="Freeform 19"/>
          <p:cNvSpPr>
            <a:spLocks/>
          </p:cNvSpPr>
          <p:nvPr/>
        </p:nvSpPr>
        <p:spPr bwMode="auto">
          <a:xfrm>
            <a:off x="6705600" y="2952750"/>
            <a:ext cx="635000" cy="1219200"/>
          </a:xfrm>
          <a:custGeom>
            <a:avLst/>
            <a:gdLst>
              <a:gd name="T0" fmla="*/ 0 w 400"/>
              <a:gd name="T1" fmla="*/ 2147483647 h 1104"/>
              <a:gd name="T2" fmla="*/ 2147483647 w 400"/>
              <a:gd name="T3" fmla="*/ 2147483647 h 1104"/>
              <a:gd name="T4" fmla="*/ 2147483647 w 400"/>
              <a:gd name="T5" fmla="*/ 0 h 11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0" h="1104">
                <a:moveTo>
                  <a:pt x="0" y="1104"/>
                </a:moveTo>
                <a:cubicBezTo>
                  <a:pt x="136" y="1100"/>
                  <a:pt x="272" y="1096"/>
                  <a:pt x="336" y="912"/>
                </a:cubicBezTo>
                <a:cubicBezTo>
                  <a:pt x="400" y="728"/>
                  <a:pt x="376" y="152"/>
                  <a:pt x="384" y="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dash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004050" y="2616200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 deposition</a:t>
            </a: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H="1">
            <a:off x="6705600" y="4552950"/>
            <a:ext cx="762000" cy="0"/>
          </a:xfrm>
          <a:prstGeom prst="line">
            <a:avLst/>
          </a:prstGeom>
          <a:noFill/>
          <a:ln w="25400">
            <a:solidFill>
              <a:srgbClr val="FF66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397750" y="43688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 fixation</a:t>
            </a: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 flipV="1">
            <a:off x="6515100" y="2438400"/>
            <a:ext cx="0" cy="1447800"/>
          </a:xfrm>
          <a:prstGeom prst="line">
            <a:avLst/>
          </a:prstGeom>
          <a:noFill/>
          <a:ln w="25400">
            <a:solidFill>
              <a:srgbClr val="FF66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6172200" y="2101850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denitrification</a:t>
            </a: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6515100" y="4822825"/>
            <a:ext cx="0" cy="968375"/>
          </a:xfrm>
          <a:prstGeom prst="line">
            <a:avLst/>
          </a:prstGeom>
          <a:noFill/>
          <a:ln w="25400">
            <a:solidFill>
              <a:srgbClr val="FF66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6280150" y="5729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N leaching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953000" y="669925"/>
            <a:ext cx="228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600"/>
                </a:solidFill>
              </a:rPr>
              <a:t>Nitrogen cycle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425450" y="31384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respiration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894263" y="1203325"/>
            <a:ext cx="1030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6600"/>
                </a:solidFill>
              </a:rPr>
              <a:t>Internal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6600"/>
                </a:solidFill>
              </a:rPr>
              <a:t>(fast)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6477000" y="1203325"/>
            <a:ext cx="1116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6600"/>
                </a:solidFill>
              </a:rPr>
              <a:t>External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6600"/>
                </a:solidFill>
              </a:rPr>
              <a:t>(slow)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2895600" y="2028825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photosynthesis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2901950" y="3471863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litterfall &amp; mortality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2895600" y="490537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decomposition</a:t>
            </a:r>
          </a:p>
        </p:txBody>
      </p:sp>
      <p:cxnSp>
        <p:nvCxnSpPr>
          <p:cNvPr id="15394" name="AutoShape 34"/>
          <p:cNvCxnSpPr>
            <a:cxnSpLocks noChangeShapeType="1"/>
          </p:cNvCxnSpPr>
          <p:nvPr/>
        </p:nvCxnSpPr>
        <p:spPr bwMode="auto">
          <a:xfrm flipV="1">
            <a:off x="4962525" y="4800600"/>
            <a:ext cx="1057275" cy="955675"/>
          </a:xfrm>
          <a:prstGeom prst="curvedConnector2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953000" y="518160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mineralization</a:t>
            </a:r>
          </a:p>
        </p:txBody>
      </p:sp>
      <p:cxnSp>
        <p:nvCxnSpPr>
          <p:cNvPr id="15396" name="AutoShape 36"/>
          <p:cNvCxnSpPr>
            <a:cxnSpLocks noChangeShapeType="1"/>
          </p:cNvCxnSpPr>
          <p:nvPr/>
        </p:nvCxnSpPr>
        <p:spPr bwMode="auto">
          <a:xfrm rot="5400000" flipH="1">
            <a:off x="5003800" y="2879725"/>
            <a:ext cx="955675" cy="1057275"/>
          </a:xfrm>
          <a:prstGeom prst="curvedConnector2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5181600" y="3062288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assimilation</a:t>
            </a: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76200" y="6477000"/>
            <a:ext cx="1817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Thornton et al., 2009</a:t>
            </a:r>
          </a:p>
        </p:txBody>
      </p:sp>
    </p:spTree>
    <p:extLst>
      <p:ext uri="{BB962C8B-B14F-4D97-AF65-F5344CB8AC3E}">
        <p14:creationId xmlns:p14="http://schemas.microsoft.com/office/powerpoint/2010/main" val="188209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180" y="260862"/>
            <a:ext cx="8229600" cy="743578"/>
          </a:xfrm>
        </p:spPr>
        <p:txBody>
          <a:bodyPr/>
          <a:lstStyle/>
          <a:p>
            <a:r>
              <a:rPr lang="en-US" sz="2400" dirty="0"/>
              <a:t>Predicted patterns of plant growth depend on soil type and phosphorus availability, especially in the tropics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4" y="1516102"/>
            <a:ext cx="4366556" cy="415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219" y="1516102"/>
            <a:ext cx="4256427" cy="4157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0395" y="1094435"/>
            <a:ext cx="92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 and 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3947" y="1094435"/>
            <a:ext cx="120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C, N, and 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5150" y="5871522"/>
            <a:ext cx="325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from Yang et al., 2016</a:t>
            </a:r>
          </a:p>
        </p:txBody>
      </p:sp>
    </p:spTree>
    <p:extLst>
      <p:ext uri="{BB962C8B-B14F-4D97-AF65-F5344CB8AC3E}">
        <p14:creationId xmlns:p14="http://schemas.microsoft.com/office/powerpoint/2010/main" val="881982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803</Words>
  <Application>Microsoft Office PowerPoint</Application>
  <PresentationFormat>On-screen Show (4:3)</PresentationFormat>
  <Paragraphs>125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ACME V1 BGC Experiments: right-sizing to fit compute allocation</vt:lpstr>
      <vt:lpstr>Science question: What effect does the global phosphorus cycle have on climate-biogeochemistry feedbacks?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Predicted patterns of plant growth depend on soil type and phosphorus availability, especially in the tropics</vt:lpstr>
      <vt:lpstr>Adding phosphorus (land model)</vt:lpstr>
      <vt:lpstr>PowerPoint Presentation</vt:lpstr>
      <vt:lpstr>V1 BGC: Experimental design</vt:lpstr>
      <vt:lpstr>Computational constraints</vt:lpstr>
      <vt:lpstr>Based on discussion at this all-hands meeting: New scope for ACME v1 BGC Experiments </vt:lpstr>
      <vt:lpstr>Priority 2 ACME v1 BGC experiments</vt:lpstr>
      <vt:lpstr>Organization: Coupled BGC team being formed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Thornton, Peter E.</cp:lastModifiedBy>
  <cp:revision>27</cp:revision>
  <dcterms:created xsi:type="dcterms:W3CDTF">2014-12-04T00:15:55Z</dcterms:created>
  <dcterms:modified xsi:type="dcterms:W3CDTF">2017-06-06T11:56:09Z</dcterms:modified>
</cp:coreProperties>
</file>