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512" r:id="rId3"/>
    <p:sldId id="278" r:id="rId4"/>
    <p:sldId id="509" r:id="rId5"/>
    <p:sldId id="267" r:id="rId6"/>
    <p:sldId id="274" r:id="rId7"/>
    <p:sldId id="511" r:id="rId8"/>
    <p:sldId id="507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5C9E"/>
    <a:srgbClr val="A43A27"/>
    <a:srgbClr val="037DA7"/>
    <a:srgbClr val="720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30B82-9218-894D-9BC2-EEFAAE8FC3E9}" type="datetimeFigureOut">
              <a:rPr lang="en-US" smtClean="0"/>
              <a:t>8/5/24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78AE2-9B91-C943-BF11-B367F49E5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7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are working on better representation of storage and decisions (</a:t>
            </a:r>
            <a:r>
              <a:rPr lang="en-US" dirty="0" err="1"/>
              <a:t>e.g</a:t>
            </a:r>
            <a:r>
              <a:rPr lang="en-US" dirty="0"/>
              <a:t>, planting/harvesting; reservoir/hydro development)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78AE2-9B91-C943-BF11-B367F49E59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85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01991-EE3E-4F50-6DB5-1A65696D5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0C7E70-C12E-8C0C-320A-06AC1A752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3D1BB-A5D6-89A9-D87D-7865E749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C0D00-54F9-C750-9DAB-6D277F28A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93DA8-7B13-3E0A-10D7-FE4E0B63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7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01D94-4AFF-62A3-AC99-CC1209DD4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3BAC6-384F-644B-B3A8-DCA33F640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55CA8-FBD0-5167-3BA5-B51BCB46C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8B36F-7887-6EEC-A9E4-729AC6D84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05109-4A32-3E55-089A-35740843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3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F4F489-6CA2-E03E-CF38-79D2BC9191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48ABE-B5EC-B820-058F-0C42035E5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79D1B-4BDF-7AC0-08D2-2008C8C7A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A8F58-8639-D7CE-48C0-60B188840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6EF03-51E0-6D8E-0B67-B34E38831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3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C4247-1104-43E9-BDAE-506EFA3F9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24A78-7FFE-C972-5045-DC3D0298D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A928F-9B0B-C093-B2E9-D88403603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F903D-326D-D187-2541-81CD51617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62D0F-1732-5957-4882-A8CFA8312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1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64B22-4735-E0E8-0DDB-07533EF9B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5ACC0-B24A-A546-31DA-830917A2B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41DCB-882C-D7F3-1CA7-EF3080941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AC64F-0CAD-CB3F-AD3D-915082591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19FD8-B611-2625-15A0-B8122A6BD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2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51B-26A9-9DC5-8F05-5841E0D9B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EDD8A-0AD0-C3F3-4CBE-FBFEA4FDDB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0231A6-6FFF-390A-2865-E72459CEA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88589-2F14-E5B9-7847-7FA04A373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D59C9-A143-37E1-502C-06F8EFEDF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79DC-E011-3FBE-C7DD-2B5FF435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20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AD10B-8B98-59F6-1C57-96D1FCBFD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41412-AF69-388B-C7A1-6A334732E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23A14-E10A-50C3-C828-7C8C7D710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725B8F-7991-6F12-A632-B641F9418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CBD355-024D-7BE2-B51C-D89D52633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10C303-8BEA-977C-5B88-981808DC2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652A86-5120-79D7-AF81-773AA56C4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ECD0C3-BDC6-7EB1-E621-8FE52078A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8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4B8B6-E754-1D5A-5108-5CC3BC682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D86FA-676B-BBBC-B54E-D18186F5B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AC72E9-DE03-0B3D-2CE5-640C7DCCC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AE913F-9E2F-C5CB-4517-F507C63B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B1D855-7843-812C-9588-BC1A688AA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A5531F-2708-E511-750F-9257C0B5C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94E04F-5645-7990-6F0B-B1F502D39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F0648-5A17-C35D-C3BB-830E4C5E7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9FDC3-8FD1-CA71-8746-016B44ECE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EDC2EE-AE75-E6E1-727D-219D9EEA4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487138-F35F-ADCB-CE49-344E9A89C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F0173-C70C-EA20-CB8A-6A72C9D20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7FFF7-0B28-DB5D-FE2D-2BCBC757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6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50CDB-7775-CC96-5C48-BC4DCC4A5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9D58C4-9490-27E0-E29B-DFEF152356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D8C5D-A6F2-E39C-6678-E395D1C86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FA73D-527B-6584-2E61-92C875E48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A75106-8A33-25F2-4FB0-E861398AF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A6741A-1A90-FC4A-A70D-5544FC8EF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4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C32CC7-64B1-23E1-5833-EC6BC3346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19018-D8B6-39A8-7992-6F7F59085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12820-FAAF-0434-5A4D-422C77FE6B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721BD-CABA-0646-8A6C-E89D399554C2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838B5-4DF4-EA84-60DE-AB617784EA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92436-2C36-25CA-BF54-8497C98D0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2F222-A765-3144-BD81-E4676F6FC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5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laudia.tebaldi@pnnl.go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70F1F-BD2F-957E-321E-943FE0FAB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84816"/>
            <a:ext cx="12192000" cy="2387600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4400" b="1" kern="100" dirty="0">
                <a:solidFill>
                  <a:srgbClr val="375C9E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Representing Climate Impacts in GCAM Scenarios </a:t>
            </a:r>
            <a:br>
              <a:rPr lang="en-US" sz="4400" b="1" kern="100" dirty="0">
                <a:solidFill>
                  <a:srgbClr val="375C9E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</a:br>
            <a:r>
              <a:rPr lang="en-US" sz="4400" b="1" kern="100" dirty="0">
                <a:solidFill>
                  <a:srgbClr val="375C9E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(</a:t>
            </a:r>
            <a:r>
              <a:rPr lang="en-US" sz="4400" b="1" kern="100" dirty="0">
                <a:solidFill>
                  <a:srgbClr val="375C9E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or GCAM Scenarios within E3SM)</a:t>
            </a:r>
            <a:br>
              <a:rPr lang="en-US" sz="4400" b="1" kern="100" dirty="0">
                <a:solidFill>
                  <a:srgbClr val="375C9E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</a:br>
            <a:r>
              <a:rPr lang="en-US" sz="4400" b="1" u="none" strike="noStrike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</a:rPr>
              <a:t>opportunities, grand challenges and coordinated activities</a:t>
            </a:r>
            <a:endParaRPr lang="en-US" sz="4400" b="1" kern="100" dirty="0">
              <a:solidFill>
                <a:schemeClr val="bg1">
                  <a:lumMod val="50000"/>
                </a:schemeClr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4EFB94-AA8A-DF27-2CD3-87C7247E2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7477" y="4099891"/>
            <a:ext cx="8203324" cy="1655804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Claudia Tebaldi </a:t>
            </a:r>
          </a:p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B. O’Neill</a:t>
            </a:r>
          </a:p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A. Snyder, K. </a:t>
            </a:r>
            <a:r>
              <a:rPr lang="en-US" sz="9600" dirty="0" err="1">
                <a:solidFill>
                  <a:schemeClr val="bg1">
                    <a:lumMod val="50000"/>
                  </a:schemeClr>
                </a:solidFill>
              </a:rPr>
              <a:t>Dorheim</a:t>
            </a:r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, N. Prime, M. Zhao</a:t>
            </a:r>
          </a:p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Joint Global Change Research Institute/PNNL</a:t>
            </a:r>
          </a:p>
          <a:p>
            <a:r>
              <a:rPr lang="en-US" sz="7200" dirty="0">
                <a:solidFill>
                  <a:srgbClr val="375C9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claudia.tebaldi@pnnl.gov</a:t>
            </a:r>
            <a:endParaRPr lang="en-US" sz="7200" dirty="0">
              <a:solidFill>
                <a:srgbClr val="375C9E"/>
              </a:solidFill>
            </a:endParaRPr>
          </a:p>
          <a:p>
            <a:r>
              <a:rPr lang="en-US" sz="7200" dirty="0">
                <a:solidFill>
                  <a:schemeClr val="bg1">
                    <a:lumMod val="50000"/>
                  </a:schemeClr>
                </a:solidFill>
              </a:rPr>
              <a:t>EESM-PI Meeting August 2024</a:t>
            </a:r>
          </a:p>
          <a:p>
            <a:r>
              <a:rPr lang="en-US" sz="7200" dirty="0">
                <a:solidFill>
                  <a:schemeClr val="bg1">
                    <a:lumMod val="50000"/>
                  </a:schemeClr>
                </a:solidFill>
              </a:rPr>
              <a:t>Bethesda, MD</a:t>
            </a:r>
          </a:p>
        </p:txBody>
      </p:sp>
      <p:pic>
        <p:nvPicPr>
          <p:cNvPr id="7" name="Picture 6" descr="A logo of a company&#10;&#10;Description automatically generated">
            <a:extLst>
              <a:ext uri="{FF2B5EF4-FFF2-40B4-BE49-F238E27FC236}">
                <a16:creationId xmlns:a16="http://schemas.microsoft.com/office/drawing/2014/main" id="{484CDD29-694B-08C7-3320-3E3A5A7585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8351" y="5735637"/>
            <a:ext cx="3777290" cy="112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1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C97B8-A3EC-0704-C17B-6A717D065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811" y="365125"/>
            <a:ext cx="10418379" cy="146347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375C9E"/>
                </a:solidFill>
                <a:latin typeface="Aptos" panose="020B0004020202020204" pitchFamily="34" charset="0"/>
              </a:rPr>
              <a:t>Coupling an Earth system model </a:t>
            </a:r>
            <a:br>
              <a:rPr lang="en-US" b="1" dirty="0">
                <a:solidFill>
                  <a:srgbClr val="375C9E"/>
                </a:solidFill>
                <a:latin typeface="Aptos" panose="020B0004020202020204" pitchFamily="34" charset="0"/>
              </a:rPr>
            </a:br>
            <a:r>
              <a:rPr lang="en-US" b="1" dirty="0">
                <a:solidFill>
                  <a:srgbClr val="375C9E"/>
                </a:solidFill>
                <a:latin typeface="Aptos" panose="020B0004020202020204" pitchFamily="34" charset="0"/>
              </a:rPr>
              <a:t>to a multisector dynamics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CC5DE2-2D4F-0E4C-FBFB-B85D1C6451D5}"/>
              </a:ext>
            </a:extLst>
          </p:cNvPr>
          <p:cNvSpPr txBox="1"/>
          <p:nvPr/>
        </p:nvSpPr>
        <p:spPr>
          <a:xfrm>
            <a:off x="777766" y="2469931"/>
            <a:ext cx="41646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We take the perspective of </a:t>
            </a:r>
          </a:p>
          <a:p>
            <a:r>
              <a:rPr lang="en-US" sz="2800" dirty="0"/>
              <a:t>GCAM modelers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A4075B-4308-A369-B171-47369A858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6738" y="1878226"/>
            <a:ext cx="4174120" cy="31262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323945-30B2-0F8A-B7DD-C9734BAF6DC6}"/>
              </a:ext>
            </a:extLst>
          </p:cNvPr>
          <p:cNvSpPr txBox="1"/>
          <p:nvPr/>
        </p:nvSpPr>
        <p:spPr>
          <a:xfrm>
            <a:off x="790830" y="4065373"/>
            <a:ext cx="10283841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And we are concerned with </a:t>
            </a:r>
          </a:p>
          <a:p>
            <a:r>
              <a:rPr lang="en-US" sz="2400" dirty="0"/>
              <a:t>this component </a:t>
            </a:r>
          </a:p>
          <a:p>
            <a:endParaRPr lang="en-US" sz="2400" dirty="0"/>
          </a:p>
          <a:p>
            <a:r>
              <a:rPr lang="en-US" sz="2400" dirty="0"/>
              <a:t>How to best represent the </a:t>
            </a:r>
            <a:r>
              <a:rPr lang="en-US" sz="2400" dirty="0">
                <a:solidFill>
                  <a:schemeClr val="accent6"/>
                </a:solidFill>
              </a:rPr>
              <a:t>Earth system </a:t>
            </a:r>
            <a:r>
              <a:rPr lang="en-US" sz="2400" dirty="0"/>
              <a:t>in a model like GCAM? </a:t>
            </a:r>
          </a:p>
          <a:p>
            <a:endParaRPr lang="en-US" sz="2400" dirty="0"/>
          </a:p>
          <a:p>
            <a:r>
              <a:rPr lang="en-US" sz="1600" dirty="0"/>
              <a:t>Note that some of these thoughts should be also relevant to the ESM modelers thinking about hardwiring GCAM to E3SM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877D1088-DBC0-066B-8129-5FA49E14FB61}"/>
              </a:ext>
            </a:extLst>
          </p:cNvPr>
          <p:cNvSpPr/>
          <p:nvPr/>
        </p:nvSpPr>
        <p:spPr>
          <a:xfrm>
            <a:off x="4445876" y="4181569"/>
            <a:ext cx="2049517" cy="369332"/>
          </a:xfrm>
          <a:prstGeom prst="rightArrow">
            <a:avLst>
              <a:gd name="adj1" fmla="val 23975"/>
              <a:gd name="adj2" fmla="val 41325"/>
            </a:avLst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9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2C3F3F-8596-8199-2688-820294911CEF}"/>
              </a:ext>
            </a:extLst>
          </p:cNvPr>
          <p:cNvSpPr/>
          <p:nvPr/>
        </p:nvSpPr>
        <p:spPr>
          <a:xfrm>
            <a:off x="2879124" y="4090085"/>
            <a:ext cx="2767914" cy="16434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GCAM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9A0E1D-096E-32BD-743B-ACF2D6D64DEA}"/>
              </a:ext>
            </a:extLst>
          </p:cNvPr>
          <p:cNvSpPr/>
          <p:nvPr/>
        </p:nvSpPr>
        <p:spPr>
          <a:xfrm>
            <a:off x="7278130" y="4090085"/>
            <a:ext cx="2446638" cy="16310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Climate System model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E17439-127C-7C7F-7621-12CEDA77D8F4}"/>
              </a:ext>
            </a:extLst>
          </p:cNvPr>
          <p:cNvSpPr/>
          <p:nvPr/>
        </p:nvSpPr>
        <p:spPr>
          <a:xfrm>
            <a:off x="5016843" y="2038865"/>
            <a:ext cx="2545492" cy="16310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Impact models</a:t>
            </a:r>
          </a:p>
          <a:p>
            <a:pPr algn="ctr"/>
            <a:r>
              <a:rPr lang="en-US" dirty="0"/>
              <a:t>(hydrology, agriculture,</a:t>
            </a:r>
          </a:p>
          <a:p>
            <a:pPr algn="ctr"/>
            <a:r>
              <a:rPr lang="en-US" dirty="0"/>
              <a:t>human health</a:t>
            </a:r>
          </a:p>
          <a:p>
            <a:pPr algn="ctr"/>
            <a:r>
              <a:rPr lang="en-US" dirty="0"/>
              <a:t>energy system)</a:t>
            </a:r>
          </a:p>
          <a:p>
            <a:pPr algn="ctr"/>
            <a:endParaRPr lang="en-US" dirty="0"/>
          </a:p>
        </p:txBody>
      </p:sp>
      <p:sp>
        <p:nvSpPr>
          <p:cNvPr id="7" name="Bent Arrow 6">
            <a:extLst>
              <a:ext uri="{FF2B5EF4-FFF2-40B4-BE49-F238E27FC236}">
                <a16:creationId xmlns:a16="http://schemas.microsoft.com/office/drawing/2014/main" id="{EB0BDFD6-C07C-2C74-3298-CE9C3528BAD3}"/>
              </a:ext>
            </a:extLst>
          </p:cNvPr>
          <p:cNvSpPr/>
          <p:nvPr/>
        </p:nvSpPr>
        <p:spPr>
          <a:xfrm rot="10800000" flipV="1">
            <a:off x="7816017" y="2482484"/>
            <a:ext cx="1005840" cy="1397538"/>
          </a:xfrm>
          <a:prstGeom prst="bentArrow">
            <a:avLst>
              <a:gd name="adj1" fmla="val 11129"/>
              <a:gd name="adj2" fmla="val 15092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>
            <a:extLst>
              <a:ext uri="{FF2B5EF4-FFF2-40B4-BE49-F238E27FC236}">
                <a16:creationId xmlns:a16="http://schemas.microsoft.com/office/drawing/2014/main" id="{E30BE05A-F364-AF6D-9734-3A0A76519E19}"/>
              </a:ext>
            </a:extLst>
          </p:cNvPr>
          <p:cNvSpPr/>
          <p:nvPr/>
        </p:nvSpPr>
        <p:spPr>
          <a:xfrm rot="5400000" flipV="1">
            <a:off x="3528723" y="2732425"/>
            <a:ext cx="1371600" cy="1097280"/>
          </a:xfrm>
          <a:prstGeom prst="bentArrow">
            <a:avLst>
              <a:gd name="adj1" fmla="val 11129"/>
              <a:gd name="adj2" fmla="val 12840"/>
              <a:gd name="adj3" fmla="val 21622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Up Arrow 8">
            <a:extLst>
              <a:ext uri="{FF2B5EF4-FFF2-40B4-BE49-F238E27FC236}">
                <a16:creationId xmlns:a16="http://schemas.microsoft.com/office/drawing/2014/main" id="{C3087411-35AA-B66F-E11C-5B2DDD6264BB}"/>
              </a:ext>
            </a:extLst>
          </p:cNvPr>
          <p:cNvSpPr/>
          <p:nvPr/>
        </p:nvSpPr>
        <p:spPr>
          <a:xfrm>
            <a:off x="4910822" y="5807668"/>
            <a:ext cx="3318778" cy="731520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7228C1-87E1-5A07-0789-D04F41D43EE4}"/>
              </a:ext>
            </a:extLst>
          </p:cNvPr>
          <p:cNvSpPr txBox="1"/>
          <p:nvPr/>
        </p:nvSpPr>
        <p:spPr>
          <a:xfrm>
            <a:off x="5634679" y="5931243"/>
            <a:ext cx="2068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Emissions, Land Use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9A11CA-1400-CBF5-4998-2C3039DF968B}"/>
              </a:ext>
            </a:extLst>
          </p:cNvPr>
          <p:cNvSpPr txBox="1"/>
          <p:nvPr/>
        </p:nvSpPr>
        <p:spPr>
          <a:xfrm>
            <a:off x="9032790" y="2755556"/>
            <a:ext cx="2199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Climate variables driving impacts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7CB9B0-D68E-96F6-D826-D6AF1D2657C2}"/>
              </a:ext>
            </a:extLst>
          </p:cNvPr>
          <p:cNvSpPr txBox="1"/>
          <p:nvPr/>
        </p:nvSpPr>
        <p:spPr>
          <a:xfrm>
            <a:off x="1996854" y="2581088"/>
            <a:ext cx="1458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Runoff, Agricultural Productivity, CDD/HDD, …</a:t>
            </a:r>
          </a:p>
        </p:txBody>
      </p:sp>
      <p:pic>
        <p:nvPicPr>
          <p:cNvPr id="10" name="Picture 9" descr="A close-up of a logo&#10;&#10;Description automatically generated">
            <a:extLst>
              <a:ext uri="{FF2B5EF4-FFF2-40B4-BE49-F238E27FC236}">
                <a16:creationId xmlns:a16="http://schemas.microsoft.com/office/drawing/2014/main" id="{9522D9F5-F599-AC52-9B06-4052375BE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6836"/>
            <a:ext cx="1668162" cy="71116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9977909-1F09-D0F7-315B-C414F1797579}"/>
              </a:ext>
            </a:extLst>
          </p:cNvPr>
          <p:cNvSpPr/>
          <p:nvPr/>
        </p:nvSpPr>
        <p:spPr>
          <a:xfrm>
            <a:off x="0" y="5993027"/>
            <a:ext cx="1668162" cy="864973"/>
          </a:xfrm>
          <a:prstGeom prst="rect">
            <a:avLst/>
          </a:prstGeom>
          <a:solidFill>
            <a:schemeClr val="bg1">
              <a:alpha val="64939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0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2C3F3F-8596-8199-2688-820294911CEF}"/>
              </a:ext>
            </a:extLst>
          </p:cNvPr>
          <p:cNvSpPr/>
          <p:nvPr/>
        </p:nvSpPr>
        <p:spPr>
          <a:xfrm>
            <a:off x="2879124" y="4090085"/>
            <a:ext cx="2767914" cy="16434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GCAM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9A0E1D-096E-32BD-743B-ACF2D6D64DEA}"/>
              </a:ext>
            </a:extLst>
          </p:cNvPr>
          <p:cNvSpPr/>
          <p:nvPr/>
        </p:nvSpPr>
        <p:spPr>
          <a:xfrm>
            <a:off x="7278130" y="4090085"/>
            <a:ext cx="2446638" cy="16310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Climate System model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E17439-127C-7C7F-7621-12CEDA77D8F4}"/>
              </a:ext>
            </a:extLst>
          </p:cNvPr>
          <p:cNvSpPr/>
          <p:nvPr/>
        </p:nvSpPr>
        <p:spPr>
          <a:xfrm>
            <a:off x="5016843" y="2038865"/>
            <a:ext cx="2545492" cy="16310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Impact models</a:t>
            </a:r>
          </a:p>
          <a:p>
            <a:pPr algn="ctr"/>
            <a:r>
              <a:rPr lang="en-US" dirty="0"/>
              <a:t>(hydrology, agriculture,</a:t>
            </a:r>
          </a:p>
          <a:p>
            <a:pPr algn="ctr"/>
            <a:r>
              <a:rPr lang="en-US" dirty="0"/>
              <a:t>human health</a:t>
            </a:r>
          </a:p>
          <a:p>
            <a:pPr algn="ctr"/>
            <a:r>
              <a:rPr lang="en-US" dirty="0"/>
              <a:t>energy system)</a:t>
            </a:r>
          </a:p>
          <a:p>
            <a:pPr algn="ctr"/>
            <a:endParaRPr lang="en-US" dirty="0"/>
          </a:p>
        </p:txBody>
      </p:sp>
      <p:sp>
        <p:nvSpPr>
          <p:cNvPr id="7" name="Bent Arrow 6">
            <a:extLst>
              <a:ext uri="{FF2B5EF4-FFF2-40B4-BE49-F238E27FC236}">
                <a16:creationId xmlns:a16="http://schemas.microsoft.com/office/drawing/2014/main" id="{EB0BDFD6-C07C-2C74-3298-CE9C3528BAD3}"/>
              </a:ext>
            </a:extLst>
          </p:cNvPr>
          <p:cNvSpPr/>
          <p:nvPr/>
        </p:nvSpPr>
        <p:spPr>
          <a:xfrm rot="10800000" flipV="1">
            <a:off x="7816017" y="2482484"/>
            <a:ext cx="1005840" cy="1397538"/>
          </a:xfrm>
          <a:prstGeom prst="bentArrow">
            <a:avLst>
              <a:gd name="adj1" fmla="val 11129"/>
              <a:gd name="adj2" fmla="val 15092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>
            <a:extLst>
              <a:ext uri="{FF2B5EF4-FFF2-40B4-BE49-F238E27FC236}">
                <a16:creationId xmlns:a16="http://schemas.microsoft.com/office/drawing/2014/main" id="{E30BE05A-F364-AF6D-9734-3A0A76519E19}"/>
              </a:ext>
            </a:extLst>
          </p:cNvPr>
          <p:cNvSpPr/>
          <p:nvPr/>
        </p:nvSpPr>
        <p:spPr>
          <a:xfrm rot="5400000" flipV="1">
            <a:off x="3528723" y="2732425"/>
            <a:ext cx="1371600" cy="1097280"/>
          </a:xfrm>
          <a:prstGeom prst="bentArrow">
            <a:avLst>
              <a:gd name="adj1" fmla="val 11129"/>
              <a:gd name="adj2" fmla="val 12840"/>
              <a:gd name="adj3" fmla="val 21622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Up Arrow 8">
            <a:extLst>
              <a:ext uri="{FF2B5EF4-FFF2-40B4-BE49-F238E27FC236}">
                <a16:creationId xmlns:a16="http://schemas.microsoft.com/office/drawing/2014/main" id="{C3087411-35AA-B66F-E11C-5B2DDD6264BB}"/>
              </a:ext>
            </a:extLst>
          </p:cNvPr>
          <p:cNvSpPr/>
          <p:nvPr/>
        </p:nvSpPr>
        <p:spPr>
          <a:xfrm>
            <a:off x="4910822" y="5807668"/>
            <a:ext cx="3318778" cy="731520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7228C1-87E1-5A07-0789-D04F41D43EE4}"/>
              </a:ext>
            </a:extLst>
          </p:cNvPr>
          <p:cNvSpPr txBox="1"/>
          <p:nvPr/>
        </p:nvSpPr>
        <p:spPr>
          <a:xfrm>
            <a:off x="5634679" y="5931243"/>
            <a:ext cx="2068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Emissions, Land Use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9A11CA-1400-CBF5-4998-2C3039DF968B}"/>
              </a:ext>
            </a:extLst>
          </p:cNvPr>
          <p:cNvSpPr txBox="1"/>
          <p:nvPr/>
        </p:nvSpPr>
        <p:spPr>
          <a:xfrm>
            <a:off x="9032790" y="2755556"/>
            <a:ext cx="2199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Climate variables driving impacts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7CB9B0-D68E-96F6-D826-D6AF1D2657C2}"/>
              </a:ext>
            </a:extLst>
          </p:cNvPr>
          <p:cNvSpPr txBox="1"/>
          <p:nvPr/>
        </p:nvSpPr>
        <p:spPr>
          <a:xfrm>
            <a:off x="1996854" y="2581088"/>
            <a:ext cx="1458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Runoff, Agricultural Productivity, CDD/HDD, 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BB1939-EEF5-0DCE-0754-E9744177887F}"/>
              </a:ext>
            </a:extLst>
          </p:cNvPr>
          <p:cNvSpPr txBox="1"/>
          <p:nvPr/>
        </p:nvSpPr>
        <p:spPr>
          <a:xfrm>
            <a:off x="8943593" y="94495"/>
            <a:ext cx="29120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Easy part thanks to emulators:  Hector, STITCHES</a:t>
            </a:r>
          </a:p>
        </p:txBody>
      </p:sp>
      <p:sp>
        <p:nvSpPr>
          <p:cNvPr id="6" name="Donut 5">
            <a:extLst>
              <a:ext uri="{FF2B5EF4-FFF2-40B4-BE49-F238E27FC236}">
                <a16:creationId xmlns:a16="http://schemas.microsoft.com/office/drawing/2014/main" id="{242D1AB3-8ACD-514F-3931-F213408B1C36}"/>
              </a:ext>
            </a:extLst>
          </p:cNvPr>
          <p:cNvSpPr/>
          <p:nvPr/>
        </p:nvSpPr>
        <p:spPr>
          <a:xfrm rot="3161919">
            <a:off x="6516414" y="1502972"/>
            <a:ext cx="4976431" cy="5565228"/>
          </a:xfrm>
          <a:prstGeom prst="donut">
            <a:avLst>
              <a:gd name="adj" fmla="val 1112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DEA2EE-59F9-0E81-811B-4500DAD7934C}"/>
              </a:ext>
            </a:extLst>
          </p:cNvPr>
          <p:cNvSpPr txBox="1"/>
          <p:nvPr/>
        </p:nvSpPr>
        <p:spPr>
          <a:xfrm>
            <a:off x="308919" y="370703"/>
            <a:ext cx="1601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Hard Part</a:t>
            </a:r>
          </a:p>
        </p:txBody>
      </p:sp>
      <p:sp>
        <p:nvSpPr>
          <p:cNvPr id="16" name="Donut 15">
            <a:extLst>
              <a:ext uri="{FF2B5EF4-FFF2-40B4-BE49-F238E27FC236}">
                <a16:creationId xmlns:a16="http://schemas.microsoft.com/office/drawing/2014/main" id="{5D090641-DAD2-B75B-652B-F43C8CCBCF4F}"/>
              </a:ext>
            </a:extLst>
          </p:cNvPr>
          <p:cNvSpPr/>
          <p:nvPr/>
        </p:nvSpPr>
        <p:spPr>
          <a:xfrm rot="18932249">
            <a:off x="1337486" y="501083"/>
            <a:ext cx="4976431" cy="5565228"/>
          </a:xfrm>
          <a:prstGeom prst="donut">
            <a:avLst>
              <a:gd name="adj" fmla="val 111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43A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997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E78D1-FC4A-15E8-BA31-22DD92746F28}"/>
              </a:ext>
            </a:extLst>
          </p:cNvPr>
          <p:cNvSpPr txBox="1"/>
          <p:nvPr/>
        </p:nvSpPr>
        <p:spPr>
          <a:xfrm>
            <a:off x="937054" y="630195"/>
            <a:ext cx="1031789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375C9E"/>
                </a:solidFill>
                <a:latin typeface="Aptos" panose="020B0004020202020204" pitchFamily="34" charset="0"/>
              </a:rPr>
              <a:t>The hard part (Challenges)</a:t>
            </a:r>
          </a:p>
          <a:p>
            <a:endParaRPr lang="en-US" dirty="0">
              <a:latin typeface="Aptos" panose="020B0004020202020204" pitchFamily="34" charset="0"/>
            </a:endParaRPr>
          </a:p>
          <a:p>
            <a:endParaRPr lang="en-US" dirty="0">
              <a:latin typeface="Aptos" panose="020B0004020202020204" pitchFamily="34" charset="0"/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Which impacts should we model?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 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At which scale (GCAM works by regions, impacts happen at local scales)?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  <a:latin typeface="Aptos" panose="020B0004020202020204" pitchFamily="34" charset="0"/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At which frequency? (how do high frequency impacts manifest themselves in a 5-year time step (current GCAM frequency)? In a 1-year time step?)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  <a:latin typeface="Aptos" panose="020B0004020202020204" pitchFamily="34" charset="0"/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What type of impact models? 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	Process-based? 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	Empirical? 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	Damage functions? 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  <a:latin typeface="Aptos" panose="020B0004020202020204" pitchFamily="34" charset="0"/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How do we account for uncertainties?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69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FFAD26-E61A-709A-A44F-E878EE5D8B9C}"/>
              </a:ext>
            </a:extLst>
          </p:cNvPr>
          <p:cNvSpPr txBox="1"/>
          <p:nvPr/>
        </p:nvSpPr>
        <p:spPr>
          <a:xfrm>
            <a:off x="1301579" y="445790"/>
            <a:ext cx="9588843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375C9E"/>
                </a:solidFill>
                <a:latin typeface="Aptos" panose="020B0004020202020204" pitchFamily="34" charset="0"/>
              </a:rPr>
              <a:t>Opportunities</a:t>
            </a:r>
          </a:p>
          <a:p>
            <a:endParaRPr lang="en-US" dirty="0">
              <a:latin typeface="Aptos" panose="020B0004020202020204" pitchFamily="34" charset="0"/>
            </a:endParaRPr>
          </a:p>
          <a:p>
            <a:endParaRPr lang="en-US" dirty="0">
              <a:latin typeface="Aptos" panose="020B0004020202020204" pitchFamily="34" charset="0"/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We have started from a set of impacts for which previous modeling work provided a template for implementation. 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We plan to</a:t>
            </a:r>
            <a:r>
              <a:rPr lang="en-US" dirty="0">
                <a:latin typeface="Aptos" panose="020B0004020202020204" pitchFamily="34" charset="0"/>
              </a:rPr>
              <a:t> </a:t>
            </a:r>
            <a:r>
              <a:rPr lang="en-US" b="1" dirty="0">
                <a:solidFill>
                  <a:srgbClr val="375C9E"/>
                </a:solidFill>
                <a:latin typeface="Aptos" panose="020B0004020202020204" pitchFamily="34" charset="0"/>
              </a:rPr>
              <a:t>continue adding impacts</a:t>
            </a:r>
            <a:r>
              <a:rPr lang="en-US" dirty="0">
                <a:latin typeface="Aptos" panose="020B0004020202020204" pitchFamily="34" charset="0"/>
              </a:rPr>
              <a:t>: </a:t>
            </a:r>
          </a:p>
          <a:p>
            <a:endParaRPr lang="en-US" dirty="0">
              <a:latin typeface="Aptos" panose="020B00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Labor productivity (ongoing)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5C9E"/>
                </a:solidFill>
                <a:latin typeface="Aptos" panose="020B0004020202020204" pitchFamily="34" charset="0"/>
              </a:rPr>
              <a:t>Wildfires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5C9E"/>
                </a:solidFill>
                <a:latin typeface="Aptos" panose="020B0004020202020204" pitchFamily="34" charset="0"/>
              </a:rPr>
              <a:t>More impacts linked to extremes (damages from natural disasters)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5C9E"/>
                </a:solidFill>
                <a:latin typeface="Aptos" panose="020B0004020202020204" pitchFamily="34" charset="0"/>
              </a:rPr>
              <a:t>Sea level rise…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5C9E"/>
                </a:solidFill>
                <a:latin typeface="Aptos" panose="020B0004020202020204" pitchFamily="34" charset="0"/>
              </a:rPr>
              <a:t>Non-climate impacts are impacts too! E.g., air pollution.</a:t>
            </a:r>
          </a:p>
          <a:p>
            <a:endParaRPr lang="en-US" dirty="0">
              <a:latin typeface="Aptos" panose="020B0004020202020204" pitchFamily="34" charset="0"/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We plan to </a:t>
            </a:r>
            <a:r>
              <a:rPr lang="en-US" b="1" dirty="0">
                <a:solidFill>
                  <a:srgbClr val="375C9E"/>
                </a:solidFill>
                <a:latin typeface="Aptos" panose="020B0004020202020204" pitchFamily="34" charset="0"/>
              </a:rPr>
              <a:t>shorten the time step of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GCAM (from 5 year to 1 year)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to better represent short term disturbances (extremes)</a:t>
            </a:r>
          </a:p>
          <a:p>
            <a:endParaRPr lang="en-US" dirty="0">
              <a:latin typeface="Aptos" panose="020B0004020202020204" pitchFamily="34" charset="0"/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We also plan to revisit all this with the macro implementation (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GDP becomes endogenous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) </a:t>
            </a:r>
            <a:r>
              <a:rPr lang="en-US" b="0" i="0" u="none" strike="noStrike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</a:rPr>
              <a:t>Based on our initial scenarios, </a:t>
            </a:r>
            <a:r>
              <a:rPr lang="en-US" b="1" i="0" u="none" strike="noStrike" dirty="0">
                <a:solidFill>
                  <a:srgbClr val="375C9E"/>
                </a:solidFill>
                <a:effectLst/>
                <a:latin typeface="Aptos" panose="020B0004020202020204" pitchFamily="34" charset="0"/>
              </a:rPr>
              <a:t>endogenous GDP</a:t>
            </a:r>
            <a:r>
              <a:rPr lang="en-US" b="0" i="0" u="none" strike="noStrike" dirty="0">
                <a:solidFill>
                  <a:srgbClr val="375C9E"/>
                </a:solidFill>
                <a:effectLst/>
                <a:latin typeface="Aptos" panose="020B0004020202020204" pitchFamily="34" charset="0"/>
              </a:rPr>
              <a:t>, </a:t>
            </a:r>
            <a:r>
              <a:rPr lang="en-US" b="1" i="0" u="none" strike="noStrike" dirty="0">
                <a:solidFill>
                  <a:srgbClr val="375C9E"/>
                </a:solidFill>
                <a:effectLst/>
                <a:latin typeface="Aptos" panose="020B0004020202020204" pitchFamily="34" charset="0"/>
              </a:rPr>
              <a:t>which itself is indirectly affected by physical impacts</a:t>
            </a:r>
            <a:r>
              <a:rPr lang="en-US" b="0" i="0" u="none" strike="noStrike" dirty="0">
                <a:solidFill>
                  <a:srgbClr val="375C9E"/>
                </a:solidFill>
                <a:effectLst/>
                <a:latin typeface="Aptos" panose="020B0004020202020204" pitchFamily="34" charset="0"/>
              </a:rPr>
              <a:t>, </a:t>
            </a:r>
            <a:r>
              <a:rPr lang="en-US" b="1" i="0" u="none" strike="noStrike" dirty="0">
                <a:solidFill>
                  <a:srgbClr val="375C9E"/>
                </a:solidFill>
                <a:effectLst/>
                <a:latin typeface="Aptos" panose="020B0004020202020204" pitchFamily="34" charset="0"/>
              </a:rPr>
              <a:t>will be potentially affected at a  scale that may produce global effects</a:t>
            </a:r>
            <a:r>
              <a:rPr lang="en-US" b="1" i="0" u="none" strike="noStrike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</a:rPr>
              <a:t>.</a:t>
            </a:r>
            <a:endParaRPr lang="en-US" dirty="0">
              <a:solidFill>
                <a:schemeClr val="bg1">
                  <a:lumMod val="50000"/>
                </a:schemeClr>
              </a:solidFill>
              <a:latin typeface="Aptos" panose="020B0004020202020204" pitchFamily="34" charset="0"/>
            </a:endParaRPr>
          </a:p>
          <a:p>
            <a:endParaRPr lang="en-US" dirty="0">
              <a:latin typeface="Aptos" panose="020B0004020202020204" pitchFamily="34" charset="0"/>
            </a:endParaRPr>
          </a:p>
          <a:p>
            <a:endParaRPr lang="en-US" dirty="0">
              <a:latin typeface="Aptos" panose="020B00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4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D828-FF6A-8F2D-2D16-79291FAAF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375C9E"/>
                </a:solidFill>
                <a:latin typeface="Aptos" panose="020B0004020202020204" pitchFamily="34" charset="0"/>
              </a:rPr>
              <a:t>Coordinated activities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3738D9-59F1-2703-0364-86C362237B7F}"/>
              </a:ext>
            </a:extLst>
          </p:cNvPr>
          <p:cNvSpPr txBox="1"/>
          <p:nvPr/>
        </p:nvSpPr>
        <p:spPr>
          <a:xfrm>
            <a:off x="1429407" y="1996965"/>
            <a:ext cx="99243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a </a:t>
            </a:r>
            <a:r>
              <a:rPr lang="en-US" b="1" dirty="0">
                <a:solidFill>
                  <a:srgbClr val="375C9E"/>
                </a:solidFill>
              </a:rPr>
              <a:t>hierarchy of models</a:t>
            </a:r>
            <a:r>
              <a:rPr lang="en-US" dirty="0"/>
              <a:t>, from emulators to process models, to model  hazards and impacts and represent them into GCAM at the right spatial and temporal scale. </a:t>
            </a:r>
          </a:p>
          <a:p>
            <a:r>
              <a:rPr lang="en-US" dirty="0"/>
              <a:t>The same applies to representing impacts within E3SM and GCAM coupled system. </a:t>
            </a:r>
          </a:p>
          <a:p>
            <a:endParaRPr lang="en-US" dirty="0"/>
          </a:p>
          <a:p>
            <a:r>
              <a:rPr lang="en-US" dirty="0"/>
              <a:t>	Damages from extremes; </a:t>
            </a:r>
          </a:p>
          <a:p>
            <a:r>
              <a:rPr lang="en-US" dirty="0"/>
              <a:t>	sea level rise</a:t>
            </a:r>
          </a:p>
          <a:p>
            <a:r>
              <a:rPr lang="en-US" dirty="0"/>
              <a:t>	climate induced migration</a:t>
            </a:r>
          </a:p>
          <a:p>
            <a:r>
              <a:rPr lang="en-US" dirty="0"/>
              <a:t>	impacts of climate on land-based mitigation solutions (afforestation, CDR, ocean carbon sinks)</a:t>
            </a:r>
          </a:p>
          <a:p>
            <a:endParaRPr lang="en-US" dirty="0"/>
          </a:p>
          <a:p>
            <a:r>
              <a:rPr lang="en-US" b="1" dirty="0">
                <a:solidFill>
                  <a:srgbClr val="375C9E"/>
                </a:solidFill>
              </a:rPr>
              <a:t>From scenarios to storylines and back</a:t>
            </a:r>
            <a:r>
              <a:rPr lang="en-US" dirty="0"/>
              <a:t>: how do we represent uncertainties when the modeling system becomes more and more complex? Can we use storylines instead of full-blown exploratory modeling? Can we connect the former to the latter?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433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3D5565-AEC1-D3E4-6A01-BF6E07F62F42}"/>
              </a:ext>
            </a:extLst>
          </p:cNvPr>
          <p:cNvSpPr txBox="1"/>
          <p:nvPr/>
        </p:nvSpPr>
        <p:spPr>
          <a:xfrm>
            <a:off x="3241589" y="3250329"/>
            <a:ext cx="570882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This research was supported by the U.S. Department of Energy, Office of Science, as part of research in </a:t>
            </a:r>
            <a:r>
              <a:rPr lang="en-US" i="1" dirty="0" err="1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MultiSectorDynamics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, Earth and Environmental System Modeling Program.  The Pacific Northwest National Laboratory is operated for DOE by Battelle Memorial Institute under contract DE-AC05-76RL01830. The views and opinions expressed in this paper are those of the authors alone.</a:t>
            </a:r>
          </a:p>
        </p:txBody>
      </p:sp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AC01B015-FBE7-3DC1-9512-81DE6D4A0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8351" y="5735637"/>
            <a:ext cx="3777290" cy="11223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870968-F006-BB63-B922-38A2BAD00D08}"/>
              </a:ext>
            </a:extLst>
          </p:cNvPr>
          <p:cNvSpPr txBox="1"/>
          <p:nvPr/>
        </p:nvSpPr>
        <p:spPr>
          <a:xfrm>
            <a:off x="4097953" y="1362231"/>
            <a:ext cx="3996094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rgbClr val="375C9E"/>
                </a:solidFill>
                <a:latin typeface="Aptos" panose="020B0004020202020204" pitchFamily="34" charset="0"/>
              </a:rPr>
              <a:t>Thank you</a:t>
            </a:r>
          </a:p>
          <a:p>
            <a:pPr algn="ctr"/>
            <a:endParaRPr lang="en-US" sz="4400" b="1" dirty="0"/>
          </a:p>
          <a:p>
            <a:pPr algn="ctr"/>
            <a:r>
              <a:rPr lang="en-US" sz="2800" b="1" dirty="0" err="1">
                <a:solidFill>
                  <a:srgbClr val="375C9E"/>
                </a:solidFill>
              </a:rPr>
              <a:t>claudia.tebaldi@pnnl.gov</a:t>
            </a:r>
            <a:endParaRPr lang="en-US" sz="2800" b="1" dirty="0">
              <a:solidFill>
                <a:srgbClr val="375C9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99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2C3EF0-81ED-8494-EA43-EF2905026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375C9E"/>
                </a:solidFill>
                <a:latin typeface="Aptos" panose="020B0004020202020204" pitchFamily="34" charset="0"/>
              </a:rPr>
              <a:t>Hard Coupling </a:t>
            </a:r>
            <a:r>
              <a:rPr lang="en-US" sz="2000" b="1" dirty="0">
                <a:solidFill>
                  <a:srgbClr val="375C9E"/>
                </a:solidFill>
                <a:latin typeface="Aptos" panose="020B0004020202020204" pitchFamily="34" charset="0"/>
              </a:rPr>
              <a:t>(hard-wiring model within model)</a:t>
            </a:r>
            <a:r>
              <a:rPr lang="en-US" b="1" dirty="0">
                <a:solidFill>
                  <a:srgbClr val="375C9E"/>
                </a:solidFill>
                <a:latin typeface="Aptos" panose="020B0004020202020204" pitchFamily="34" charset="0"/>
              </a:rPr>
              <a:t>     </a:t>
            </a:r>
            <a:br>
              <a:rPr lang="en-US" b="1" dirty="0">
                <a:solidFill>
                  <a:srgbClr val="375C9E"/>
                </a:solidFill>
                <a:latin typeface="Aptos" panose="020B0004020202020204" pitchFamily="34" charset="0"/>
              </a:rPr>
            </a:br>
            <a:r>
              <a:rPr lang="en-US" b="1" dirty="0">
                <a:solidFill>
                  <a:srgbClr val="375C9E"/>
                </a:solidFill>
                <a:latin typeface="Aptos" panose="020B0004020202020204" pitchFamily="34" charset="0"/>
              </a:rPr>
              <a:t>or Soft Coupling </a:t>
            </a:r>
            <a:r>
              <a:rPr lang="en-US" sz="2000" b="1" dirty="0">
                <a:solidFill>
                  <a:srgbClr val="375C9E"/>
                </a:solidFill>
                <a:latin typeface="Aptos" panose="020B0004020202020204" pitchFamily="34" charset="0"/>
              </a:rPr>
              <a:t>(give inputs/take outputs to/from a model run offline)</a:t>
            </a:r>
            <a:r>
              <a:rPr lang="en-US" b="1" dirty="0">
                <a:solidFill>
                  <a:srgbClr val="375C9E"/>
                </a:solidFill>
                <a:latin typeface="Aptos" panose="020B0004020202020204" pitchFamily="34" charset="0"/>
              </a:rPr>
              <a:t>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887110-F1B0-F13A-1291-A2B7EE9DE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When</a:t>
            </a:r>
            <a:r>
              <a:rPr lang="en-US" sz="2800" dirty="0">
                <a:latin typeface="Aptos" panose="020B0004020202020204" pitchFamily="34" charset="0"/>
              </a:rPr>
              <a:t> </a:t>
            </a:r>
            <a:r>
              <a:rPr lang="en-US" sz="2800" b="1" dirty="0">
                <a:solidFill>
                  <a:srgbClr val="375C9E"/>
                </a:solidFill>
                <a:latin typeface="Aptos" panose="020B0004020202020204" pitchFamily="34" charset="0"/>
              </a:rPr>
              <a:t>feedbacks leave a</a:t>
            </a:r>
            <a:r>
              <a:rPr lang="en-US" sz="2800" dirty="0">
                <a:solidFill>
                  <a:srgbClr val="375C9E"/>
                </a:solidFill>
                <a:latin typeface="Aptos" panose="020B0004020202020204" pitchFamily="34" charset="0"/>
              </a:rPr>
              <a:t> </a:t>
            </a:r>
            <a:r>
              <a:rPr lang="en-US" sz="2800" b="1" dirty="0">
                <a:solidFill>
                  <a:srgbClr val="375C9E"/>
                </a:solidFill>
                <a:latin typeface="Aptos" panose="020B0004020202020204" pitchFamily="34" charset="0"/>
              </a:rPr>
              <a:t>footprint at the global scale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, altering the trajectory of a scenario from its reference case (without climate impacts), full integration, </a:t>
            </a:r>
            <a:r>
              <a:rPr lang="en-US" sz="2800" b="1" dirty="0">
                <a:solidFill>
                  <a:srgbClr val="375C9E"/>
                </a:solidFill>
                <a:latin typeface="Aptos" panose="020B0004020202020204" pitchFamily="34" charset="0"/>
              </a:rPr>
              <a:t>hard coupling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, should be implemented.</a:t>
            </a:r>
          </a:p>
          <a:p>
            <a:endParaRPr lang="en-US" sz="2800" dirty="0">
              <a:latin typeface="Aptos" panose="020B0004020202020204" pitchFamily="34" charset="0"/>
            </a:endParaRP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When </a:t>
            </a:r>
            <a:r>
              <a:rPr lang="en-US" sz="2800" b="1" dirty="0">
                <a:solidFill>
                  <a:srgbClr val="375C9E"/>
                </a:solidFill>
                <a:latin typeface="Aptos" panose="020B0004020202020204" pitchFamily="34" charset="0"/>
              </a:rPr>
              <a:t>feedbacks are not as large</a:t>
            </a:r>
            <a:r>
              <a:rPr lang="en-US" sz="2800" b="1" dirty="0">
                <a:solidFill>
                  <a:srgbClr val="A43A27"/>
                </a:solidFill>
                <a:latin typeface="Aptos" panose="020B0004020202020204" pitchFamily="34" charset="0"/>
              </a:rPr>
              <a:t>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to influence the trajectory of global temperature/GHG emissions </a:t>
            </a:r>
            <a:r>
              <a:rPr lang="en-US" sz="2800" b="1" dirty="0">
                <a:solidFill>
                  <a:srgbClr val="375C9E"/>
                </a:solidFill>
                <a:latin typeface="Aptos" panose="020B0004020202020204" pitchFamily="34" charset="0"/>
              </a:rPr>
              <a:t>soft coupling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should suffice. In this case, we are still interested in </a:t>
            </a:r>
            <a:r>
              <a:rPr lang="en-US" sz="2800" b="1" dirty="0">
                <a:solidFill>
                  <a:srgbClr val="375C9E"/>
                </a:solidFill>
                <a:latin typeface="Aptos" panose="020B0004020202020204" pitchFamily="34" charset="0"/>
              </a:rPr>
              <a:t>regional and distributional impacts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, changes in trade patterns, food availability, food prices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, food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</a:rPr>
              <a:t>security,  other measures of well being that only an integrated model can represent, but that integration does not need to be step by step.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98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3733</TotalTime>
  <Words>762</Words>
  <Application>Microsoft Macintosh PowerPoint</Application>
  <PresentationFormat>Widescreen</PresentationFormat>
  <Paragraphs>90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Office Theme</vt:lpstr>
      <vt:lpstr>Representing Climate Impacts in GCAM Scenarios  (or GCAM Scenarios within E3SM) opportunities, grand challenges and coordinated activities</vt:lpstr>
      <vt:lpstr>Coupling an Earth system model  to a multisector dynamics model</vt:lpstr>
      <vt:lpstr>PowerPoint Presentation</vt:lpstr>
      <vt:lpstr>PowerPoint Presentation</vt:lpstr>
      <vt:lpstr>PowerPoint Presentation</vt:lpstr>
      <vt:lpstr>PowerPoint Presentation</vt:lpstr>
      <vt:lpstr>Coordinated activities</vt:lpstr>
      <vt:lpstr>PowerPoint Presentation</vt:lpstr>
      <vt:lpstr>Hard Coupling (hard-wiring model within model)      or Soft Coupling (give inputs/take outputs to/from a model run offline)?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Directions:  Closing the System</dc:title>
  <dc:creator>Tebaldi, Claudia</dc:creator>
  <cp:lastModifiedBy>Tebaldi, Claudia</cp:lastModifiedBy>
  <cp:revision>29</cp:revision>
  <dcterms:created xsi:type="dcterms:W3CDTF">2023-09-06T16:09:39Z</dcterms:created>
  <dcterms:modified xsi:type="dcterms:W3CDTF">2024-08-05T13:55:45Z</dcterms:modified>
</cp:coreProperties>
</file>