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Lst>
  <p:sldSz cy="6858000" cx="12192000"/>
  <p:notesSz cx="6858000" cy="9144000"/>
  <p:embeddedFontLst>
    <p:embeddedFont>
      <p:font typeface="Lexend Light"/>
      <p:regular r:id="rId15"/>
      <p:bold r:id="rId16"/>
    </p:embeddedFont>
    <p:embeddedFont>
      <p:font typeface="Oswald"/>
      <p:regular r:id="rId17"/>
      <p:bold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19" roundtripDataSignature="AMtx7miqoEum+feW4KsLkOLXN1OTmlIs8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font" Target="fonts/LexendLight-regular.fntdata"/><Relationship Id="rId14" Type="http://schemas.openxmlformats.org/officeDocument/2006/relationships/slide" Target="slides/slide8.xml"/><Relationship Id="rId17" Type="http://schemas.openxmlformats.org/officeDocument/2006/relationships/font" Target="fonts/Oswald-regular.fntdata"/><Relationship Id="rId16" Type="http://schemas.openxmlformats.org/officeDocument/2006/relationships/font" Target="fonts/LexendLight-bold.fntdata"/><Relationship Id="rId5" Type="http://schemas.openxmlformats.org/officeDocument/2006/relationships/slideMaster" Target="slideMasters/slideMaster2.xml"/><Relationship Id="rId19" Type="http://customschemas.google.com/relationships/presentationmetadata" Target="metadata"/><Relationship Id="rId6" Type="http://schemas.openxmlformats.org/officeDocument/2006/relationships/notesMaster" Target="notesMasters/notesMaster1.xml"/><Relationship Id="rId18" Type="http://schemas.openxmlformats.org/officeDocument/2006/relationships/font" Target="fonts/Oswald-bold.fntdata"/><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 name="Google Shape;16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5400">
                <a:solidFill>
                  <a:srgbClr val="343541"/>
                </a:solidFill>
                <a:latin typeface="Arial"/>
                <a:ea typeface="Arial"/>
                <a:cs typeface="Arial"/>
                <a:sym typeface="Arial"/>
              </a:rPr>
              <a:t>what makes it an important and unique testbed for coastal research. </a:t>
            </a:r>
            <a:endParaRPr b="0" i="0" sz="3600">
              <a:solidFill>
                <a:srgbClr val="374151"/>
              </a:solidFill>
              <a:latin typeface="Arial"/>
              <a:ea typeface="Arial"/>
              <a:cs typeface="Arial"/>
              <a:sym typeface="Arial"/>
            </a:endParaRPr>
          </a:p>
          <a:p>
            <a:pPr indent="-685800" lvl="0" marL="685800" marR="0" rtl="0" algn="l">
              <a:lnSpc>
                <a:spcPct val="100000"/>
              </a:lnSpc>
              <a:spcBef>
                <a:spcPts val="0"/>
              </a:spcBef>
              <a:spcAft>
                <a:spcPts val="0"/>
              </a:spcAft>
              <a:buSzPts val="1400"/>
              <a:buNone/>
            </a:pPr>
            <a:r>
              <a:rPr b="0" i="0" lang="en-US" sz="5400">
                <a:solidFill>
                  <a:srgbClr val="343541"/>
                </a:solidFill>
                <a:latin typeface="Arial"/>
                <a:ea typeface="Arial"/>
                <a:cs typeface="Arial"/>
                <a:sym typeface="Arial"/>
              </a:rPr>
              <a:t>The Puget Sound region is located in the northwest of Washington State. </a:t>
            </a:r>
            <a:endParaRPr/>
          </a:p>
          <a:p>
            <a:pPr indent="0" lvl="0" marL="0" rtl="0" algn="l">
              <a:lnSpc>
                <a:spcPct val="100000"/>
              </a:lnSpc>
              <a:spcBef>
                <a:spcPts val="0"/>
              </a:spcBef>
              <a:spcAft>
                <a:spcPts val="0"/>
              </a:spcAft>
              <a:buSzPts val="1400"/>
              <a:buNone/>
            </a:pPr>
            <a:r>
              <a:t/>
            </a:r>
            <a:endParaRPr/>
          </a:p>
        </p:txBody>
      </p:sp>
      <p:sp>
        <p:nvSpPr>
          <p:cNvPr id="173" name="Google Shape;17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Clr>
                <a:srgbClr val="374151"/>
              </a:buClr>
              <a:buSzPts val="1200"/>
              <a:buFont typeface="Arial"/>
              <a:buChar char="•"/>
            </a:pPr>
            <a:r>
              <a:rPr b="0" i="0" lang="en-US">
                <a:solidFill>
                  <a:srgbClr val="374151"/>
                </a:solidFill>
                <a:latin typeface="Arial"/>
                <a:ea typeface="Arial"/>
                <a:cs typeface="Arial"/>
                <a:sym typeface="Arial"/>
              </a:rPr>
              <a:t>The initial question we aimed to address was the impact of large-scale climate variability, such as ENSO and MJO, on regional hydroclimate extremes. Through our analysis, we were able to confirm the linkage, such as:.</a:t>
            </a:r>
            <a:endParaRPr b="0" sz="1200">
              <a:latin typeface="Oswald"/>
              <a:ea typeface="Oswald"/>
              <a:cs typeface="Oswald"/>
              <a:sym typeface="Oswald"/>
            </a:endParaRPr>
          </a:p>
          <a:p>
            <a:pPr indent="-171450" lvl="0" marL="171450" marR="0" rtl="0" algn="l">
              <a:lnSpc>
                <a:spcPct val="100000"/>
              </a:lnSpc>
              <a:spcBef>
                <a:spcPts val="600"/>
              </a:spcBef>
              <a:spcAft>
                <a:spcPts val="0"/>
              </a:spcAft>
              <a:buClr>
                <a:srgbClr val="374151"/>
              </a:buClr>
              <a:buSzPts val="1200"/>
              <a:buFont typeface="Arial"/>
              <a:buChar char="•"/>
            </a:pPr>
            <a:r>
              <a:rPr b="0" i="0" lang="en-US">
                <a:solidFill>
                  <a:srgbClr val="374151"/>
                </a:solidFill>
                <a:latin typeface="Arial"/>
                <a:ea typeface="Arial"/>
                <a:cs typeface="Arial"/>
                <a:sym typeface="Arial"/>
              </a:rPr>
              <a:t>With an understanding of the connection, the next question we naturally explored was, "</a:t>
            </a:r>
            <a:r>
              <a:rPr b="0" lang="en-US" sz="1200">
                <a:latin typeface="Oswald"/>
                <a:ea typeface="Oswald"/>
                <a:cs typeface="Oswald"/>
                <a:sym typeface="Oswald"/>
              </a:rPr>
              <a:t>What is driving the ENSO and MJO effects on regional hydroclimate and hydrological extremes?</a:t>
            </a:r>
            <a:endParaRPr/>
          </a:p>
          <a:p>
            <a:pPr indent="-171450" lvl="0" marL="171450" marR="0" rtl="0" algn="l">
              <a:lnSpc>
                <a:spcPct val="100000"/>
              </a:lnSpc>
              <a:spcBef>
                <a:spcPts val="600"/>
              </a:spcBef>
              <a:spcAft>
                <a:spcPts val="0"/>
              </a:spcAft>
              <a:buClr>
                <a:srgbClr val="374151"/>
              </a:buClr>
              <a:buSzPts val="1200"/>
              <a:buFont typeface="Arial"/>
              <a:buChar char="•"/>
            </a:pPr>
            <a:r>
              <a:rPr b="0" i="0" lang="en-US">
                <a:solidFill>
                  <a:srgbClr val="374151"/>
                </a:solidFill>
                <a:latin typeface="Arial"/>
                <a:ea typeface="Arial"/>
                <a:cs typeface="Arial"/>
                <a:sym typeface="Arial"/>
              </a:rPr>
              <a:t>We used a deep learning approach which identified 12 weather patterns in this region. Through this weather systems, we were able to connect ENSO with ...  and linked specific weather patterns to the generation of flooding, uncovering the mechanisms</a:t>
            </a:r>
            <a:endParaRPr b="0" sz="1200">
              <a:latin typeface="Oswald"/>
              <a:ea typeface="Oswald"/>
              <a:cs typeface="Oswald"/>
              <a:sym typeface="Oswald"/>
            </a:endParaRPr>
          </a:p>
          <a:p>
            <a:pPr indent="-95250" lvl="0" marL="171450" rtl="0" algn="l">
              <a:lnSpc>
                <a:spcPct val="100000"/>
              </a:lnSpc>
              <a:spcBef>
                <a:spcPts val="600"/>
              </a:spcBef>
              <a:spcAft>
                <a:spcPts val="0"/>
              </a:spcAft>
              <a:buClr>
                <a:schemeClr val="dk1"/>
              </a:buClr>
              <a:buSzPts val="1200"/>
              <a:buFont typeface="Arial"/>
              <a:buNone/>
            </a:pPr>
            <a:r>
              <a:t/>
            </a:r>
            <a:endParaRPr sz="1200">
              <a:latin typeface="Oswald"/>
              <a:ea typeface="Oswald"/>
              <a:cs typeface="Oswald"/>
              <a:sym typeface="Oswald"/>
            </a:endParaRPr>
          </a:p>
          <a:p>
            <a:pPr indent="0" lvl="0" marL="0" rtl="0" algn="l">
              <a:lnSpc>
                <a:spcPct val="100000"/>
              </a:lnSpc>
              <a:spcBef>
                <a:spcPts val="600"/>
              </a:spcBef>
              <a:spcAft>
                <a:spcPts val="0"/>
              </a:spcAft>
              <a:buSzPts val="1400"/>
              <a:buNone/>
            </a:pPr>
            <a:r>
              <a:t/>
            </a:r>
            <a:endParaRPr/>
          </a:p>
        </p:txBody>
      </p:sp>
      <p:sp>
        <p:nvSpPr>
          <p:cNvPr id="182" name="Google Shape;18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a:solidFill>
                <a:srgbClr val="374151"/>
              </a:solidFill>
              <a:latin typeface="Arial"/>
              <a:ea typeface="Arial"/>
              <a:cs typeface="Arial"/>
              <a:sym typeface="Arial"/>
            </a:endParaRPr>
          </a:p>
          <a:p>
            <a:pPr indent="0" lvl="0" marL="0" rtl="0" algn="l">
              <a:lnSpc>
                <a:spcPct val="100000"/>
              </a:lnSpc>
              <a:spcBef>
                <a:spcPts val="0"/>
              </a:spcBef>
              <a:spcAft>
                <a:spcPts val="0"/>
              </a:spcAft>
              <a:buSzPts val="1400"/>
              <a:buNone/>
            </a:pPr>
            <a:r>
              <a:rPr b="0" i="0" lang="en-US">
                <a:solidFill>
                  <a:srgbClr val="374151"/>
                </a:solidFill>
                <a:latin typeface="Arial"/>
                <a:ea typeface="Arial"/>
                <a:cs typeface="Arial"/>
                <a:sym typeface="Arial"/>
              </a:rPr>
              <a:t>- IVT is a way to quantify how much water vapor is being moved and how fast.</a:t>
            </a:r>
            <a:endParaRPr/>
          </a:p>
        </p:txBody>
      </p:sp>
      <p:sp>
        <p:nvSpPr>
          <p:cNvPr id="200" name="Google Shape;20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200"/>
              <a:buFont typeface="Arial"/>
              <a:buChar char="•"/>
            </a:pPr>
            <a:r>
              <a:rPr lang="en-US" sz="1200">
                <a:latin typeface="Georgia"/>
                <a:ea typeface="Georgia"/>
                <a:cs typeface="Georgia"/>
                <a:sym typeface="Georgia"/>
              </a:rPr>
              <a:t>while climate models show biases in </a:t>
            </a:r>
            <a:r>
              <a:rPr b="1" i="0" lang="en-US">
                <a:solidFill>
                  <a:srgbClr val="374151"/>
                </a:solidFill>
                <a:latin typeface="Arial"/>
                <a:ea typeface="Arial"/>
                <a:cs typeface="Arial"/>
                <a:sym typeface="Arial"/>
              </a:rPr>
              <a:t>orographic precipitation</a:t>
            </a:r>
            <a:r>
              <a:rPr lang="en-US" sz="1200">
                <a:latin typeface="Georgia"/>
                <a:ea typeface="Georgia"/>
                <a:cs typeface="Georgia"/>
                <a:sym typeface="Georgia"/>
              </a:rPr>
              <a:t>, we also observe significant differences in Precipitation when we compare between other Observational datasets – confirming the widely recognized challenges of getting </a:t>
            </a:r>
            <a:r>
              <a:rPr b="1" i="0" lang="en-US">
                <a:solidFill>
                  <a:srgbClr val="374151"/>
                </a:solidFill>
                <a:latin typeface="Arial"/>
                <a:ea typeface="Arial"/>
                <a:cs typeface="Arial"/>
                <a:sym typeface="Arial"/>
              </a:rPr>
              <a:t>orographic precipitation right.</a:t>
            </a:r>
            <a:endParaRPr b="1" i="0" sz="1200">
              <a:solidFill>
                <a:srgbClr val="374151"/>
              </a:solidFill>
              <a:latin typeface="Georgia"/>
              <a:ea typeface="Georgia"/>
              <a:cs typeface="Georgia"/>
              <a:sym typeface="Georgia"/>
            </a:endParaRPr>
          </a:p>
          <a:p>
            <a:pPr indent="-95250" lvl="0" marL="171450" marR="0" rtl="0" algn="l">
              <a:lnSpc>
                <a:spcPct val="100000"/>
              </a:lnSpc>
              <a:spcBef>
                <a:spcPts val="0"/>
              </a:spcBef>
              <a:spcAft>
                <a:spcPts val="0"/>
              </a:spcAft>
              <a:buClr>
                <a:schemeClr val="dk1"/>
              </a:buClr>
              <a:buSzPts val="1200"/>
              <a:buFont typeface="Arial"/>
              <a:buNone/>
            </a:pPr>
            <a:r>
              <a:t/>
            </a:r>
            <a:endParaRPr sz="1200">
              <a:latin typeface="Georgia"/>
              <a:ea typeface="Georgia"/>
              <a:cs typeface="Georgia"/>
              <a:sym typeface="Georgia"/>
            </a:endParaRPr>
          </a:p>
          <a:p>
            <a:pPr indent="-171450" lvl="0" marL="171450" rtl="0" algn="l">
              <a:lnSpc>
                <a:spcPct val="100000"/>
              </a:lnSpc>
              <a:spcBef>
                <a:spcPts val="0"/>
              </a:spcBef>
              <a:spcAft>
                <a:spcPts val="0"/>
              </a:spcAft>
              <a:buClr>
                <a:srgbClr val="374151"/>
              </a:buClr>
              <a:buSzPts val="1200"/>
              <a:buFont typeface="Arial"/>
              <a:buChar char="•"/>
            </a:pPr>
            <a:r>
              <a:rPr b="0" i="0" lang="en-US">
                <a:solidFill>
                  <a:srgbClr val="374151"/>
                </a:solidFill>
                <a:latin typeface="Arial"/>
                <a:ea typeface="Arial"/>
                <a:cs typeface="Arial"/>
                <a:sym typeface="Arial"/>
              </a:rPr>
              <a:t>adjustments to cloud microphysics parameters could enhance the accuracy of modeling orographic precipitation in the Pacific Northwest region.</a:t>
            </a:r>
            <a:endParaRPr/>
          </a:p>
          <a:p>
            <a:pPr indent="0" lvl="0" marL="0" rtl="0" algn="l">
              <a:lnSpc>
                <a:spcPct val="100000"/>
              </a:lnSpc>
              <a:spcBef>
                <a:spcPts val="0"/>
              </a:spcBef>
              <a:spcAft>
                <a:spcPts val="0"/>
              </a:spcAft>
              <a:buSzPts val="1400"/>
              <a:buNone/>
            </a:pPr>
            <a:r>
              <a:t/>
            </a:r>
            <a:endParaRPr b="0" i="0">
              <a:solidFill>
                <a:srgbClr val="374151"/>
              </a:solidFill>
              <a:latin typeface="Arial"/>
              <a:ea typeface="Arial"/>
              <a:cs typeface="Arial"/>
              <a:sym typeface="Arial"/>
            </a:endParaRPr>
          </a:p>
          <a:p>
            <a:pPr indent="-171450" lvl="0" marL="171450" rtl="0" algn="l">
              <a:lnSpc>
                <a:spcPct val="100000"/>
              </a:lnSpc>
              <a:spcBef>
                <a:spcPts val="0"/>
              </a:spcBef>
              <a:spcAft>
                <a:spcPts val="0"/>
              </a:spcAft>
              <a:buClr>
                <a:srgbClr val="374151"/>
              </a:buClr>
              <a:buSzPts val="1200"/>
              <a:buFont typeface="Arial"/>
              <a:buChar char="•"/>
            </a:pPr>
            <a:r>
              <a:rPr b="0" i="0" lang="en-US">
                <a:solidFill>
                  <a:srgbClr val="374151"/>
                </a:solidFill>
                <a:latin typeface="Arial"/>
                <a:ea typeface="Arial"/>
                <a:cs typeface="Arial"/>
                <a:sym typeface="Arial"/>
              </a:rPr>
              <a:t>AI/ML techniques to analyze the structure of the bias in snowpack and runoff simulations during AR events by WRF and SCREAM, with the goal of improving the predictability of the bias based on climate simulation bias.</a:t>
            </a:r>
            <a:endParaRPr/>
          </a:p>
          <a:p>
            <a:pPr indent="-95250" lvl="0" marL="171450" rtl="0" algn="l">
              <a:lnSpc>
                <a:spcPct val="100000"/>
              </a:lnSpc>
              <a:spcBef>
                <a:spcPts val="0"/>
              </a:spcBef>
              <a:spcAft>
                <a:spcPts val="0"/>
              </a:spcAft>
              <a:buClr>
                <a:schemeClr val="dk1"/>
              </a:buClr>
              <a:buSzPts val="1200"/>
              <a:buFont typeface="Arial"/>
              <a:buNone/>
            </a:pPr>
            <a:r>
              <a:t/>
            </a:r>
            <a:endParaRPr b="0" i="0">
              <a:solidFill>
                <a:srgbClr val="374151"/>
              </a:solidFill>
              <a:latin typeface="Arial"/>
              <a:ea typeface="Arial"/>
              <a:cs typeface="Arial"/>
              <a:sym typeface="Arial"/>
            </a:endParaRPr>
          </a:p>
          <a:p>
            <a:pPr indent="-171450" lvl="0" marL="171450" rtl="0" algn="l">
              <a:lnSpc>
                <a:spcPct val="100000"/>
              </a:lnSpc>
              <a:spcBef>
                <a:spcPts val="0"/>
              </a:spcBef>
              <a:spcAft>
                <a:spcPts val="0"/>
              </a:spcAft>
              <a:buClr>
                <a:srgbClr val="374151"/>
              </a:buClr>
              <a:buSzPts val="1200"/>
              <a:buFont typeface="Arial"/>
              <a:buChar char="•"/>
            </a:pPr>
            <a:br>
              <a:rPr b="0" i="0" lang="en-US">
                <a:solidFill>
                  <a:srgbClr val="374151"/>
                </a:solidFill>
                <a:latin typeface="Arial"/>
                <a:ea typeface="Arial"/>
                <a:cs typeface="Arial"/>
                <a:sym typeface="Arial"/>
              </a:rPr>
            </a:br>
            <a:br>
              <a:rPr b="0" i="0" lang="en-US">
                <a:solidFill>
                  <a:srgbClr val="374151"/>
                </a:solidFill>
                <a:latin typeface="Arial"/>
                <a:ea typeface="Arial"/>
                <a:cs typeface="Arial"/>
                <a:sym typeface="Arial"/>
              </a:rPr>
            </a:br>
            <a:endParaRPr/>
          </a:p>
        </p:txBody>
      </p:sp>
      <p:sp>
        <p:nvSpPr>
          <p:cNvPr id="214" name="Google Shape;21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Clr>
                <a:srgbClr val="374151"/>
              </a:buClr>
              <a:buSzPts val="1200"/>
              <a:buFont typeface="Arial"/>
              <a:buChar char="•"/>
            </a:pPr>
            <a:r>
              <a:rPr lang="en-US">
                <a:solidFill>
                  <a:srgbClr val="374151"/>
                </a:solidFill>
                <a:latin typeface="Arial"/>
                <a:ea typeface="Arial"/>
                <a:cs typeface="Arial"/>
                <a:sym typeface="Arial"/>
              </a:rPr>
              <a:t>Understand the AR impacts on flooding in coastal urban areas, w</a:t>
            </a:r>
            <a:r>
              <a:rPr b="0" i="0" lang="en-US">
                <a:solidFill>
                  <a:srgbClr val="374151"/>
                </a:solidFill>
                <a:latin typeface="Arial"/>
                <a:ea typeface="Arial"/>
                <a:cs typeface="Arial"/>
                <a:sym typeface="Arial"/>
              </a:rPr>
              <a:t>e </a:t>
            </a:r>
            <a:r>
              <a:rPr lang="en-US">
                <a:solidFill>
                  <a:srgbClr val="374151"/>
                </a:solidFill>
                <a:latin typeface="Arial"/>
                <a:ea typeface="Arial"/>
                <a:cs typeface="Arial"/>
                <a:sym typeface="Arial"/>
              </a:rPr>
              <a:t>leveraged</a:t>
            </a:r>
            <a:r>
              <a:rPr b="0" i="0" lang="en-US">
                <a:solidFill>
                  <a:srgbClr val="374151"/>
                </a:solidFill>
                <a:latin typeface="Arial"/>
                <a:ea typeface="Arial"/>
                <a:cs typeface="Arial"/>
                <a:sym typeface="Arial"/>
              </a:rPr>
              <a:t> </a:t>
            </a:r>
            <a:r>
              <a:rPr lang="en-US">
                <a:solidFill>
                  <a:srgbClr val="374151"/>
                </a:solidFill>
                <a:latin typeface="Arial"/>
                <a:ea typeface="Arial"/>
                <a:cs typeface="Arial"/>
                <a:sym typeface="Arial"/>
              </a:rPr>
              <a:t>the</a:t>
            </a:r>
            <a:r>
              <a:rPr b="0" i="0" lang="en-US">
                <a:solidFill>
                  <a:srgbClr val="374151"/>
                </a:solidFill>
                <a:latin typeface="Arial"/>
                <a:ea typeface="Arial"/>
                <a:cs typeface="Arial"/>
                <a:sym typeface="Arial"/>
              </a:rPr>
              <a:t> coupled flood</a:t>
            </a:r>
            <a:r>
              <a:rPr lang="en-US">
                <a:solidFill>
                  <a:srgbClr val="374151"/>
                </a:solidFill>
                <a:latin typeface="Arial"/>
                <a:ea typeface="Arial"/>
                <a:cs typeface="Arial"/>
                <a:sym typeface="Arial"/>
              </a:rPr>
              <a:t> </a:t>
            </a:r>
            <a:r>
              <a:rPr b="0" i="0" lang="en-US">
                <a:solidFill>
                  <a:srgbClr val="374151"/>
                </a:solidFill>
                <a:latin typeface="Arial"/>
                <a:ea typeface="Arial"/>
                <a:cs typeface="Arial"/>
                <a:sym typeface="Arial"/>
              </a:rPr>
              <a:t>modeling framework </a:t>
            </a:r>
            <a:r>
              <a:rPr lang="en-US">
                <a:solidFill>
                  <a:srgbClr val="374151"/>
                </a:solidFill>
                <a:latin typeface="Arial"/>
                <a:ea typeface="Arial"/>
                <a:cs typeface="Arial"/>
                <a:sym typeface="Arial"/>
              </a:rPr>
              <a:t>from ICoM </a:t>
            </a:r>
            <a:r>
              <a:rPr b="0" i="0" lang="en-US">
                <a:solidFill>
                  <a:srgbClr val="374151"/>
                </a:solidFill>
                <a:latin typeface="Arial"/>
                <a:ea typeface="Arial"/>
                <a:cs typeface="Arial"/>
                <a:sym typeface="Arial"/>
              </a:rPr>
              <a:t>to link the large-scale climate ... </a:t>
            </a:r>
            <a:endParaRPr/>
          </a:p>
          <a:p>
            <a:pPr indent="-171450" lvl="0" marL="171450" rtl="0" algn="l">
              <a:lnSpc>
                <a:spcPct val="100000"/>
              </a:lnSpc>
              <a:spcBef>
                <a:spcPts val="0"/>
              </a:spcBef>
              <a:spcAft>
                <a:spcPts val="0"/>
              </a:spcAft>
              <a:buClr>
                <a:srgbClr val="374151"/>
              </a:buClr>
              <a:buSzPts val="1200"/>
              <a:buFont typeface="Arial"/>
              <a:buChar char="•"/>
            </a:pPr>
            <a:r>
              <a:rPr b="0" i="0" lang="en-US">
                <a:solidFill>
                  <a:srgbClr val="374151"/>
                </a:solidFill>
                <a:latin typeface="Arial"/>
                <a:ea typeface="Arial"/>
                <a:cs typeface="Arial"/>
                <a:sym typeface="Arial"/>
              </a:rPr>
              <a:t>In the context of atmospheric river modeling, We have the climate models –WRF and E3SM SCREAM, dhsvm fvcom ... .... </a:t>
            </a:r>
            <a:r>
              <a:rPr b="1" i="0" lang="en-US">
                <a:solidFill>
                  <a:srgbClr val="374151"/>
                </a:solidFill>
                <a:latin typeface="Arial"/>
                <a:ea typeface="Arial"/>
                <a:cs typeface="Arial"/>
                <a:sym typeface="Arial"/>
              </a:rPr>
              <a:t>These model are LINKED to model the cascading effect of ARs through systems and across scales</a:t>
            </a:r>
            <a:r>
              <a:rPr b="0" i="0" lang="en-US">
                <a:solidFill>
                  <a:srgbClr val="374151"/>
                </a:solidFill>
                <a:latin typeface="Arial"/>
                <a:ea typeface="Arial"/>
                <a:cs typeface="Arial"/>
                <a:sym typeface="Arial"/>
              </a:rPr>
              <a:t>.</a:t>
            </a:r>
            <a:endParaRPr/>
          </a:p>
          <a:p>
            <a:pPr indent="-171450" lvl="0" marL="171450" rtl="0" algn="l">
              <a:lnSpc>
                <a:spcPct val="100000"/>
              </a:lnSpc>
              <a:spcBef>
                <a:spcPts val="0"/>
              </a:spcBef>
              <a:spcAft>
                <a:spcPts val="0"/>
              </a:spcAft>
              <a:buClr>
                <a:srgbClr val="374151"/>
              </a:buClr>
              <a:buSzPts val="1200"/>
              <a:buFont typeface="Arial"/>
              <a:buChar char="•"/>
            </a:pPr>
            <a:r>
              <a:rPr b="0" i="0" lang="en-US">
                <a:solidFill>
                  <a:srgbClr val="374151"/>
                </a:solidFill>
                <a:latin typeface="Arial"/>
                <a:ea typeface="Arial"/>
                <a:cs typeface="Arial"/>
                <a:sym typeface="Arial"/>
              </a:rPr>
              <a:t>W</a:t>
            </a:r>
            <a:r>
              <a:rPr b="1" i="0" lang="en-US">
                <a:solidFill>
                  <a:srgbClr val="374151"/>
                </a:solidFill>
                <a:latin typeface="Arial"/>
                <a:ea typeface="Arial"/>
                <a:cs typeface="Arial"/>
                <a:sym typeface="Arial"/>
              </a:rPr>
              <a:t>e used a range of analytical methods, including AI/ML, model bias evaluations, model comparisons between WRF and SCREAM</a:t>
            </a:r>
            <a:endParaRPr b="1"/>
          </a:p>
        </p:txBody>
      </p:sp>
      <p:sp>
        <p:nvSpPr>
          <p:cNvPr id="241" name="Google Shape;24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rtl="0" algn="l">
              <a:lnSpc>
                <a:spcPct val="100000"/>
              </a:lnSpc>
              <a:spcBef>
                <a:spcPts val="0"/>
              </a:spcBef>
              <a:spcAft>
                <a:spcPts val="0"/>
              </a:spcAft>
              <a:buClr>
                <a:schemeClr val="dk1"/>
              </a:buClr>
              <a:buSzPts val="1200"/>
              <a:buFont typeface="Calibri"/>
              <a:buNone/>
            </a:pPr>
            <a:r>
              <a:rPr lang="en-US"/>
              <a:t>as part of the scoping study, we organized a </a:t>
            </a:r>
            <a:r>
              <a:rPr lang="en-US"/>
              <a:t>workshop</a:t>
            </a:r>
            <a:r>
              <a:rPr lang="en-US"/>
              <a:t> to collect </a:t>
            </a:r>
            <a:r>
              <a:rPr lang="en-US">
                <a:solidFill>
                  <a:srgbClr val="374151"/>
                </a:solidFill>
                <a:latin typeface="Arial"/>
                <a:ea typeface="Arial"/>
                <a:cs typeface="Arial"/>
                <a:sym typeface="Arial"/>
              </a:rPr>
              <a:t>insights from scientists working in different institutions and agencies regarding knowledge gaps and modeling challenges in the context of coastal human-earth system dynamics</a:t>
            </a:r>
            <a:r>
              <a:rPr b="1" lang="en-US">
                <a:solidFill>
                  <a:srgbClr val="374151"/>
                </a:solidFill>
                <a:latin typeface="Arial"/>
                <a:ea typeface="Arial"/>
                <a:cs typeface="Arial"/>
                <a:sym typeface="Arial"/>
              </a:rPr>
              <a:t>. </a:t>
            </a:r>
            <a:r>
              <a:rPr lang="en-US">
                <a:solidFill>
                  <a:srgbClr val="374151"/>
                </a:solidFill>
                <a:latin typeface="Arial"/>
                <a:ea typeface="Arial"/>
                <a:cs typeface="Arial"/>
                <a:sym typeface="Arial"/>
              </a:rPr>
              <a:t>We synthesized the workshop discussions and key points into a scoping report.</a:t>
            </a:r>
            <a:endParaRPr>
              <a:solidFill>
                <a:srgbClr val="374151"/>
              </a:solidFill>
              <a:latin typeface="Arial"/>
              <a:ea typeface="Arial"/>
              <a:cs typeface="Arial"/>
              <a:sym typeface="Arial"/>
            </a:endParaRPr>
          </a:p>
          <a:p>
            <a:pPr indent="0" lvl="0" marL="158750" rtl="0" algn="l">
              <a:lnSpc>
                <a:spcPct val="100000"/>
              </a:lnSpc>
              <a:spcBef>
                <a:spcPts val="0"/>
              </a:spcBef>
              <a:spcAft>
                <a:spcPts val="0"/>
              </a:spcAft>
              <a:buClr>
                <a:schemeClr val="dk1"/>
              </a:buClr>
              <a:buSzPts val="1200"/>
              <a:buFont typeface="Calibri"/>
              <a:buNone/>
            </a:pPr>
            <a:r>
              <a:t/>
            </a:r>
            <a:endParaRPr/>
          </a:p>
        </p:txBody>
      </p:sp>
      <p:sp>
        <p:nvSpPr>
          <p:cNvPr id="251" name="Google Shape;25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D0D0D"/>
              </a:buClr>
              <a:buSzPts val="1200"/>
              <a:buFont typeface="Arial"/>
              <a:buNone/>
            </a:pPr>
            <a:r>
              <a:rPr lang="en-US">
                <a:solidFill>
                  <a:srgbClr val="0D0D0D"/>
                </a:solidFill>
                <a:latin typeface="Arial"/>
                <a:ea typeface="Arial"/>
                <a:cs typeface="Arial"/>
                <a:sym typeface="Arial"/>
              </a:rPr>
              <a:t>-</a:t>
            </a:r>
            <a:r>
              <a:rPr b="0" i="0" lang="en-US">
                <a:solidFill>
                  <a:srgbClr val="0D0D0D"/>
                </a:solidFill>
                <a:latin typeface="Arial"/>
                <a:ea typeface="Arial"/>
                <a:cs typeface="Arial"/>
                <a:sym typeface="Arial"/>
              </a:rPr>
              <a:t> expand this framework to encompass both natural and human-induced impacts on hazards, along with human responses to hazards, incorporating feedback mechanisms in regional land-use and land-cover change (LULCC), urban expansion, coastal infrastructure, and water management. This approach presents collaborative opportunities with various projects, such as leveraging and enhancing tools and datasets in conjunction with GCAM-USA within IM3, GCMIS, Chance-C with IM3, and others.</a:t>
            </a:r>
            <a:endParaRPr b="1"/>
          </a:p>
        </p:txBody>
      </p:sp>
      <p:sp>
        <p:nvSpPr>
          <p:cNvPr id="267" name="Google Shape;26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6" name="Shape 96"/>
        <p:cNvGrpSpPr/>
        <p:nvPr/>
      </p:nvGrpSpPr>
      <p:grpSpPr>
        <a:xfrm>
          <a:off x="0" y="0"/>
          <a:ext cx="0" cy="0"/>
          <a:chOff x="0" y="0"/>
          <a:chExt cx="0" cy="0"/>
        </a:xfrm>
      </p:grpSpPr>
      <p:sp>
        <p:nvSpPr>
          <p:cNvPr id="97" name="Google Shape;97;p2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2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9" name="Google Shape;99;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p2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2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5" name="Google Shape;105;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2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2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p2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2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8" name="Google Shape;118;p2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2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0" name="Google Shape;120;p2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9" name="Shape 129"/>
        <p:cNvGrpSpPr/>
        <p:nvPr/>
      </p:nvGrpSpPr>
      <p:grpSpPr>
        <a:xfrm>
          <a:off x="0" y="0"/>
          <a:ext cx="0" cy="0"/>
          <a:chOff x="0" y="0"/>
          <a:chExt cx="0" cy="0"/>
        </a:xfrm>
      </p:grpSpPr>
      <p:sp>
        <p:nvSpPr>
          <p:cNvPr id="130" name="Google Shape;130;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2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2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6" name="Google Shape;136;p2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 name="Google Shape;137;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3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30"/>
          <p:cNvSpPr/>
          <p:nvPr>
            <p:ph idx="2" type="pic"/>
          </p:nvPr>
        </p:nvSpPr>
        <p:spPr>
          <a:xfrm>
            <a:off x="5183188" y="987425"/>
            <a:ext cx="6172200" cy="4873625"/>
          </a:xfrm>
          <a:prstGeom prst="rect">
            <a:avLst/>
          </a:prstGeom>
          <a:noFill/>
          <a:ln>
            <a:noFill/>
          </a:ln>
        </p:spPr>
      </p:sp>
      <p:sp>
        <p:nvSpPr>
          <p:cNvPr id="143" name="Google Shape;143;p3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 name="Google Shape;144;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3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3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3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1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1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1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1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1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1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0"/>
          <p:cNvSpPr/>
          <p:nvPr>
            <p:ph idx="2" type="pic"/>
          </p:nvPr>
        </p:nvSpPr>
        <p:spPr>
          <a:xfrm>
            <a:off x="5183188" y="987425"/>
            <a:ext cx="6172200" cy="4873625"/>
          </a:xfrm>
          <a:prstGeom prst="rect">
            <a:avLst/>
          </a:prstGeom>
          <a:noFill/>
          <a:ln>
            <a:noFill/>
          </a:ln>
        </p:spPr>
      </p:sp>
      <p:sp>
        <p:nvSpPr>
          <p:cNvPr id="68" name="Google Shape;68;p2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3.xml"/><Relationship Id="rId12" Type="http://schemas.openxmlformats.org/officeDocument/2006/relationships/slideLayout" Target="../slideLayouts/slideLayout22.xml"/><Relationship Id="rId1" Type="http://schemas.openxmlformats.org/officeDocument/2006/relationships/image" Target="../media/image1.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84" name="Shape 84"/>
        <p:cNvGrpSpPr/>
        <p:nvPr/>
      </p:nvGrpSpPr>
      <p:grpSpPr>
        <a:xfrm>
          <a:off x="0" y="0"/>
          <a:ext cx="0" cy="0"/>
          <a:chOff x="0" y="0"/>
          <a:chExt cx="0" cy="0"/>
        </a:xfrm>
      </p:grpSpPr>
      <p:sp>
        <p:nvSpPr>
          <p:cNvPr id="85" name="Google Shape;85;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8" name="Google Shape;88;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9" name="Google Shape;89;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jpg"/><Relationship Id="rId4" Type="http://schemas.openxmlformats.org/officeDocument/2006/relationships/image" Target="../media/image25.png"/><Relationship Id="rId5"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14.png"/><Relationship Id="rId7"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hyperlink" Target="https://doi.org/10.2172/1906804" TargetMode="External"/><Relationship Id="rId5" Type="http://schemas.openxmlformats.org/officeDocument/2006/relationships/image" Target="../media/image12.png"/><Relationship Id="rId6"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20.png"/><Relationship Id="rId6"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3" name="Shape 163"/>
        <p:cNvGrpSpPr/>
        <p:nvPr/>
      </p:nvGrpSpPr>
      <p:grpSpPr>
        <a:xfrm>
          <a:off x="0" y="0"/>
          <a:ext cx="0" cy="0"/>
          <a:chOff x="0" y="0"/>
          <a:chExt cx="0" cy="0"/>
        </a:xfrm>
      </p:grpSpPr>
      <p:sp>
        <p:nvSpPr>
          <p:cNvPr id="164" name="Google Shape;164;p1"/>
          <p:cNvSpPr/>
          <p:nvPr/>
        </p:nvSpPr>
        <p:spPr>
          <a:xfrm>
            <a:off x="1" y="2753139"/>
            <a:ext cx="12192000" cy="1220121"/>
          </a:xfrm>
          <a:prstGeom prst="rect">
            <a:avLst/>
          </a:prstGeom>
          <a:solidFill>
            <a:schemeClr val="lt2">
              <a:alpha val="69411"/>
            </a:schemeClr>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5" name="Google Shape;165;p1"/>
          <p:cNvSpPr txBox="1"/>
          <p:nvPr>
            <p:ph type="ctrTitle"/>
          </p:nvPr>
        </p:nvSpPr>
        <p:spPr>
          <a:xfrm>
            <a:off x="0" y="2527007"/>
            <a:ext cx="12192000" cy="1473811"/>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E4E79"/>
              </a:buClr>
              <a:buSzPts val="3800"/>
              <a:buFont typeface="Oswald"/>
              <a:buNone/>
            </a:pPr>
            <a:r>
              <a:rPr lang="en-US" sz="3800">
                <a:solidFill>
                  <a:srgbClr val="1E4E79"/>
                </a:solidFill>
                <a:latin typeface="Oswald"/>
                <a:ea typeface="Oswald"/>
                <a:cs typeface="Oswald"/>
                <a:sym typeface="Oswald"/>
              </a:rPr>
              <a:t>Advancing Modeling and Understanding of Hydroclimate Extremes </a:t>
            </a:r>
            <a:br>
              <a:rPr lang="en-US" sz="3800">
                <a:solidFill>
                  <a:srgbClr val="1E4E79"/>
                </a:solidFill>
                <a:latin typeface="Oswald"/>
                <a:ea typeface="Oswald"/>
                <a:cs typeface="Oswald"/>
                <a:sym typeface="Oswald"/>
              </a:rPr>
            </a:br>
            <a:r>
              <a:rPr lang="en-US" sz="3800">
                <a:solidFill>
                  <a:srgbClr val="1E4E79"/>
                </a:solidFill>
                <a:latin typeface="Oswald"/>
                <a:ea typeface="Oswald"/>
                <a:cs typeface="Oswald"/>
                <a:sym typeface="Oswald"/>
              </a:rPr>
              <a:t>in the Puget Sound Coastal Region</a:t>
            </a:r>
            <a:endParaRPr/>
          </a:p>
        </p:txBody>
      </p:sp>
      <p:sp>
        <p:nvSpPr>
          <p:cNvPr id="166" name="Google Shape;166;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67" name="Google Shape;167;p1"/>
          <p:cNvSpPr txBox="1"/>
          <p:nvPr/>
        </p:nvSpPr>
        <p:spPr>
          <a:xfrm>
            <a:off x="1142563" y="5137913"/>
            <a:ext cx="99069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Oswald"/>
                <a:ea typeface="Oswald"/>
                <a:cs typeface="Oswald"/>
                <a:sym typeface="Oswald"/>
              </a:rPr>
              <a:t>Ning Sun</a:t>
            </a:r>
            <a:r>
              <a:rPr b="0" i="0" lang="en-US" sz="2800" u="none" cap="none" strike="noStrike">
                <a:solidFill>
                  <a:schemeClr val="lt1"/>
                </a:solidFill>
                <a:latin typeface="Oswald"/>
                <a:ea typeface="Oswald"/>
                <a:cs typeface="Oswald"/>
                <a:sym typeface="Oswald"/>
              </a:rPr>
              <a:t>, L. Ruby Leung, Sourav Taraphdar, Xiaodong Chen, Ian Kraucunas</a:t>
            </a:r>
            <a:endParaRPr b="0" i="0" sz="2800" u="none" cap="none" strike="noStrike">
              <a:solidFill>
                <a:schemeClr val="lt1"/>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Oswald"/>
                <a:ea typeface="Oswald"/>
                <a:cs typeface="Oswald"/>
                <a:sym typeface="Oswald"/>
              </a:rPr>
              <a:t>EESM PI Meeting 2024</a:t>
            </a:r>
            <a:endParaRPr b="0" i="0" sz="1400" u="none" cap="none" strike="noStrike">
              <a:solidFill>
                <a:srgbClr val="000000"/>
              </a:solidFill>
              <a:latin typeface="Arial"/>
              <a:ea typeface="Arial"/>
              <a:cs typeface="Arial"/>
              <a:sym typeface="Arial"/>
            </a:endParaRPr>
          </a:p>
        </p:txBody>
      </p:sp>
      <p:pic>
        <p:nvPicPr>
          <p:cNvPr id="168" name="Google Shape;168;p1"/>
          <p:cNvPicPr preferRelativeResize="0"/>
          <p:nvPr/>
        </p:nvPicPr>
        <p:blipFill rotWithShape="1">
          <a:blip r:embed="rId4">
            <a:alphaModFix/>
          </a:blip>
          <a:srcRect b="0" l="0" r="0" t="0"/>
          <a:stretch/>
        </p:blipFill>
        <p:spPr>
          <a:xfrm>
            <a:off x="10422804" y="82481"/>
            <a:ext cx="1526128" cy="1489247"/>
          </a:xfrm>
          <a:prstGeom prst="rect">
            <a:avLst/>
          </a:prstGeom>
          <a:noFill/>
          <a:ln>
            <a:noFill/>
          </a:ln>
        </p:spPr>
      </p:pic>
      <p:pic>
        <p:nvPicPr>
          <p:cNvPr descr="Logo&#10;&#10;Description automatically generated" id="169" name="Google Shape;169;p1"/>
          <p:cNvPicPr preferRelativeResize="0"/>
          <p:nvPr/>
        </p:nvPicPr>
        <p:blipFill rotWithShape="1">
          <a:blip r:embed="rId5">
            <a:alphaModFix/>
          </a:blip>
          <a:srcRect b="0" l="0" r="0" t="0"/>
          <a:stretch/>
        </p:blipFill>
        <p:spPr>
          <a:xfrm>
            <a:off x="180307" y="244786"/>
            <a:ext cx="1764240" cy="176921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4" name="Shape 174"/>
        <p:cNvGrpSpPr/>
        <p:nvPr/>
      </p:nvGrpSpPr>
      <p:grpSpPr>
        <a:xfrm>
          <a:off x="0" y="0"/>
          <a:ext cx="0" cy="0"/>
          <a:chOff x="0" y="0"/>
          <a:chExt cx="0" cy="0"/>
        </a:xfrm>
      </p:grpSpPr>
      <p:sp>
        <p:nvSpPr>
          <p:cNvPr id="175" name="Google Shape;175;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sz="1400">
                <a:solidFill>
                  <a:schemeClr val="lt1"/>
                </a:solidFill>
              </a:rPr>
              <a:t>‹#›</a:t>
            </a:fld>
            <a:endParaRPr sz="1400">
              <a:solidFill>
                <a:schemeClr val="lt1"/>
              </a:solidFill>
            </a:endParaRPr>
          </a:p>
        </p:txBody>
      </p:sp>
      <p:sp>
        <p:nvSpPr>
          <p:cNvPr id="176" name="Google Shape;176;p2"/>
          <p:cNvSpPr txBox="1"/>
          <p:nvPr/>
        </p:nvSpPr>
        <p:spPr>
          <a:xfrm>
            <a:off x="0" y="0"/>
            <a:ext cx="12192000" cy="12423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3200"/>
              <a:buFont typeface="Oswald"/>
              <a:buNone/>
            </a:pPr>
            <a:r>
              <a:rPr b="1" i="0" lang="en-US" sz="3200" u="none" cap="none" strike="noStrike">
                <a:solidFill>
                  <a:schemeClr val="dk1"/>
                </a:solidFill>
                <a:latin typeface="Oswald"/>
                <a:ea typeface="Oswald"/>
                <a:cs typeface="Oswald"/>
                <a:sym typeface="Oswald"/>
              </a:rPr>
              <a:t>Overview of Puget Sound Coastal Region</a:t>
            </a:r>
            <a:endParaRPr b="0" i="0" sz="1400" u="none" cap="none" strike="noStrike">
              <a:solidFill>
                <a:srgbClr val="000000"/>
              </a:solidFill>
              <a:latin typeface="Arial"/>
              <a:ea typeface="Arial"/>
              <a:cs typeface="Arial"/>
              <a:sym typeface="Arial"/>
            </a:endParaRPr>
          </a:p>
        </p:txBody>
      </p:sp>
      <p:pic>
        <p:nvPicPr>
          <p:cNvPr descr="A picture containing text, several&#10;&#10;Description automatically generated" id="177" name="Google Shape;177;p2"/>
          <p:cNvPicPr preferRelativeResize="0"/>
          <p:nvPr/>
        </p:nvPicPr>
        <p:blipFill rotWithShape="1">
          <a:blip r:embed="rId3">
            <a:alphaModFix/>
          </a:blip>
          <a:srcRect b="0" l="0" r="0" t="0"/>
          <a:stretch/>
        </p:blipFill>
        <p:spPr>
          <a:xfrm>
            <a:off x="403390" y="1294712"/>
            <a:ext cx="5164429" cy="5262663"/>
          </a:xfrm>
          <a:prstGeom prst="rect">
            <a:avLst/>
          </a:prstGeom>
          <a:noFill/>
          <a:ln>
            <a:noFill/>
          </a:ln>
        </p:spPr>
      </p:pic>
      <p:sp>
        <p:nvSpPr>
          <p:cNvPr id="178" name="Google Shape;178;p2"/>
          <p:cNvSpPr txBox="1"/>
          <p:nvPr/>
        </p:nvSpPr>
        <p:spPr>
          <a:xfrm>
            <a:off x="6110652" y="1270841"/>
            <a:ext cx="5097410" cy="3568200"/>
          </a:xfrm>
          <a:prstGeom prst="rect">
            <a:avLst/>
          </a:prstGeom>
          <a:noFill/>
          <a:ln>
            <a:noFill/>
          </a:ln>
        </p:spPr>
        <p:txBody>
          <a:bodyPr anchorCtr="0" anchor="t" bIns="91425" lIns="91425" spcFirstLastPara="1" rIns="91425" wrap="square" tIns="91425">
            <a:noAutofit/>
          </a:bodyPr>
          <a:lstStyle/>
          <a:p>
            <a:pPr indent="-228600" lvl="0" marL="228600" marR="0" rtl="0" algn="l">
              <a:lnSpc>
                <a:spcPct val="100000"/>
              </a:lnSpc>
              <a:spcBef>
                <a:spcPts val="1000"/>
              </a:spcBef>
              <a:spcAft>
                <a:spcPts val="0"/>
              </a:spcAft>
              <a:buClr>
                <a:schemeClr val="dk1"/>
              </a:buClr>
              <a:buSzPts val="1700"/>
              <a:buFont typeface="Oswald"/>
              <a:buChar char="●"/>
            </a:pPr>
            <a:r>
              <a:rPr b="0" i="0" lang="en-US" sz="2400" u="none" cap="none" strike="noStrike">
                <a:solidFill>
                  <a:srgbClr val="595959"/>
                </a:solidFill>
                <a:latin typeface="Oswald"/>
                <a:ea typeface="Oswald"/>
                <a:cs typeface="Oswald"/>
                <a:sym typeface="Oswald"/>
              </a:rPr>
              <a:t>Second largest estuary in the U.S.</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2200"/>
              </a:spcBef>
              <a:spcAft>
                <a:spcPts val="0"/>
              </a:spcAft>
              <a:buClr>
                <a:schemeClr val="dk1"/>
              </a:buClr>
              <a:buSzPts val="1700"/>
              <a:buFont typeface="Oswald"/>
              <a:buChar char="●"/>
            </a:pPr>
            <a:r>
              <a:rPr b="0" i="0" lang="en-US" sz="2400" u="none" cap="none" strike="noStrike">
                <a:solidFill>
                  <a:srgbClr val="595959"/>
                </a:solidFill>
                <a:latin typeface="Oswald"/>
                <a:ea typeface="Oswald"/>
                <a:cs typeface="Oswald"/>
                <a:sym typeface="Oswald"/>
              </a:rPr>
              <a:t>Maritime climate system </a:t>
            </a:r>
            <a:endParaRPr b="0" i="0" sz="1400" u="none" cap="none" strike="noStrike">
              <a:solidFill>
                <a:srgbClr val="000000"/>
              </a:solidFill>
              <a:latin typeface="Arial"/>
              <a:ea typeface="Arial"/>
              <a:cs typeface="Arial"/>
              <a:sym typeface="Arial"/>
            </a:endParaRPr>
          </a:p>
          <a:p>
            <a:pPr indent="-339725" lvl="0" marL="339725" marR="0" rtl="0" algn="l">
              <a:lnSpc>
                <a:spcPct val="100000"/>
              </a:lnSpc>
              <a:spcBef>
                <a:spcPts val="2200"/>
              </a:spcBef>
              <a:spcAft>
                <a:spcPts val="0"/>
              </a:spcAft>
              <a:buClr>
                <a:schemeClr val="dk1"/>
              </a:buClr>
              <a:buSzPts val="1700"/>
              <a:buFont typeface="Oswald"/>
              <a:buChar char="●"/>
            </a:pPr>
            <a:r>
              <a:rPr b="0" i="0" lang="en-US" sz="2400" u="none" cap="none" strike="noStrike">
                <a:solidFill>
                  <a:srgbClr val="595959"/>
                </a:solidFill>
                <a:latin typeface="Oswald"/>
                <a:ea typeface="Oswald"/>
                <a:cs typeface="Oswald"/>
                <a:sym typeface="Oswald"/>
              </a:rPr>
              <a:t>Sharp rural-urban gradient constrained    by orography</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2200"/>
              </a:spcBef>
              <a:spcAft>
                <a:spcPts val="0"/>
              </a:spcAft>
              <a:buClr>
                <a:schemeClr val="dk1"/>
              </a:buClr>
              <a:buSzPts val="1700"/>
              <a:buFont typeface="Oswald"/>
              <a:buChar char="●"/>
            </a:pPr>
            <a:r>
              <a:rPr b="0" i="0" lang="en-US" sz="2400" u="none" cap="none" strike="noStrike">
                <a:solidFill>
                  <a:srgbClr val="595959"/>
                </a:solidFill>
                <a:latin typeface="Oswald"/>
                <a:ea typeface="Oswald"/>
                <a:cs typeface="Oswald"/>
                <a:sym typeface="Oswald"/>
              </a:rPr>
              <a:t>Mountain-coast terrain</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2200"/>
              </a:spcBef>
              <a:spcAft>
                <a:spcPts val="0"/>
              </a:spcAft>
              <a:buClr>
                <a:schemeClr val="dk1"/>
              </a:buClr>
              <a:buSzPts val="1700"/>
              <a:buFont typeface="Oswald"/>
              <a:buChar char="●"/>
            </a:pPr>
            <a:r>
              <a:rPr b="0" i="0" lang="en-US" sz="2400" u="none" cap="none" strike="noStrike">
                <a:solidFill>
                  <a:srgbClr val="595959"/>
                </a:solidFill>
                <a:latin typeface="Oswald"/>
                <a:ea typeface="Oswald"/>
                <a:cs typeface="Oswald"/>
                <a:sym typeface="Oswald"/>
              </a:rPr>
              <a:t>Extreme events – Atmospheric Rivers, Rain-on-Snow, Flooding, Heatwave</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2200"/>
              </a:spcBef>
              <a:spcAft>
                <a:spcPts val="0"/>
              </a:spcAft>
              <a:buClr>
                <a:schemeClr val="dk1"/>
              </a:buClr>
              <a:buSzPts val="1700"/>
              <a:buFont typeface="Oswald"/>
              <a:buChar char="●"/>
            </a:pPr>
            <a:r>
              <a:rPr b="0" i="0" lang="en-US" sz="2400" u="none" cap="none" strike="noStrike">
                <a:solidFill>
                  <a:srgbClr val="595959"/>
                </a:solidFill>
                <a:latin typeface="Oswald"/>
                <a:ea typeface="Oswald"/>
                <a:cs typeface="Oswald"/>
                <a:sym typeface="Oswald"/>
              </a:rPr>
              <a:t>Hydropower-dominated power system</a:t>
            </a:r>
            <a:endParaRPr b="0" i="0" sz="1400" u="none" cap="none" strike="noStrike">
              <a:solidFill>
                <a:srgbClr val="000000"/>
              </a:solidFill>
              <a:latin typeface="Arial"/>
              <a:ea typeface="Arial"/>
              <a:cs typeface="Arial"/>
              <a:sym typeface="Arial"/>
            </a:endParaRPr>
          </a:p>
          <a:p>
            <a:pPr indent="0" lvl="0" marL="120650" marR="0" rtl="0" algn="l">
              <a:lnSpc>
                <a:spcPct val="100000"/>
              </a:lnSpc>
              <a:spcBef>
                <a:spcPts val="2200"/>
              </a:spcBef>
              <a:spcAft>
                <a:spcPts val="0"/>
              </a:spcAft>
              <a:buClr>
                <a:schemeClr val="dk1"/>
              </a:buClr>
              <a:buSzPts val="1700"/>
              <a:buFont typeface="Arial"/>
              <a:buNone/>
            </a:pPr>
            <a:r>
              <a:t/>
            </a:r>
            <a:endParaRPr b="0" i="0" sz="2400" u="none" cap="none" strike="noStrike">
              <a:solidFill>
                <a:srgbClr val="595959"/>
              </a:solidFill>
              <a:latin typeface="Oswald"/>
              <a:ea typeface="Oswald"/>
              <a:cs typeface="Oswald"/>
              <a:sym typeface="Oswald"/>
            </a:endParaRPr>
          </a:p>
          <a:p>
            <a:pPr indent="0" lvl="0" marL="120650" marR="0" rtl="0" algn="l">
              <a:lnSpc>
                <a:spcPct val="100000"/>
              </a:lnSpc>
              <a:spcBef>
                <a:spcPts val="2200"/>
              </a:spcBef>
              <a:spcAft>
                <a:spcPts val="1200"/>
              </a:spcAft>
              <a:buClr>
                <a:schemeClr val="dk1"/>
              </a:buClr>
              <a:buSzPts val="1700"/>
              <a:buFont typeface="Arial"/>
              <a:buNone/>
            </a:pPr>
            <a:r>
              <a:t/>
            </a:r>
            <a:endParaRPr b="0" i="0" sz="2400" u="none" cap="none" strike="noStrike">
              <a:solidFill>
                <a:srgbClr val="595959"/>
              </a:solidFill>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3" name="Shape 183"/>
        <p:cNvGrpSpPr/>
        <p:nvPr/>
      </p:nvGrpSpPr>
      <p:grpSpPr>
        <a:xfrm>
          <a:off x="0" y="0"/>
          <a:ext cx="0" cy="0"/>
          <a:chOff x="0" y="0"/>
          <a:chExt cx="0" cy="0"/>
        </a:xfrm>
      </p:grpSpPr>
      <p:sp>
        <p:nvSpPr>
          <p:cNvPr id="184" name="Google Shape;184;p3"/>
          <p:cNvSpPr/>
          <p:nvPr/>
        </p:nvSpPr>
        <p:spPr>
          <a:xfrm>
            <a:off x="81023" y="1517073"/>
            <a:ext cx="4595149" cy="5242542"/>
          </a:xfrm>
          <a:prstGeom prst="roundRect">
            <a:avLst>
              <a:gd fmla="val 16667" name="adj"/>
            </a:avLst>
          </a:prstGeom>
          <a:solidFill>
            <a:schemeClr val="accent5"/>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5" name="Google Shape;185;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86" name="Google Shape;186;p3"/>
          <p:cNvSpPr txBox="1"/>
          <p:nvPr>
            <p:ph type="title"/>
          </p:nvPr>
        </p:nvSpPr>
        <p:spPr>
          <a:xfrm>
            <a:off x="253884" y="1519722"/>
            <a:ext cx="4234070" cy="843357"/>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200"/>
              <a:buFont typeface="Oswald"/>
              <a:buNone/>
            </a:pPr>
            <a:br>
              <a:rPr lang="en-US" sz="2200">
                <a:solidFill>
                  <a:schemeClr val="lt1"/>
                </a:solidFill>
                <a:latin typeface="Oswald"/>
                <a:ea typeface="Oswald"/>
                <a:cs typeface="Oswald"/>
                <a:sym typeface="Oswald"/>
              </a:rPr>
            </a:br>
            <a:r>
              <a:rPr lang="en-US" sz="2200">
                <a:solidFill>
                  <a:schemeClr val="lt1"/>
                </a:solidFill>
                <a:latin typeface="Oswald"/>
                <a:ea typeface="Oswald"/>
                <a:cs typeface="Oswald"/>
                <a:sym typeface="Oswald"/>
              </a:rPr>
              <a:t>ENSO/MJO impact on </a:t>
            </a:r>
            <a:br>
              <a:rPr lang="en-US" sz="2200">
                <a:solidFill>
                  <a:schemeClr val="lt1"/>
                </a:solidFill>
                <a:latin typeface="Oswald"/>
                <a:ea typeface="Oswald"/>
                <a:cs typeface="Oswald"/>
                <a:sym typeface="Oswald"/>
              </a:rPr>
            </a:br>
            <a:r>
              <a:rPr lang="en-US" sz="2200">
                <a:solidFill>
                  <a:schemeClr val="lt1"/>
                </a:solidFill>
                <a:latin typeface="Oswald"/>
                <a:ea typeface="Oswald"/>
                <a:cs typeface="Oswald"/>
                <a:sym typeface="Oswald"/>
              </a:rPr>
              <a:t>regional hydroclimate extremes </a:t>
            </a:r>
            <a:br>
              <a:rPr lang="en-US" sz="2200">
                <a:solidFill>
                  <a:schemeClr val="lt1"/>
                </a:solidFill>
                <a:latin typeface="Oswald"/>
                <a:ea typeface="Oswald"/>
                <a:cs typeface="Oswald"/>
                <a:sym typeface="Oswald"/>
              </a:rPr>
            </a:br>
            <a:endParaRPr sz="2200">
              <a:solidFill>
                <a:schemeClr val="lt1"/>
              </a:solidFill>
              <a:highlight>
                <a:srgbClr val="FFFF00"/>
              </a:highlight>
              <a:latin typeface="Oswald"/>
              <a:ea typeface="Oswald"/>
              <a:cs typeface="Oswald"/>
              <a:sym typeface="Oswald"/>
            </a:endParaRPr>
          </a:p>
        </p:txBody>
      </p:sp>
      <p:sp>
        <p:nvSpPr>
          <p:cNvPr id="187" name="Google Shape;187;p3"/>
          <p:cNvSpPr/>
          <p:nvPr/>
        </p:nvSpPr>
        <p:spPr>
          <a:xfrm>
            <a:off x="475109" y="2353615"/>
            <a:ext cx="3763592" cy="3300579"/>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8" name="Google Shape;188;p3"/>
          <p:cNvSpPr txBox="1"/>
          <p:nvPr/>
        </p:nvSpPr>
        <p:spPr>
          <a:xfrm>
            <a:off x="136032" y="5695798"/>
            <a:ext cx="4540139" cy="2151372"/>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100000"/>
              </a:lnSpc>
              <a:spcBef>
                <a:spcPts val="0"/>
              </a:spcBef>
              <a:spcAft>
                <a:spcPts val="0"/>
              </a:spcAft>
              <a:buClr>
                <a:schemeClr val="lt1"/>
              </a:buClr>
              <a:buSzPts val="1800"/>
              <a:buFont typeface="Arial"/>
              <a:buChar char="•"/>
            </a:pPr>
            <a:r>
              <a:rPr b="0" i="0" lang="en-US" sz="1800" u="none" cap="none" strike="noStrike">
                <a:solidFill>
                  <a:schemeClr val="lt1"/>
                </a:solidFill>
                <a:latin typeface="Oswald"/>
                <a:ea typeface="Oswald"/>
                <a:cs typeface="Oswald"/>
                <a:sym typeface="Oswald"/>
              </a:rPr>
              <a:t>More snow droughts following El Niño winter</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600"/>
              </a:spcBef>
              <a:spcAft>
                <a:spcPts val="0"/>
              </a:spcAft>
              <a:buClr>
                <a:schemeClr val="lt1"/>
              </a:buClr>
              <a:buSzPts val="1800"/>
              <a:buFont typeface="Arial"/>
              <a:buChar char="•"/>
            </a:pPr>
            <a:r>
              <a:rPr b="0" i="0" lang="en-US" sz="1800" u="none" cap="none" strike="noStrike">
                <a:solidFill>
                  <a:schemeClr val="lt1"/>
                </a:solidFill>
                <a:latin typeface="Oswald"/>
                <a:ea typeface="Oswald"/>
                <a:cs typeface="Oswald"/>
                <a:sym typeface="Oswald"/>
              </a:rPr>
              <a:t>MJO phases 6-7 cause more hydrologic extremes </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600"/>
              </a:spcBef>
              <a:spcAft>
                <a:spcPts val="0"/>
              </a:spcAft>
              <a:buClr>
                <a:schemeClr val="lt1"/>
              </a:buClr>
              <a:buSzPts val="1800"/>
              <a:buFont typeface="Arial"/>
              <a:buChar char="•"/>
            </a:pPr>
            <a:r>
              <a:rPr b="0" i="1" lang="en-US" sz="1800" u="none" cap="none" strike="noStrike">
                <a:solidFill>
                  <a:schemeClr val="lt1"/>
                </a:solidFill>
                <a:latin typeface="Oswald"/>
                <a:ea typeface="Oswald"/>
                <a:cs typeface="Oswald"/>
                <a:sym typeface="Oswald"/>
              </a:rPr>
              <a:t>                                </a:t>
            </a:r>
            <a:endParaRPr b="1" i="1" sz="1400" u="none" cap="none" strike="noStrike">
              <a:solidFill>
                <a:schemeClr val="lt1"/>
              </a:solidFill>
              <a:latin typeface="Oswald"/>
              <a:ea typeface="Oswald"/>
              <a:cs typeface="Oswald"/>
              <a:sym typeface="Oswald"/>
            </a:endParaRPr>
          </a:p>
        </p:txBody>
      </p:sp>
      <p:grpSp>
        <p:nvGrpSpPr>
          <p:cNvPr id="189" name="Google Shape;189;p3"/>
          <p:cNvGrpSpPr/>
          <p:nvPr/>
        </p:nvGrpSpPr>
        <p:grpSpPr>
          <a:xfrm>
            <a:off x="4802806" y="1707582"/>
            <a:ext cx="7256321" cy="7599683"/>
            <a:chOff x="4849792" y="1353849"/>
            <a:chExt cx="7267208" cy="7710348"/>
          </a:xfrm>
        </p:grpSpPr>
        <p:sp>
          <p:nvSpPr>
            <p:cNvPr id="190" name="Google Shape;190;p3"/>
            <p:cNvSpPr/>
            <p:nvPr/>
          </p:nvSpPr>
          <p:spPr>
            <a:xfrm>
              <a:off x="4849792" y="1371410"/>
              <a:ext cx="7245752" cy="4728447"/>
            </a:xfrm>
            <a:prstGeom prst="roundRect">
              <a:avLst>
                <a:gd fmla="val 16667" name="adj"/>
              </a:avLst>
            </a:prstGeom>
            <a:solidFill>
              <a:srgbClr val="BF9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1" name="Google Shape;191;p3"/>
            <p:cNvSpPr txBox="1"/>
            <p:nvPr/>
          </p:nvSpPr>
          <p:spPr>
            <a:xfrm>
              <a:off x="5263842" y="1353849"/>
              <a:ext cx="6410403" cy="85344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200"/>
                <a:buFont typeface="Oswald"/>
                <a:buNone/>
              </a:pPr>
              <a:br>
                <a:rPr b="0" i="0" lang="en-US" sz="2200" u="none" cap="none" strike="noStrike">
                  <a:solidFill>
                    <a:schemeClr val="lt1"/>
                  </a:solidFill>
                  <a:latin typeface="Oswald"/>
                  <a:ea typeface="Oswald"/>
                  <a:cs typeface="Oswald"/>
                  <a:sym typeface="Oswald"/>
                </a:rPr>
              </a:br>
              <a:r>
                <a:rPr b="0" i="0" lang="en-US" sz="2200" u="none" cap="none" strike="noStrike">
                  <a:solidFill>
                    <a:schemeClr val="lt1"/>
                  </a:solidFill>
                  <a:latin typeface="Oswald"/>
                  <a:ea typeface="Oswald"/>
                  <a:cs typeface="Oswald"/>
                  <a:sym typeface="Oswald"/>
                </a:rPr>
                <a:t>Regional Weather systems connect ENSO and regional hydroclimate extremes</a:t>
              </a:r>
              <a:endParaRPr b="0" i="0" sz="2200" u="none" cap="none" strike="noStrike">
                <a:solidFill>
                  <a:schemeClr val="lt1"/>
                </a:solidFill>
                <a:highlight>
                  <a:srgbClr val="FFFF00"/>
                </a:highlight>
                <a:latin typeface="Oswald"/>
                <a:ea typeface="Oswald"/>
                <a:cs typeface="Oswald"/>
                <a:sym typeface="Oswald"/>
              </a:endParaRPr>
            </a:p>
          </p:txBody>
        </p:sp>
        <p:sp>
          <p:nvSpPr>
            <p:cNvPr id="192" name="Google Shape;192;p3"/>
            <p:cNvSpPr txBox="1"/>
            <p:nvPr/>
          </p:nvSpPr>
          <p:spPr>
            <a:xfrm>
              <a:off x="4854035" y="4425152"/>
              <a:ext cx="7195209" cy="4639045"/>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lt1"/>
                </a:buClr>
                <a:buSzPts val="1800"/>
                <a:buFont typeface="Arial"/>
                <a:buChar char="•"/>
              </a:pPr>
              <a:r>
                <a:rPr b="0" i="0" lang="en-US" sz="1800" u="none" cap="none" strike="noStrike">
                  <a:solidFill>
                    <a:schemeClr val="lt1"/>
                  </a:solidFill>
                  <a:latin typeface="Oswald"/>
                  <a:ea typeface="Oswald"/>
                  <a:cs typeface="Oswald"/>
                  <a:sym typeface="Oswald"/>
                </a:rPr>
                <a:t>Deep learning model identifies 12 weather patterns with unique P and T responses</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lt1"/>
                </a:buClr>
                <a:buSzPts val="1800"/>
                <a:buFont typeface="Arial"/>
                <a:buChar char="•"/>
              </a:pPr>
              <a:r>
                <a:rPr b="0" i="0" lang="en-US" sz="1800" u="none" cap="none" strike="noStrike">
                  <a:solidFill>
                    <a:schemeClr val="lt1"/>
                  </a:solidFill>
                  <a:latin typeface="Oswald"/>
                  <a:ea typeface="Oswald"/>
                  <a:cs typeface="Oswald"/>
                  <a:sym typeface="Oswald"/>
                </a:rPr>
                <a:t>Weather patterns reveal two flooding mechanisms: precipitation-driven and rain-on-snow driven flooding</a:t>
              </a:r>
              <a:endParaRPr b="0" i="0" sz="1400" u="none" cap="none" strike="noStrike">
                <a:solidFill>
                  <a:srgbClr val="000000"/>
                </a:solidFill>
                <a:latin typeface="Arial"/>
                <a:ea typeface="Arial"/>
                <a:cs typeface="Arial"/>
                <a:sym typeface="Arial"/>
              </a:endParaRPr>
            </a:p>
          </p:txBody>
        </p:sp>
        <p:pic>
          <p:nvPicPr>
            <p:cNvPr id="193" name="Google Shape;193;p3"/>
            <p:cNvPicPr preferRelativeResize="0"/>
            <p:nvPr/>
          </p:nvPicPr>
          <p:blipFill rotWithShape="1">
            <a:blip r:embed="rId4">
              <a:alphaModFix/>
            </a:blip>
            <a:srcRect b="0" l="0" r="0" t="0"/>
            <a:stretch/>
          </p:blipFill>
          <p:spPr>
            <a:xfrm>
              <a:off x="4978400" y="2368876"/>
              <a:ext cx="7138600" cy="1783664"/>
            </a:xfrm>
            <a:prstGeom prst="rect">
              <a:avLst/>
            </a:prstGeom>
            <a:noFill/>
            <a:ln>
              <a:noFill/>
            </a:ln>
          </p:spPr>
        </p:pic>
      </p:grpSp>
      <p:sp>
        <p:nvSpPr>
          <p:cNvPr id="194" name="Google Shape;194;p3"/>
          <p:cNvSpPr txBox="1"/>
          <p:nvPr/>
        </p:nvSpPr>
        <p:spPr>
          <a:xfrm>
            <a:off x="0" y="350528"/>
            <a:ext cx="12192000" cy="1030146"/>
          </a:xfrm>
          <a:prstGeom prst="rect">
            <a:avLst/>
          </a:prstGeom>
          <a:noFill/>
          <a:ln>
            <a:noFill/>
          </a:ln>
        </p:spPr>
        <p:txBody>
          <a:bodyPr anchorCtr="0" anchor="t" bIns="45700" lIns="91425" spcFirstLastPara="1" rIns="91425" wrap="square" tIns="45700">
            <a:normAutofit lnSpcReduction="10000"/>
          </a:bodyPr>
          <a:lstStyle/>
          <a:p>
            <a:pPr indent="0" lvl="0" marL="0" marR="0" rtl="0" algn="ctr">
              <a:lnSpc>
                <a:spcPct val="90000"/>
              </a:lnSpc>
              <a:spcBef>
                <a:spcPts val="0"/>
              </a:spcBef>
              <a:spcAft>
                <a:spcPts val="0"/>
              </a:spcAft>
              <a:buClr>
                <a:schemeClr val="dk1"/>
              </a:buClr>
              <a:buSzPts val="3200"/>
              <a:buFont typeface="Oswald"/>
              <a:buNone/>
            </a:pPr>
            <a:r>
              <a:rPr b="1" i="0" lang="en-US" sz="3200" u="none" cap="none" strike="noStrike">
                <a:solidFill>
                  <a:schemeClr val="dk1"/>
                </a:solidFill>
                <a:latin typeface="Oswald"/>
                <a:ea typeface="Oswald"/>
                <a:cs typeface="Oswald"/>
                <a:sym typeface="Oswald"/>
              </a:rPr>
              <a:t>Linking Large-Scale Climate Variabilities with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600"/>
              </a:spcBef>
              <a:spcAft>
                <a:spcPts val="0"/>
              </a:spcAft>
              <a:buClr>
                <a:schemeClr val="dk1"/>
              </a:buClr>
              <a:buSzPts val="3200"/>
              <a:buFont typeface="Oswald"/>
              <a:buNone/>
            </a:pPr>
            <a:r>
              <a:rPr b="1" i="0" lang="en-US" sz="3200" u="none" cap="none" strike="noStrike">
                <a:solidFill>
                  <a:schemeClr val="dk1"/>
                </a:solidFill>
                <a:latin typeface="Oswald"/>
                <a:ea typeface="Oswald"/>
                <a:cs typeface="Oswald"/>
                <a:sym typeface="Oswald"/>
              </a:rPr>
              <a:t>Regional Hydroclimate Extremes</a:t>
            </a:r>
            <a:endParaRPr b="0" i="0" sz="1400" u="none" cap="none" strike="noStrike">
              <a:solidFill>
                <a:srgbClr val="000000"/>
              </a:solidFill>
              <a:latin typeface="Arial"/>
              <a:ea typeface="Arial"/>
              <a:cs typeface="Arial"/>
              <a:sym typeface="Arial"/>
            </a:endParaRPr>
          </a:p>
        </p:txBody>
      </p:sp>
      <p:sp>
        <p:nvSpPr>
          <p:cNvPr id="195" name="Google Shape;195;p3"/>
          <p:cNvSpPr txBox="1"/>
          <p:nvPr/>
        </p:nvSpPr>
        <p:spPr>
          <a:xfrm>
            <a:off x="9578710" y="5947417"/>
            <a:ext cx="609407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1" lang="en-US" sz="1600" u="none" cap="none" strike="noStrike">
                <a:solidFill>
                  <a:schemeClr val="lt1"/>
                </a:solidFill>
                <a:latin typeface="Oswald"/>
                <a:ea typeface="Oswald"/>
                <a:cs typeface="Oswald"/>
                <a:sym typeface="Oswald"/>
              </a:rPr>
              <a:t>(Chen et al., 2023, GRL)</a:t>
            </a:r>
            <a:endParaRPr b="0" i="1" sz="1600" u="none" cap="none" strike="noStrike">
              <a:solidFill>
                <a:schemeClr val="lt1"/>
              </a:solidFill>
              <a:latin typeface="Calibri"/>
              <a:ea typeface="Calibri"/>
              <a:cs typeface="Calibri"/>
              <a:sym typeface="Calibri"/>
            </a:endParaRPr>
          </a:p>
        </p:txBody>
      </p:sp>
      <p:sp>
        <p:nvSpPr>
          <p:cNvPr id="196" name="Google Shape;196;p3"/>
          <p:cNvSpPr txBox="1"/>
          <p:nvPr/>
        </p:nvSpPr>
        <p:spPr>
          <a:xfrm>
            <a:off x="2190510" y="6436054"/>
            <a:ext cx="785342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1" lang="en-US" sz="1600" u="none" cap="none" strike="noStrike">
                <a:solidFill>
                  <a:schemeClr val="lt1"/>
                </a:solidFill>
                <a:latin typeface="Oswald"/>
                <a:ea typeface="Oswald"/>
                <a:cs typeface="Oswald"/>
                <a:sym typeface="Oswald"/>
              </a:rPr>
              <a:t>(Chen et al., in rev, JHM)</a:t>
            </a:r>
            <a:endParaRPr b="0" i="0" sz="16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1" name="Shape 201"/>
        <p:cNvGrpSpPr/>
        <p:nvPr/>
      </p:nvGrpSpPr>
      <p:grpSpPr>
        <a:xfrm>
          <a:off x="0" y="0"/>
          <a:ext cx="0" cy="0"/>
          <a:chOff x="0" y="0"/>
          <a:chExt cx="0" cy="0"/>
        </a:xfrm>
      </p:grpSpPr>
      <p:pic>
        <p:nvPicPr>
          <p:cNvPr id="202" name="Google Shape;202;p4"/>
          <p:cNvPicPr preferRelativeResize="0"/>
          <p:nvPr/>
        </p:nvPicPr>
        <p:blipFill rotWithShape="1">
          <a:blip r:embed="rId3">
            <a:alphaModFix/>
          </a:blip>
          <a:srcRect b="0" l="0" r="0" t="0"/>
          <a:stretch/>
        </p:blipFill>
        <p:spPr>
          <a:xfrm>
            <a:off x="6017264" y="1257436"/>
            <a:ext cx="5689573" cy="5689573"/>
          </a:xfrm>
          <a:prstGeom prst="rect">
            <a:avLst/>
          </a:prstGeom>
          <a:noFill/>
          <a:ln>
            <a:noFill/>
          </a:ln>
        </p:spPr>
      </p:pic>
      <p:sp>
        <p:nvSpPr>
          <p:cNvPr id="203" name="Google Shape;203;p4"/>
          <p:cNvSpPr txBox="1"/>
          <p:nvPr/>
        </p:nvSpPr>
        <p:spPr>
          <a:xfrm>
            <a:off x="6822456" y="6446769"/>
            <a:ext cx="38380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2E75B5"/>
                </a:solidFill>
                <a:latin typeface="Oswald"/>
                <a:ea typeface="Oswald"/>
                <a:cs typeface="Oswald"/>
                <a:sym typeface="Oswald"/>
              </a:rPr>
              <a:t>White – Violet Shading: IVT</a:t>
            </a:r>
            <a:endParaRPr b="0" i="0" sz="1400" u="none" cap="none" strike="noStrike">
              <a:solidFill>
                <a:srgbClr val="000000"/>
              </a:solidFill>
              <a:latin typeface="Arial"/>
              <a:ea typeface="Arial"/>
              <a:cs typeface="Arial"/>
              <a:sym typeface="Arial"/>
            </a:endParaRPr>
          </a:p>
        </p:txBody>
      </p:sp>
      <p:sp>
        <p:nvSpPr>
          <p:cNvPr id="204" name="Google Shape;204;p4"/>
          <p:cNvSpPr txBox="1"/>
          <p:nvPr/>
        </p:nvSpPr>
        <p:spPr>
          <a:xfrm>
            <a:off x="6100549" y="213980"/>
            <a:ext cx="5268036"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Oswald"/>
                <a:ea typeface="Oswald"/>
                <a:cs typeface="Oswald"/>
                <a:sym typeface="Oswald"/>
              </a:rPr>
              <a:t>SCREAM Simulation of the 2006 Atmospheric River (AR) Event</a:t>
            </a:r>
            <a:endParaRPr b="0" i="0" sz="1400" u="none" cap="none" strike="noStrike">
              <a:solidFill>
                <a:srgbClr val="000000"/>
              </a:solidFill>
              <a:latin typeface="Arial"/>
              <a:ea typeface="Arial"/>
              <a:cs typeface="Arial"/>
              <a:sym typeface="Arial"/>
            </a:endParaRPr>
          </a:p>
        </p:txBody>
      </p:sp>
      <p:sp>
        <p:nvSpPr>
          <p:cNvPr id="205" name="Google Shape;205;p4"/>
          <p:cNvSpPr txBox="1"/>
          <p:nvPr/>
        </p:nvSpPr>
        <p:spPr>
          <a:xfrm>
            <a:off x="6109648" y="1188822"/>
            <a:ext cx="4564529"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595959"/>
                </a:solidFill>
                <a:latin typeface="Oswald"/>
                <a:ea typeface="Oswald"/>
                <a:cs typeface="Oswald"/>
                <a:sym typeface="Oswald"/>
              </a:rPr>
              <a:t>AR Precipitation</a:t>
            </a:r>
            <a:endParaRPr b="0" i="0" sz="1400" u="none" cap="none" strike="noStrike">
              <a:solidFill>
                <a:srgbClr val="000000"/>
              </a:solidFill>
              <a:latin typeface="Arial"/>
              <a:ea typeface="Arial"/>
              <a:cs typeface="Arial"/>
              <a:sym typeface="Arial"/>
            </a:endParaRPr>
          </a:p>
        </p:txBody>
      </p:sp>
      <p:sp>
        <p:nvSpPr>
          <p:cNvPr id="206" name="Google Shape;206;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207" name="Google Shape;207;p4"/>
          <p:cNvPicPr preferRelativeResize="0"/>
          <p:nvPr/>
        </p:nvPicPr>
        <p:blipFill rotWithShape="1">
          <a:blip r:embed="rId4">
            <a:alphaModFix/>
          </a:blip>
          <a:srcRect b="0" l="0" r="0" t="0"/>
          <a:stretch/>
        </p:blipFill>
        <p:spPr>
          <a:xfrm>
            <a:off x="723333" y="1492825"/>
            <a:ext cx="3817418" cy="3866994"/>
          </a:xfrm>
          <a:prstGeom prst="rect">
            <a:avLst/>
          </a:prstGeom>
          <a:noFill/>
          <a:ln>
            <a:noFill/>
          </a:ln>
        </p:spPr>
      </p:pic>
      <p:sp>
        <p:nvSpPr>
          <p:cNvPr id="208" name="Google Shape;208;p4"/>
          <p:cNvSpPr txBox="1"/>
          <p:nvPr/>
        </p:nvSpPr>
        <p:spPr>
          <a:xfrm>
            <a:off x="-524206" y="584678"/>
            <a:ext cx="6193873" cy="1277273"/>
          </a:xfrm>
          <a:prstGeom prst="rect">
            <a:avLst/>
          </a:prstGeom>
          <a:noFill/>
          <a:ln>
            <a:noFill/>
          </a:ln>
        </p:spPr>
        <p:txBody>
          <a:bodyPr anchorCtr="0" anchor="t" bIns="45700" lIns="91425" spcFirstLastPara="1" rIns="91425" wrap="square" tIns="45700">
            <a:spAutoFit/>
          </a:bodyPr>
          <a:lstStyle/>
          <a:p>
            <a:pPr indent="0" lvl="1" marL="45720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Oswald"/>
                <a:ea typeface="Oswald"/>
                <a:cs typeface="Oswald"/>
                <a:sym typeface="Oswald"/>
              </a:rPr>
              <a:t>SCREAM 3-km Simulation of Regional Weather during AR Events</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600"/>
              </a:spcBef>
              <a:spcAft>
                <a:spcPts val="0"/>
              </a:spcAft>
              <a:buClr>
                <a:srgbClr val="000000"/>
              </a:buClr>
              <a:buSzPts val="2400"/>
              <a:buFont typeface="Arial"/>
              <a:buNone/>
            </a:pPr>
            <a:r>
              <a:rPr b="1" i="0" lang="en-US" sz="2400" u="none" cap="none" strike="noStrike">
                <a:solidFill>
                  <a:schemeClr val="dk1"/>
                </a:solidFill>
                <a:latin typeface="Oswald"/>
                <a:ea typeface="Oswald"/>
                <a:cs typeface="Oswald"/>
                <a:sym typeface="Oswald"/>
              </a:rPr>
              <a:t>  </a:t>
            </a:r>
            <a:endParaRPr b="0" i="0" sz="1400" u="none" cap="none" strike="noStrike">
              <a:solidFill>
                <a:srgbClr val="000000"/>
              </a:solidFill>
              <a:latin typeface="Arial"/>
              <a:ea typeface="Arial"/>
              <a:cs typeface="Arial"/>
              <a:sym typeface="Arial"/>
            </a:endParaRPr>
          </a:p>
        </p:txBody>
      </p:sp>
      <p:sp>
        <p:nvSpPr>
          <p:cNvPr id="209" name="Google Shape;209;p4"/>
          <p:cNvSpPr txBox="1"/>
          <p:nvPr/>
        </p:nvSpPr>
        <p:spPr>
          <a:xfrm>
            <a:off x="3258145" y="5288340"/>
            <a:ext cx="2611843"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7F7F7F"/>
                </a:solidFill>
                <a:latin typeface="Calibri"/>
                <a:ea typeface="Calibri"/>
                <a:cs typeface="Calibri"/>
                <a:sym typeface="Calibri"/>
              </a:rPr>
              <a:t>Physics parameterizations</a:t>
            </a:r>
            <a:r>
              <a:rPr b="0" i="0" lang="en-US" sz="1600" u="none" cap="none" strike="noStrike">
                <a:solidFill>
                  <a:srgbClr val="7F7F7F"/>
                </a:solidFill>
                <a:latin typeface="Calibri"/>
                <a:ea typeface="Calibri"/>
                <a:cs typeface="Calibri"/>
                <a:sym typeface="Calibri"/>
              </a:rPr>
              <a:t>: (1) P3 for cloud microphysics; (2) SHOC for shallow convection and turbulence; (3) RTE + RRTMGP for radiative transfer  </a:t>
            </a:r>
            <a:endParaRPr b="0" i="0" sz="1400" u="none" cap="none" strike="noStrike">
              <a:solidFill>
                <a:srgbClr val="000000"/>
              </a:solidFill>
              <a:latin typeface="Arial"/>
              <a:ea typeface="Arial"/>
              <a:cs typeface="Arial"/>
              <a:sym typeface="Arial"/>
            </a:endParaRPr>
          </a:p>
        </p:txBody>
      </p:sp>
      <p:sp>
        <p:nvSpPr>
          <p:cNvPr id="210" name="Google Shape;210;p4"/>
          <p:cNvSpPr txBox="1"/>
          <p:nvPr/>
        </p:nvSpPr>
        <p:spPr>
          <a:xfrm>
            <a:off x="146455" y="5552652"/>
            <a:ext cx="2611843"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7F7F7F"/>
                </a:solidFill>
                <a:latin typeface="Calibri"/>
                <a:ea typeface="Calibri"/>
                <a:cs typeface="Calibri"/>
                <a:sym typeface="Calibri"/>
              </a:rPr>
              <a:t>SCREAM domain: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7F7F7F"/>
                </a:solidFill>
                <a:latin typeface="Calibri"/>
                <a:ea typeface="Calibri"/>
                <a:cs typeface="Calibri"/>
                <a:sym typeface="Calibri"/>
              </a:rPr>
              <a:t>25 km outside;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7F7F7F"/>
                </a:solidFill>
                <a:latin typeface="Calibri"/>
                <a:ea typeface="Calibri"/>
                <a:cs typeface="Calibri"/>
                <a:sym typeface="Calibri"/>
              </a:rPr>
              <a:t>3.125 km inside;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7F7F7F"/>
                </a:solidFill>
                <a:latin typeface="Calibri"/>
                <a:ea typeface="Calibri"/>
                <a:cs typeface="Calibri"/>
                <a:sym typeface="Calibri"/>
              </a:rPr>
              <a:t>128 vertical levels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5000"/>
                                        <p:tgtEl>
                                          <p:spTgt spid="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5" name="Shape 215"/>
        <p:cNvGrpSpPr/>
        <p:nvPr/>
      </p:nvGrpSpPr>
      <p:grpSpPr>
        <a:xfrm>
          <a:off x="0" y="0"/>
          <a:ext cx="0" cy="0"/>
          <a:chOff x="0" y="0"/>
          <a:chExt cx="0" cy="0"/>
        </a:xfrm>
      </p:grpSpPr>
      <p:sp>
        <p:nvSpPr>
          <p:cNvPr id="216" name="Google Shape;216;p5"/>
          <p:cNvSpPr/>
          <p:nvPr/>
        </p:nvSpPr>
        <p:spPr>
          <a:xfrm>
            <a:off x="5581827" y="3153330"/>
            <a:ext cx="6447613" cy="3633550"/>
          </a:xfrm>
          <a:prstGeom prst="roundRect">
            <a:avLst>
              <a:gd fmla="val 16667" name="adj"/>
            </a:avLst>
          </a:prstGeom>
          <a:solidFill>
            <a:srgbClr val="FFF2CC"/>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7" name="Google Shape;217;p5"/>
          <p:cNvSpPr/>
          <p:nvPr/>
        </p:nvSpPr>
        <p:spPr>
          <a:xfrm>
            <a:off x="5602147" y="196770"/>
            <a:ext cx="6215605" cy="2835796"/>
          </a:xfrm>
          <a:prstGeom prst="roundRect">
            <a:avLst>
              <a:gd fmla="val 16667"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8" name="Google Shape;218;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19" name="Google Shape;219;p5"/>
          <p:cNvSpPr txBox="1"/>
          <p:nvPr/>
        </p:nvSpPr>
        <p:spPr>
          <a:xfrm>
            <a:off x="5382227" y="325229"/>
            <a:ext cx="6493397" cy="891988"/>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lt1"/>
              </a:buClr>
              <a:buSzPts val="2000"/>
              <a:buFont typeface="Oswald"/>
              <a:buNone/>
            </a:pPr>
            <a:r>
              <a:rPr b="0" i="0" lang="en-US" sz="2000" u="none" cap="none" strike="noStrike">
                <a:solidFill>
                  <a:schemeClr val="lt1"/>
                </a:solidFill>
                <a:latin typeface="Oswald"/>
                <a:ea typeface="Oswald"/>
                <a:cs typeface="Oswald"/>
                <a:sym typeface="Oswald"/>
              </a:rPr>
              <a:t>Changes in cloud microphysics in SCREAM impact modeling orographic precipitation in the region</a:t>
            </a:r>
            <a:endParaRPr b="0" i="0" sz="1400" u="none" cap="none" strike="noStrike">
              <a:solidFill>
                <a:srgbClr val="000000"/>
              </a:solidFill>
              <a:latin typeface="Arial"/>
              <a:ea typeface="Arial"/>
              <a:cs typeface="Arial"/>
              <a:sym typeface="Arial"/>
            </a:endParaRPr>
          </a:p>
        </p:txBody>
      </p:sp>
      <p:sp>
        <p:nvSpPr>
          <p:cNvPr id="220" name="Google Shape;220;p5"/>
          <p:cNvSpPr txBox="1"/>
          <p:nvPr/>
        </p:nvSpPr>
        <p:spPr>
          <a:xfrm>
            <a:off x="5486402" y="3257214"/>
            <a:ext cx="6342926" cy="89198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Oswald"/>
              <a:buNone/>
            </a:pPr>
            <a:r>
              <a:rPr b="0" i="0" lang="en-US" sz="2000" u="none" cap="none" strike="noStrike">
                <a:solidFill>
                  <a:schemeClr val="dk1"/>
                </a:solidFill>
                <a:latin typeface="Oswald"/>
                <a:ea typeface="Oswald"/>
                <a:cs typeface="Oswald"/>
                <a:sym typeface="Oswald"/>
              </a:rPr>
              <a:t>Understanding and predicting the bias of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000"/>
              <a:buFont typeface="Oswald"/>
              <a:buNone/>
            </a:pPr>
            <a:r>
              <a:rPr b="0" i="0" lang="en-US" sz="2000" u="none" cap="none" strike="noStrike">
                <a:solidFill>
                  <a:schemeClr val="dk1"/>
                </a:solidFill>
                <a:latin typeface="Oswald"/>
                <a:ea typeface="Oswald"/>
                <a:cs typeface="Oswald"/>
                <a:sym typeface="Oswald"/>
              </a:rPr>
              <a:t>SCREAM in AR modeling through AI/ML </a:t>
            </a:r>
            <a:endParaRPr b="0" i="0" sz="1400" u="none" cap="none" strike="noStrike">
              <a:solidFill>
                <a:srgbClr val="000000"/>
              </a:solidFill>
              <a:latin typeface="Arial"/>
              <a:ea typeface="Arial"/>
              <a:cs typeface="Arial"/>
              <a:sym typeface="Arial"/>
            </a:endParaRPr>
          </a:p>
        </p:txBody>
      </p:sp>
      <p:pic>
        <p:nvPicPr>
          <p:cNvPr descr="Random Forest Classifier- A Beginner's Guide" id="221" name="Google Shape;221;p5"/>
          <p:cNvPicPr preferRelativeResize="0"/>
          <p:nvPr/>
        </p:nvPicPr>
        <p:blipFill rotWithShape="1">
          <a:blip r:embed="rId3">
            <a:alphaModFix/>
          </a:blip>
          <a:srcRect b="0" l="-1575" r="-2350" t="21679"/>
          <a:stretch/>
        </p:blipFill>
        <p:spPr>
          <a:xfrm>
            <a:off x="8684305" y="4113313"/>
            <a:ext cx="3008833" cy="2399248"/>
          </a:xfrm>
          <a:prstGeom prst="rect">
            <a:avLst/>
          </a:prstGeom>
          <a:noFill/>
          <a:ln cap="flat" cmpd="sng" w="9525">
            <a:solidFill>
              <a:schemeClr val="dk1"/>
            </a:solidFill>
            <a:prstDash val="solid"/>
            <a:round/>
            <a:headEnd len="sm" w="sm" type="none"/>
            <a:tailEnd len="sm" w="sm" type="none"/>
          </a:ln>
        </p:spPr>
      </p:pic>
      <p:pic>
        <p:nvPicPr>
          <p:cNvPr descr="Chart, scatter chart&#10;&#10;Description automatically generated" id="222" name="Google Shape;222;p5"/>
          <p:cNvPicPr preferRelativeResize="0"/>
          <p:nvPr/>
        </p:nvPicPr>
        <p:blipFill rotWithShape="1">
          <a:blip r:embed="rId4">
            <a:alphaModFix/>
          </a:blip>
          <a:srcRect b="-4277" l="0" r="22838" t="0"/>
          <a:stretch/>
        </p:blipFill>
        <p:spPr>
          <a:xfrm>
            <a:off x="5926942" y="4127756"/>
            <a:ext cx="2516813" cy="2648964"/>
          </a:xfrm>
          <a:prstGeom prst="rect">
            <a:avLst/>
          </a:prstGeom>
          <a:noFill/>
          <a:ln>
            <a:noFill/>
          </a:ln>
        </p:spPr>
      </p:pic>
      <p:sp>
        <p:nvSpPr>
          <p:cNvPr id="223" name="Google Shape;223;p5"/>
          <p:cNvSpPr/>
          <p:nvPr/>
        </p:nvSpPr>
        <p:spPr>
          <a:xfrm>
            <a:off x="8069015" y="4620737"/>
            <a:ext cx="835377" cy="327378"/>
          </a:xfrm>
          <a:prstGeom prst="curvedUpArrow">
            <a:avLst>
              <a:gd fmla="val 25000" name="adj1"/>
              <a:gd fmla="val 50000" name="adj2"/>
              <a:gd fmla="val 25000" name="adj3"/>
            </a:avLst>
          </a:prstGeom>
          <a:solidFill>
            <a:schemeClr val="accent4"/>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24" name="Google Shape;224;p5"/>
          <p:cNvGrpSpPr/>
          <p:nvPr/>
        </p:nvGrpSpPr>
        <p:grpSpPr>
          <a:xfrm>
            <a:off x="91486" y="842110"/>
            <a:ext cx="5161932" cy="5648746"/>
            <a:chOff x="-165716" y="1189442"/>
            <a:chExt cx="5047367" cy="5541121"/>
          </a:xfrm>
        </p:grpSpPr>
        <p:grpSp>
          <p:nvGrpSpPr>
            <p:cNvPr id="225" name="Google Shape;225;p5"/>
            <p:cNvGrpSpPr/>
            <p:nvPr/>
          </p:nvGrpSpPr>
          <p:grpSpPr>
            <a:xfrm>
              <a:off x="189452" y="1189442"/>
              <a:ext cx="4692199" cy="5523876"/>
              <a:chOff x="166303" y="900074"/>
              <a:chExt cx="4692199" cy="5523876"/>
            </a:xfrm>
          </p:grpSpPr>
          <p:pic>
            <p:nvPicPr>
              <p:cNvPr descr="Chart, surface chart&#10;&#10;Description automatically generated" id="226" name="Google Shape;226;p5"/>
              <p:cNvPicPr preferRelativeResize="0"/>
              <p:nvPr/>
            </p:nvPicPr>
            <p:blipFill rotWithShape="1">
              <a:blip r:embed="rId5">
                <a:alphaModFix/>
              </a:blip>
              <a:srcRect b="0" l="0" r="0" t="0"/>
              <a:stretch/>
            </p:blipFill>
            <p:spPr>
              <a:xfrm>
                <a:off x="166303" y="914400"/>
                <a:ext cx="4692199" cy="5509550"/>
              </a:xfrm>
              <a:prstGeom prst="rect">
                <a:avLst/>
              </a:prstGeom>
              <a:noFill/>
              <a:ln>
                <a:noFill/>
              </a:ln>
            </p:spPr>
          </p:pic>
          <p:sp>
            <p:nvSpPr>
              <p:cNvPr id="227" name="Google Shape;227;p5"/>
              <p:cNvSpPr txBox="1"/>
              <p:nvPr/>
            </p:nvSpPr>
            <p:spPr>
              <a:xfrm>
                <a:off x="610616" y="900074"/>
                <a:ext cx="3353047" cy="33210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Oswald"/>
                    <a:ea typeface="Oswald"/>
                    <a:cs typeface="Oswald"/>
                    <a:sym typeface="Oswald"/>
                  </a:rPr>
                  <a:t>PRISM Observed Precipitation</a:t>
                </a:r>
                <a:endParaRPr b="0" i="0" sz="1400" u="none" cap="none" strike="noStrike">
                  <a:solidFill>
                    <a:srgbClr val="000000"/>
                  </a:solidFill>
                  <a:latin typeface="Arial"/>
                  <a:ea typeface="Arial"/>
                  <a:cs typeface="Arial"/>
                  <a:sym typeface="Arial"/>
                </a:endParaRPr>
              </a:p>
            </p:txBody>
          </p:sp>
          <p:sp>
            <p:nvSpPr>
              <p:cNvPr id="228" name="Google Shape;228;p5"/>
              <p:cNvSpPr txBox="1"/>
              <p:nvPr/>
            </p:nvSpPr>
            <p:spPr>
              <a:xfrm>
                <a:off x="610616" y="3498645"/>
                <a:ext cx="3353047" cy="33210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Oswald"/>
                    <a:ea typeface="Oswald"/>
                    <a:cs typeface="Oswald"/>
                    <a:sym typeface="Oswald"/>
                  </a:rPr>
                  <a:t>3-km SCREAM Precipitation</a:t>
                </a:r>
                <a:endParaRPr b="0" i="0" sz="1400" u="none" cap="none" strike="noStrike">
                  <a:solidFill>
                    <a:srgbClr val="000000"/>
                  </a:solidFill>
                  <a:latin typeface="Arial"/>
                  <a:ea typeface="Arial"/>
                  <a:cs typeface="Arial"/>
                  <a:sym typeface="Arial"/>
                </a:endParaRPr>
              </a:p>
            </p:txBody>
          </p:sp>
        </p:grpSp>
        <p:sp>
          <p:nvSpPr>
            <p:cNvPr id="229" name="Google Shape;229;p5"/>
            <p:cNvSpPr txBox="1"/>
            <p:nvPr/>
          </p:nvSpPr>
          <p:spPr>
            <a:xfrm>
              <a:off x="-165716" y="6361231"/>
              <a:ext cx="5047367"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Oswald"/>
                <a:buNone/>
              </a:pPr>
              <a:r>
                <a:rPr b="0" i="0" lang="en-US" sz="1800" u="none" cap="none" strike="noStrike">
                  <a:solidFill>
                    <a:schemeClr val="dk1"/>
                  </a:solidFill>
                  <a:latin typeface="Oswald"/>
                  <a:ea typeface="Oswald"/>
                  <a:cs typeface="Oswald"/>
                  <a:sym typeface="Oswald"/>
                </a:rPr>
                <a:t>Atmospheric River: 2006 Nov</a:t>
              </a:r>
              <a:endParaRPr b="0" i="0" sz="1400" u="none" cap="none" strike="noStrike">
                <a:solidFill>
                  <a:srgbClr val="000000"/>
                </a:solidFill>
                <a:latin typeface="Arial"/>
                <a:ea typeface="Arial"/>
                <a:cs typeface="Arial"/>
                <a:sym typeface="Arial"/>
              </a:endParaRPr>
            </a:p>
          </p:txBody>
        </p:sp>
      </p:grpSp>
      <p:sp>
        <p:nvSpPr>
          <p:cNvPr id="230" name="Google Shape;230;p5"/>
          <p:cNvSpPr txBox="1"/>
          <p:nvPr/>
        </p:nvSpPr>
        <p:spPr>
          <a:xfrm>
            <a:off x="186624" y="73540"/>
            <a:ext cx="5076256" cy="707886"/>
          </a:xfrm>
          <a:prstGeom prst="rect">
            <a:avLst/>
          </a:prstGeom>
          <a:solidFill>
            <a:schemeClr val="accent4">
              <a:alpha val="80000"/>
            </a:schemeClr>
          </a:solidFill>
          <a:ln cap="flat" cmpd="sng" w="9525">
            <a:solidFill>
              <a:srgbClr val="7F7F7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Oswald"/>
                <a:ea typeface="Oswald"/>
                <a:cs typeface="Oswald"/>
                <a:sym typeface="Oswald"/>
              </a:rPr>
              <a:t>Improved 3-km SCREAM simulation of AR precipitation along Mountain Ranges</a:t>
            </a:r>
            <a:endParaRPr b="0" i="0" sz="1400" u="none" cap="none" strike="noStrike">
              <a:solidFill>
                <a:srgbClr val="000000"/>
              </a:solidFill>
              <a:latin typeface="Arial"/>
              <a:ea typeface="Arial"/>
              <a:cs typeface="Arial"/>
              <a:sym typeface="Arial"/>
            </a:endParaRPr>
          </a:p>
        </p:txBody>
      </p:sp>
      <p:sp>
        <p:nvSpPr>
          <p:cNvPr id="231" name="Google Shape;231;p5"/>
          <p:cNvSpPr/>
          <p:nvPr/>
        </p:nvSpPr>
        <p:spPr>
          <a:xfrm>
            <a:off x="192526" y="770245"/>
            <a:ext cx="5066794" cy="5996315"/>
          </a:xfrm>
          <a:prstGeom prst="rect">
            <a:avLst/>
          </a:prstGeom>
          <a:no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232" name="Google Shape;232;p5"/>
          <p:cNvGrpSpPr/>
          <p:nvPr/>
        </p:nvGrpSpPr>
        <p:grpSpPr>
          <a:xfrm>
            <a:off x="6406979" y="1171824"/>
            <a:ext cx="4941741" cy="1739016"/>
            <a:chOff x="6406979" y="1171824"/>
            <a:chExt cx="4941741" cy="1739016"/>
          </a:xfrm>
        </p:grpSpPr>
        <p:grpSp>
          <p:nvGrpSpPr>
            <p:cNvPr id="233" name="Google Shape;233;p5"/>
            <p:cNvGrpSpPr/>
            <p:nvPr/>
          </p:nvGrpSpPr>
          <p:grpSpPr>
            <a:xfrm>
              <a:off x="6406979" y="1171824"/>
              <a:ext cx="4941741" cy="1693296"/>
              <a:chOff x="84365" y="1918793"/>
              <a:chExt cx="4941741" cy="1693296"/>
            </a:xfrm>
          </p:grpSpPr>
          <p:pic>
            <p:nvPicPr>
              <p:cNvPr descr="Graphical user interface&#10;&#10;Description automatically generated" id="234" name="Google Shape;234;p5"/>
              <p:cNvPicPr preferRelativeResize="0"/>
              <p:nvPr/>
            </p:nvPicPr>
            <p:blipFill rotWithShape="1">
              <a:blip r:embed="rId6">
                <a:alphaModFix/>
              </a:blip>
              <a:srcRect b="59592" l="5855" r="3585" t="3408"/>
              <a:stretch/>
            </p:blipFill>
            <p:spPr>
              <a:xfrm>
                <a:off x="250906" y="2203914"/>
                <a:ext cx="4775200" cy="1408175"/>
              </a:xfrm>
              <a:prstGeom prst="rect">
                <a:avLst/>
              </a:prstGeom>
              <a:noFill/>
              <a:ln>
                <a:noFill/>
              </a:ln>
            </p:spPr>
          </p:pic>
          <p:sp>
            <p:nvSpPr>
              <p:cNvPr id="235" name="Google Shape;235;p5"/>
              <p:cNvSpPr txBox="1"/>
              <p:nvPr/>
            </p:nvSpPr>
            <p:spPr>
              <a:xfrm>
                <a:off x="84365" y="1918793"/>
                <a:ext cx="4325340"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Lexend Light"/>
                    <a:ea typeface="Lexend Light"/>
                    <a:cs typeface="Lexend Light"/>
                    <a:sym typeface="Lexend Light"/>
                  </a:rPr>
                  <a:t>Ice Number Concentration</a:t>
                </a:r>
                <a:endParaRPr b="0" i="0" sz="1400" u="none" cap="none" strike="noStrike">
                  <a:solidFill>
                    <a:srgbClr val="000000"/>
                  </a:solidFill>
                  <a:latin typeface="Arial"/>
                  <a:ea typeface="Arial"/>
                  <a:cs typeface="Arial"/>
                  <a:sym typeface="Arial"/>
                </a:endParaRPr>
              </a:p>
            </p:txBody>
          </p:sp>
        </p:grpSp>
        <p:sp>
          <p:nvSpPr>
            <p:cNvPr id="236" name="Google Shape;236;p5"/>
            <p:cNvSpPr/>
            <p:nvPr/>
          </p:nvSpPr>
          <p:spPr>
            <a:xfrm>
              <a:off x="8661400" y="1478280"/>
              <a:ext cx="182880" cy="1432560"/>
            </a:xfrm>
            <a:prstGeom prst="rect">
              <a:avLst/>
            </a:prstGeom>
            <a:solidFill>
              <a:srgbClr val="4472C4"/>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237" name="Google Shape;237;p5"/>
          <p:cNvPicPr preferRelativeResize="0"/>
          <p:nvPr/>
        </p:nvPicPr>
        <p:blipFill rotWithShape="1">
          <a:blip r:embed="rId7">
            <a:alphaModFix/>
          </a:blip>
          <a:srcRect b="2116" l="2255" r="37146" t="25761"/>
          <a:stretch/>
        </p:blipFill>
        <p:spPr>
          <a:xfrm>
            <a:off x="930691" y="1203427"/>
            <a:ext cx="1411155" cy="1305769"/>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352"/>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2" name="Shape 242"/>
        <p:cNvGrpSpPr/>
        <p:nvPr/>
      </p:nvGrpSpPr>
      <p:grpSpPr>
        <a:xfrm>
          <a:off x="0" y="0"/>
          <a:ext cx="0" cy="0"/>
          <a:chOff x="0" y="0"/>
          <a:chExt cx="0" cy="0"/>
        </a:xfrm>
      </p:grpSpPr>
      <p:pic>
        <p:nvPicPr>
          <p:cNvPr id="243" name="Google Shape;243;p6"/>
          <p:cNvPicPr preferRelativeResize="0"/>
          <p:nvPr/>
        </p:nvPicPr>
        <p:blipFill rotWithShape="1">
          <a:blip r:embed="rId3">
            <a:alphaModFix/>
          </a:blip>
          <a:srcRect b="0" l="0" r="0" t="0"/>
          <a:stretch/>
        </p:blipFill>
        <p:spPr>
          <a:xfrm>
            <a:off x="993184" y="923060"/>
            <a:ext cx="10752573" cy="2307759"/>
          </a:xfrm>
          <a:prstGeom prst="rect">
            <a:avLst/>
          </a:prstGeom>
          <a:noFill/>
          <a:ln>
            <a:noFill/>
          </a:ln>
        </p:spPr>
      </p:pic>
      <p:pic>
        <p:nvPicPr>
          <p:cNvPr id="244" name="Google Shape;244;p6"/>
          <p:cNvPicPr preferRelativeResize="0"/>
          <p:nvPr/>
        </p:nvPicPr>
        <p:blipFill rotWithShape="1">
          <a:blip r:embed="rId4">
            <a:alphaModFix/>
          </a:blip>
          <a:srcRect b="0" l="0" r="26653" t="0"/>
          <a:stretch/>
        </p:blipFill>
        <p:spPr>
          <a:xfrm>
            <a:off x="-257708" y="3009932"/>
            <a:ext cx="8499499" cy="3952240"/>
          </a:xfrm>
          <a:prstGeom prst="rect">
            <a:avLst/>
          </a:prstGeom>
          <a:noFill/>
          <a:ln>
            <a:noFill/>
          </a:ln>
        </p:spPr>
      </p:pic>
      <p:pic>
        <p:nvPicPr>
          <p:cNvPr id="245" name="Google Shape;245;p6"/>
          <p:cNvPicPr preferRelativeResize="0"/>
          <p:nvPr/>
        </p:nvPicPr>
        <p:blipFill rotWithShape="1">
          <a:blip r:embed="rId4">
            <a:alphaModFix/>
          </a:blip>
          <a:srcRect b="0" l="73345" r="0" t="0"/>
          <a:stretch/>
        </p:blipFill>
        <p:spPr>
          <a:xfrm>
            <a:off x="8241792" y="3009932"/>
            <a:ext cx="3088857" cy="3952240"/>
          </a:xfrm>
          <a:prstGeom prst="rect">
            <a:avLst/>
          </a:prstGeom>
          <a:noFill/>
          <a:ln>
            <a:noFill/>
          </a:ln>
        </p:spPr>
      </p:pic>
      <p:sp>
        <p:nvSpPr>
          <p:cNvPr id="246" name="Google Shape;246;p6"/>
          <p:cNvSpPr txBox="1"/>
          <p:nvPr>
            <p:ph type="title"/>
          </p:nvPr>
        </p:nvSpPr>
        <p:spPr>
          <a:xfrm>
            <a:off x="0" y="0"/>
            <a:ext cx="12192000" cy="124239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000"/>
              <a:buFont typeface="Oswald"/>
              <a:buNone/>
            </a:pPr>
            <a:r>
              <a:rPr b="1" lang="en-US" sz="3000">
                <a:latin typeface="Oswald"/>
                <a:ea typeface="Oswald"/>
                <a:cs typeface="Oswald"/>
                <a:sym typeface="Oswald"/>
              </a:rPr>
              <a:t>Multi-Scale Atmospheric-Terrestrial-Coastal Modeling Framework</a:t>
            </a:r>
            <a:endParaRPr b="1" sz="3000">
              <a:solidFill>
                <a:srgbClr val="595959"/>
              </a:solidFill>
              <a:highlight>
                <a:srgbClr val="FFFF00"/>
              </a:highlight>
              <a:latin typeface="Oswald"/>
              <a:ea typeface="Oswald"/>
              <a:cs typeface="Oswald"/>
              <a:sym typeface="Oswald"/>
            </a:endParaRPr>
          </a:p>
        </p:txBody>
      </p:sp>
      <p:sp>
        <p:nvSpPr>
          <p:cNvPr id="247" name="Google Shape;247;p6"/>
          <p:cNvSpPr txBox="1"/>
          <p:nvPr>
            <p:ph idx="12" type="sldNum"/>
          </p:nvPr>
        </p:nvSpPr>
        <p:spPr>
          <a:xfrm>
            <a:off x="8610600" y="6344343"/>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2" name="Shape 252"/>
        <p:cNvGrpSpPr/>
        <p:nvPr/>
      </p:nvGrpSpPr>
      <p:grpSpPr>
        <a:xfrm>
          <a:off x="0" y="0"/>
          <a:ext cx="0" cy="0"/>
          <a:chOff x="0" y="0"/>
          <a:chExt cx="0" cy="0"/>
        </a:xfrm>
      </p:grpSpPr>
      <p:sp>
        <p:nvSpPr>
          <p:cNvPr id="253" name="Google Shape;253;p7"/>
          <p:cNvSpPr/>
          <p:nvPr/>
        </p:nvSpPr>
        <p:spPr>
          <a:xfrm>
            <a:off x="7199452" y="860444"/>
            <a:ext cx="5104437" cy="5193116"/>
          </a:xfrm>
          <a:custGeom>
            <a:rect b="b" l="l" r="r" t="t"/>
            <a:pathLst>
              <a:path extrusionOk="0" h="5193375" w="5159258">
                <a:moveTo>
                  <a:pt x="734014" y="13920"/>
                </a:moveTo>
                <a:cubicBezTo>
                  <a:pt x="621125" y="40261"/>
                  <a:pt x="483777" y="24511"/>
                  <a:pt x="429214" y="50852"/>
                </a:cubicBezTo>
                <a:cubicBezTo>
                  <a:pt x="380295" y="65904"/>
                  <a:pt x="320087" y="81962"/>
                  <a:pt x="259880" y="128561"/>
                </a:cubicBezTo>
                <a:cubicBezTo>
                  <a:pt x="199673" y="175160"/>
                  <a:pt x="111243" y="216351"/>
                  <a:pt x="67969" y="330446"/>
                </a:cubicBezTo>
                <a:cubicBezTo>
                  <a:pt x="24695" y="444541"/>
                  <a:pt x="15288" y="767977"/>
                  <a:pt x="236" y="813133"/>
                </a:cubicBezTo>
                <a:cubicBezTo>
                  <a:pt x="-3145" y="850325"/>
                  <a:pt x="30340" y="1030908"/>
                  <a:pt x="56681" y="1122753"/>
                </a:cubicBezTo>
                <a:cubicBezTo>
                  <a:pt x="83022" y="1214598"/>
                  <a:pt x="116889" y="1289803"/>
                  <a:pt x="158281" y="1364203"/>
                </a:cubicBezTo>
                <a:cubicBezTo>
                  <a:pt x="199674" y="1438604"/>
                  <a:pt x="269288" y="1514301"/>
                  <a:pt x="305036" y="1569156"/>
                </a:cubicBezTo>
                <a:cubicBezTo>
                  <a:pt x="340784" y="1624011"/>
                  <a:pt x="292534" y="1512806"/>
                  <a:pt x="372769" y="1693334"/>
                </a:cubicBezTo>
                <a:cubicBezTo>
                  <a:pt x="407438" y="1771340"/>
                  <a:pt x="426408" y="1831671"/>
                  <a:pt x="451791" y="1907823"/>
                </a:cubicBezTo>
                <a:cubicBezTo>
                  <a:pt x="481922" y="2209126"/>
                  <a:pt x="438449" y="1750106"/>
                  <a:pt x="474369" y="2336800"/>
                </a:cubicBezTo>
                <a:cubicBezTo>
                  <a:pt x="482930" y="2476626"/>
                  <a:pt x="496329" y="2656211"/>
                  <a:pt x="553391" y="2788356"/>
                </a:cubicBezTo>
                <a:cubicBezTo>
                  <a:pt x="596135" y="2887342"/>
                  <a:pt x="652481" y="2980303"/>
                  <a:pt x="711436" y="3070578"/>
                </a:cubicBezTo>
                <a:cubicBezTo>
                  <a:pt x="773162" y="3165096"/>
                  <a:pt x="839362" y="3257382"/>
                  <a:pt x="914636" y="3341511"/>
                </a:cubicBezTo>
                <a:cubicBezTo>
                  <a:pt x="1038641" y="3480105"/>
                  <a:pt x="1196835" y="3573255"/>
                  <a:pt x="1366191" y="3646311"/>
                </a:cubicBezTo>
                <a:cubicBezTo>
                  <a:pt x="1646228" y="3767111"/>
                  <a:pt x="1632933" y="3723540"/>
                  <a:pt x="1885480" y="3804356"/>
                </a:cubicBezTo>
                <a:cubicBezTo>
                  <a:pt x="1985265" y="3836288"/>
                  <a:pt x="1921673" y="3830791"/>
                  <a:pt x="1998369" y="3872089"/>
                </a:cubicBezTo>
                <a:cubicBezTo>
                  <a:pt x="2085970" y="3919259"/>
                  <a:pt x="2099477" y="3917122"/>
                  <a:pt x="2190280" y="3939823"/>
                </a:cubicBezTo>
                <a:cubicBezTo>
                  <a:pt x="2209095" y="3951112"/>
                  <a:pt x="2226674" y="3964778"/>
                  <a:pt x="2246725" y="3973689"/>
                </a:cubicBezTo>
                <a:cubicBezTo>
                  <a:pt x="2260903" y="3979990"/>
                  <a:pt x="2276962" y="3980716"/>
                  <a:pt x="2291880" y="3984978"/>
                </a:cubicBezTo>
                <a:cubicBezTo>
                  <a:pt x="2303322" y="3988247"/>
                  <a:pt x="2314458" y="3992504"/>
                  <a:pt x="2325747" y="3996267"/>
                </a:cubicBezTo>
                <a:cubicBezTo>
                  <a:pt x="2340799" y="4007556"/>
                  <a:pt x="2355248" y="4019697"/>
                  <a:pt x="2370903" y="4030134"/>
                </a:cubicBezTo>
                <a:cubicBezTo>
                  <a:pt x="2389159" y="4042305"/>
                  <a:pt x="2410365" y="4050106"/>
                  <a:pt x="2427347" y="4064000"/>
                </a:cubicBezTo>
                <a:cubicBezTo>
                  <a:pt x="2452059" y="4084219"/>
                  <a:pt x="2471454" y="4110256"/>
                  <a:pt x="2495080" y="4131734"/>
                </a:cubicBezTo>
                <a:cubicBezTo>
                  <a:pt x="2512909" y="4147942"/>
                  <a:pt x="2534487" y="4159852"/>
                  <a:pt x="2551525" y="4176889"/>
                </a:cubicBezTo>
                <a:cubicBezTo>
                  <a:pt x="2561119" y="4186483"/>
                  <a:pt x="2566217" y="4199715"/>
                  <a:pt x="2574103" y="4210756"/>
                </a:cubicBezTo>
                <a:cubicBezTo>
                  <a:pt x="2585039" y="4226066"/>
                  <a:pt x="2597533" y="4240256"/>
                  <a:pt x="2607969" y="4255911"/>
                </a:cubicBezTo>
                <a:cubicBezTo>
                  <a:pt x="2625094" y="4281599"/>
                  <a:pt x="2651504" y="4327387"/>
                  <a:pt x="2664414" y="4357511"/>
                </a:cubicBezTo>
                <a:cubicBezTo>
                  <a:pt x="2676016" y="4384583"/>
                  <a:pt x="2678806" y="4407885"/>
                  <a:pt x="2686991" y="4436534"/>
                </a:cubicBezTo>
                <a:cubicBezTo>
                  <a:pt x="2690260" y="4447976"/>
                  <a:pt x="2694517" y="4459111"/>
                  <a:pt x="2698280" y="4470400"/>
                </a:cubicBezTo>
                <a:cubicBezTo>
                  <a:pt x="2710422" y="4567539"/>
                  <a:pt x="2720858" y="4635882"/>
                  <a:pt x="2720858" y="4741334"/>
                </a:cubicBezTo>
                <a:cubicBezTo>
                  <a:pt x="2720858" y="4839243"/>
                  <a:pt x="2715676" y="4937126"/>
                  <a:pt x="2709569" y="5034845"/>
                </a:cubicBezTo>
                <a:cubicBezTo>
                  <a:pt x="2708141" y="5057690"/>
                  <a:pt x="2702043" y="5080000"/>
                  <a:pt x="2698280" y="5102578"/>
                </a:cubicBezTo>
                <a:cubicBezTo>
                  <a:pt x="2702043" y="5128919"/>
                  <a:pt x="2693604" y="5160314"/>
                  <a:pt x="2709569" y="5181600"/>
                </a:cubicBezTo>
                <a:cubicBezTo>
                  <a:pt x="2721082" y="5196950"/>
                  <a:pt x="2746826" y="5192889"/>
                  <a:pt x="2766014" y="5192889"/>
                </a:cubicBezTo>
                <a:cubicBezTo>
                  <a:pt x="2976773" y="5192889"/>
                  <a:pt x="3187465" y="5185363"/>
                  <a:pt x="3398191" y="5181600"/>
                </a:cubicBezTo>
                <a:cubicBezTo>
                  <a:pt x="3727450" y="5170311"/>
                  <a:pt x="4547777" y="5191136"/>
                  <a:pt x="4786725" y="5168558"/>
                </a:cubicBezTo>
                <a:cubicBezTo>
                  <a:pt x="4798015" y="5159526"/>
                  <a:pt x="4820591" y="5075945"/>
                  <a:pt x="4831880" y="5046134"/>
                </a:cubicBezTo>
                <a:cubicBezTo>
                  <a:pt x="4843169" y="5016323"/>
                  <a:pt x="4846932" y="5008504"/>
                  <a:pt x="4854458" y="4989689"/>
                </a:cubicBezTo>
                <a:cubicBezTo>
                  <a:pt x="4874019" y="4852761"/>
                  <a:pt x="4878560" y="4873658"/>
                  <a:pt x="4831880" y="4673600"/>
                </a:cubicBezTo>
                <a:cubicBezTo>
                  <a:pt x="4816983" y="4609757"/>
                  <a:pt x="4715229" y="4451585"/>
                  <a:pt x="4696414" y="4413956"/>
                </a:cubicBezTo>
                <a:cubicBezTo>
                  <a:pt x="4682036" y="4385199"/>
                  <a:pt x="4673836" y="4353749"/>
                  <a:pt x="4662547" y="4323645"/>
                </a:cubicBezTo>
                <a:cubicBezTo>
                  <a:pt x="4645473" y="4204130"/>
                  <a:pt x="4623036" y="4102287"/>
                  <a:pt x="4651258" y="3962400"/>
                </a:cubicBezTo>
                <a:cubicBezTo>
                  <a:pt x="4679480" y="3822513"/>
                  <a:pt x="4793036" y="3684095"/>
                  <a:pt x="4831880" y="3484323"/>
                </a:cubicBezTo>
                <a:cubicBezTo>
                  <a:pt x="4820591" y="3348856"/>
                  <a:pt x="4865746" y="3191689"/>
                  <a:pt x="4820591" y="2980267"/>
                </a:cubicBezTo>
                <a:cubicBezTo>
                  <a:pt x="4887921" y="2205982"/>
                  <a:pt x="4826236" y="1928466"/>
                  <a:pt x="4865747" y="1574747"/>
                </a:cubicBezTo>
                <a:cubicBezTo>
                  <a:pt x="4905258" y="1221028"/>
                  <a:pt x="5008739" y="1052681"/>
                  <a:pt x="5057658" y="857956"/>
                </a:cubicBezTo>
                <a:cubicBezTo>
                  <a:pt x="5106577" y="663231"/>
                  <a:pt x="5118313" y="638420"/>
                  <a:pt x="5159258" y="406400"/>
                </a:cubicBezTo>
                <a:cubicBezTo>
                  <a:pt x="5147969" y="316089"/>
                  <a:pt x="5156494" y="221001"/>
                  <a:pt x="5125391" y="135467"/>
                </a:cubicBezTo>
                <a:cubicBezTo>
                  <a:pt x="5109023" y="90456"/>
                  <a:pt x="5067330" y="53823"/>
                  <a:pt x="5023791" y="33867"/>
                </a:cubicBezTo>
                <a:cubicBezTo>
                  <a:pt x="4972025" y="10141"/>
                  <a:pt x="4911291" y="14841"/>
                  <a:pt x="4854458" y="11289"/>
                </a:cubicBezTo>
                <a:cubicBezTo>
                  <a:pt x="4730465" y="3539"/>
                  <a:pt x="4606103" y="3763"/>
                  <a:pt x="4481925" y="0"/>
                </a:cubicBezTo>
                <a:cubicBezTo>
                  <a:pt x="4224162" y="28222"/>
                  <a:pt x="3533658" y="146756"/>
                  <a:pt x="3307880" y="180623"/>
                </a:cubicBezTo>
                <a:lnTo>
                  <a:pt x="3127258" y="203200"/>
                </a:lnTo>
                <a:cubicBezTo>
                  <a:pt x="2746106" y="195259"/>
                  <a:pt x="2594167" y="200355"/>
                  <a:pt x="2246725" y="169334"/>
                </a:cubicBezTo>
                <a:cubicBezTo>
                  <a:pt x="1985136" y="145978"/>
                  <a:pt x="1910939" y="126661"/>
                  <a:pt x="1648414" y="90311"/>
                </a:cubicBezTo>
                <a:lnTo>
                  <a:pt x="1219436" y="33867"/>
                </a:lnTo>
                <a:cubicBezTo>
                  <a:pt x="1053866" y="48919"/>
                  <a:pt x="896446" y="-21520"/>
                  <a:pt x="734014" y="13920"/>
                </a:cubicBezTo>
                <a:close/>
              </a:path>
            </a:pathLst>
          </a:custGeom>
          <a:solidFill>
            <a:srgbClr val="D0CECE">
              <a:alpha val="2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4" name="Google Shape;254;p7"/>
          <p:cNvSpPr txBox="1"/>
          <p:nvPr/>
        </p:nvSpPr>
        <p:spPr>
          <a:xfrm>
            <a:off x="9722118" y="1254391"/>
            <a:ext cx="2414444" cy="369332"/>
          </a:xfrm>
          <a:prstGeom prst="rect">
            <a:avLst/>
          </a:prstGeom>
          <a:solidFill>
            <a:srgbClr val="E1EFD8"/>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548135"/>
                </a:solidFill>
                <a:latin typeface="Oswald"/>
                <a:ea typeface="Oswald"/>
                <a:cs typeface="Oswald"/>
                <a:sym typeface="Oswald"/>
              </a:rPr>
              <a:t>Workshop Participation</a:t>
            </a:r>
            <a:endParaRPr b="0" i="0" sz="1400" u="none" cap="none" strike="noStrike">
              <a:solidFill>
                <a:srgbClr val="000000"/>
              </a:solidFill>
              <a:latin typeface="Arial"/>
              <a:ea typeface="Arial"/>
              <a:cs typeface="Arial"/>
              <a:sym typeface="Arial"/>
            </a:endParaRPr>
          </a:p>
        </p:txBody>
      </p:sp>
      <p:sp>
        <p:nvSpPr>
          <p:cNvPr id="255" name="Google Shape;255;p7"/>
          <p:cNvSpPr txBox="1"/>
          <p:nvPr/>
        </p:nvSpPr>
        <p:spPr>
          <a:xfrm>
            <a:off x="3820629" y="1775173"/>
            <a:ext cx="4190762" cy="4308872"/>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39AC9"/>
              </a:buClr>
              <a:buSzPts val="2200"/>
              <a:buFont typeface="Arial"/>
              <a:buChar char="●"/>
            </a:pPr>
            <a:r>
              <a:rPr b="0" i="0" lang="en-US" sz="2200" u="none" cap="none" strike="noStrike">
                <a:solidFill>
                  <a:srgbClr val="595959"/>
                </a:solidFill>
                <a:latin typeface="Oswald"/>
                <a:ea typeface="Oswald"/>
                <a:cs typeface="Oswald"/>
                <a:sym typeface="Oswald"/>
              </a:rPr>
              <a:t>Predictive understanding of extreme events</a:t>
            </a:r>
            <a:endParaRPr b="0" i="0" sz="1400" u="none" cap="none" strike="noStrike">
              <a:solidFill>
                <a:srgbClr val="000000"/>
              </a:solidFill>
              <a:latin typeface="Arial"/>
              <a:ea typeface="Arial"/>
              <a:cs typeface="Arial"/>
              <a:sym typeface="Arial"/>
            </a:endParaRPr>
          </a:p>
          <a:p>
            <a:pPr indent="-407988" lvl="1" marL="806450" marR="0" rtl="0" algn="l">
              <a:lnSpc>
                <a:spcPct val="100000"/>
              </a:lnSpc>
              <a:spcBef>
                <a:spcPts val="0"/>
              </a:spcBef>
              <a:spcAft>
                <a:spcPts val="0"/>
              </a:spcAft>
              <a:buClr>
                <a:srgbClr val="757070"/>
              </a:buClr>
              <a:buSzPts val="2000"/>
              <a:buFont typeface="Courier New"/>
              <a:buChar char="o"/>
            </a:pPr>
            <a:r>
              <a:rPr b="0" i="0" lang="en-US" sz="2000" u="none" cap="none" strike="noStrike">
                <a:solidFill>
                  <a:srgbClr val="757070"/>
                </a:solidFill>
                <a:latin typeface="Oswald"/>
                <a:ea typeface="Oswald"/>
                <a:cs typeface="Oswald"/>
                <a:sym typeface="Oswald"/>
              </a:rPr>
              <a:t>Atmospheric River</a:t>
            </a:r>
            <a:endParaRPr b="0" i="0" sz="1400" u="none" cap="none" strike="noStrike">
              <a:solidFill>
                <a:srgbClr val="000000"/>
              </a:solidFill>
              <a:latin typeface="Arial"/>
              <a:ea typeface="Arial"/>
              <a:cs typeface="Arial"/>
              <a:sym typeface="Arial"/>
            </a:endParaRPr>
          </a:p>
          <a:p>
            <a:pPr indent="-407988" lvl="1" marL="806450" marR="0" rtl="0" algn="l">
              <a:lnSpc>
                <a:spcPct val="100000"/>
              </a:lnSpc>
              <a:spcBef>
                <a:spcPts val="0"/>
              </a:spcBef>
              <a:spcAft>
                <a:spcPts val="0"/>
              </a:spcAft>
              <a:buClr>
                <a:srgbClr val="757070"/>
              </a:buClr>
              <a:buSzPts val="2000"/>
              <a:buFont typeface="Courier New"/>
              <a:buChar char="o"/>
            </a:pPr>
            <a:r>
              <a:rPr b="0" i="0" lang="en-US" sz="2000" u="none" cap="none" strike="noStrike">
                <a:solidFill>
                  <a:srgbClr val="757070"/>
                </a:solidFill>
                <a:latin typeface="Oswald"/>
                <a:ea typeface="Oswald"/>
                <a:cs typeface="Oswald"/>
                <a:sym typeface="Oswald"/>
              </a:rPr>
              <a:t>Rain-on-snow</a:t>
            </a:r>
            <a:endParaRPr b="0" i="0" sz="1400" u="none" cap="none" strike="noStrike">
              <a:solidFill>
                <a:srgbClr val="000000"/>
              </a:solidFill>
              <a:latin typeface="Arial"/>
              <a:ea typeface="Arial"/>
              <a:cs typeface="Arial"/>
              <a:sym typeface="Arial"/>
            </a:endParaRPr>
          </a:p>
          <a:p>
            <a:pPr indent="-407988" lvl="1" marL="806450" marR="0" rtl="0" algn="l">
              <a:lnSpc>
                <a:spcPct val="100000"/>
              </a:lnSpc>
              <a:spcBef>
                <a:spcPts val="0"/>
              </a:spcBef>
              <a:spcAft>
                <a:spcPts val="0"/>
              </a:spcAft>
              <a:buClr>
                <a:srgbClr val="757070"/>
              </a:buClr>
              <a:buSzPts val="2000"/>
              <a:buFont typeface="Courier New"/>
              <a:buChar char="o"/>
            </a:pPr>
            <a:r>
              <a:rPr b="0" i="0" lang="en-US" sz="2000" u="none" cap="none" strike="noStrike">
                <a:solidFill>
                  <a:srgbClr val="757070"/>
                </a:solidFill>
                <a:latin typeface="Oswald"/>
                <a:ea typeface="Oswald"/>
                <a:cs typeface="Oswald"/>
                <a:sym typeface="Oswald"/>
              </a:rPr>
              <a:t>Flooding (compound)</a:t>
            </a:r>
            <a:endParaRPr b="0" i="0" sz="1400" u="none" cap="none" strike="noStrike">
              <a:solidFill>
                <a:srgbClr val="000000"/>
              </a:solidFill>
              <a:latin typeface="Arial"/>
              <a:ea typeface="Arial"/>
              <a:cs typeface="Arial"/>
              <a:sym typeface="Arial"/>
            </a:endParaRPr>
          </a:p>
          <a:p>
            <a:pPr indent="-407988" lvl="1" marL="806450" marR="0" rtl="0" algn="l">
              <a:lnSpc>
                <a:spcPct val="100000"/>
              </a:lnSpc>
              <a:spcBef>
                <a:spcPts val="0"/>
              </a:spcBef>
              <a:spcAft>
                <a:spcPts val="0"/>
              </a:spcAft>
              <a:buClr>
                <a:srgbClr val="757070"/>
              </a:buClr>
              <a:buSzPts val="2000"/>
              <a:buFont typeface="Courier New"/>
              <a:buChar char="o"/>
            </a:pPr>
            <a:r>
              <a:rPr b="0" i="0" lang="en-US" sz="2000" u="none" cap="none" strike="noStrike">
                <a:solidFill>
                  <a:srgbClr val="757070"/>
                </a:solidFill>
                <a:latin typeface="Oswald"/>
                <a:ea typeface="Oswald"/>
                <a:cs typeface="Oswald"/>
                <a:sym typeface="Oswald"/>
              </a:rPr>
              <a:t>Heatwave</a:t>
            </a:r>
            <a:endParaRPr b="0" i="0" sz="1400" u="none" cap="none" strike="noStrike">
              <a:solidFill>
                <a:srgbClr val="000000"/>
              </a:solidFill>
              <a:latin typeface="Arial"/>
              <a:ea typeface="Arial"/>
              <a:cs typeface="Arial"/>
              <a:sym typeface="Arial"/>
            </a:endParaRPr>
          </a:p>
          <a:p>
            <a:pPr indent="-407988" lvl="1" marL="806450" marR="0" rtl="0" algn="l">
              <a:lnSpc>
                <a:spcPct val="100000"/>
              </a:lnSpc>
              <a:spcBef>
                <a:spcPts val="0"/>
              </a:spcBef>
              <a:spcAft>
                <a:spcPts val="0"/>
              </a:spcAft>
              <a:buClr>
                <a:srgbClr val="757070"/>
              </a:buClr>
              <a:buSzPts val="2000"/>
              <a:buFont typeface="Courier New"/>
              <a:buChar char="o"/>
            </a:pPr>
            <a:r>
              <a:rPr b="0" i="0" lang="en-US" sz="2000" u="none" cap="none" strike="noStrike">
                <a:solidFill>
                  <a:srgbClr val="757070"/>
                </a:solidFill>
                <a:latin typeface="Oswald"/>
                <a:ea typeface="Oswald"/>
                <a:cs typeface="Oswald"/>
                <a:sym typeface="Oswald"/>
              </a:rPr>
              <a:t>Snow drought</a:t>
            </a:r>
            <a:endParaRPr b="0" i="0" sz="1400" u="none" cap="none" strike="noStrike">
              <a:solidFill>
                <a:srgbClr val="000000"/>
              </a:solidFill>
              <a:latin typeface="Arial"/>
              <a:ea typeface="Arial"/>
              <a:cs typeface="Arial"/>
              <a:sym typeface="Arial"/>
            </a:endParaRPr>
          </a:p>
          <a:p>
            <a:pPr indent="-203200" lvl="0" marL="342900" marR="0" rtl="0" algn="l">
              <a:lnSpc>
                <a:spcPct val="100000"/>
              </a:lnSpc>
              <a:spcBef>
                <a:spcPts val="0"/>
              </a:spcBef>
              <a:spcAft>
                <a:spcPts val="0"/>
              </a:spcAft>
              <a:buClr>
                <a:srgbClr val="039AC9"/>
              </a:buClr>
              <a:buSzPts val="2200"/>
              <a:buFont typeface="Arial"/>
              <a:buNone/>
            </a:pPr>
            <a:r>
              <a:t/>
            </a:r>
            <a:endParaRPr b="0" i="0" sz="2200" u="none" cap="none" strike="noStrike">
              <a:solidFill>
                <a:srgbClr val="595959"/>
              </a:solidFill>
              <a:latin typeface="Oswald"/>
              <a:ea typeface="Oswald"/>
              <a:cs typeface="Oswald"/>
              <a:sym typeface="Oswald"/>
            </a:endParaRPr>
          </a:p>
          <a:p>
            <a:pPr indent="-342900" lvl="0" marL="342900" marR="0" rtl="0" algn="l">
              <a:lnSpc>
                <a:spcPct val="100000"/>
              </a:lnSpc>
              <a:spcBef>
                <a:spcPts val="0"/>
              </a:spcBef>
              <a:spcAft>
                <a:spcPts val="0"/>
              </a:spcAft>
              <a:buClr>
                <a:srgbClr val="039AC9"/>
              </a:buClr>
              <a:buSzPts val="2200"/>
              <a:buFont typeface="Arial"/>
              <a:buChar char="●"/>
            </a:pPr>
            <a:r>
              <a:rPr b="0" i="0" lang="en-US" sz="2200" u="none" cap="none" strike="noStrike">
                <a:solidFill>
                  <a:srgbClr val="595959"/>
                </a:solidFill>
                <a:latin typeface="Oswald"/>
                <a:ea typeface="Oswald"/>
                <a:cs typeface="Oswald"/>
                <a:sym typeface="Oswald"/>
              </a:rPr>
              <a:t>Human system modeling on the terrestrial-coastal interface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600"/>
              </a:spcBef>
              <a:spcAft>
                <a:spcPts val="0"/>
              </a:spcAft>
              <a:buClr>
                <a:srgbClr val="039AC9"/>
              </a:buClr>
              <a:buSzPts val="2200"/>
              <a:buFont typeface="Arial"/>
              <a:buChar char="●"/>
            </a:pPr>
            <a:r>
              <a:rPr b="0" i="0" lang="en-US" sz="2200" u="none" cap="none" strike="noStrike">
                <a:solidFill>
                  <a:srgbClr val="595959"/>
                </a:solidFill>
                <a:latin typeface="Oswald"/>
                <a:ea typeface="Oswald"/>
                <a:cs typeface="Oswald"/>
                <a:sym typeface="Oswald"/>
              </a:rPr>
              <a:t>Human-Earth interactions </a:t>
            </a:r>
            <a:endParaRPr b="0" i="0" sz="1400" u="none" cap="none" strike="noStrike">
              <a:solidFill>
                <a:srgbClr val="000000"/>
              </a:solidFill>
              <a:latin typeface="Arial"/>
              <a:ea typeface="Arial"/>
              <a:cs typeface="Arial"/>
              <a:sym typeface="Arial"/>
            </a:endParaRPr>
          </a:p>
          <a:p>
            <a:pPr indent="-203200" lvl="1" marL="800100" marR="0" rtl="0" algn="l">
              <a:lnSpc>
                <a:spcPct val="100000"/>
              </a:lnSpc>
              <a:spcBef>
                <a:spcPts val="600"/>
              </a:spcBef>
              <a:spcAft>
                <a:spcPts val="0"/>
              </a:spcAft>
              <a:buClr>
                <a:srgbClr val="039AC9"/>
              </a:buClr>
              <a:buSzPts val="2200"/>
              <a:buFont typeface="Arial"/>
              <a:buNone/>
            </a:pPr>
            <a:r>
              <a:t/>
            </a:r>
            <a:endParaRPr b="0" i="0" sz="2200" u="none" cap="none" strike="noStrike">
              <a:solidFill>
                <a:srgbClr val="595959"/>
              </a:solidFill>
              <a:latin typeface="Oswald"/>
              <a:ea typeface="Oswald"/>
              <a:cs typeface="Oswald"/>
              <a:sym typeface="Oswald"/>
            </a:endParaRPr>
          </a:p>
        </p:txBody>
      </p:sp>
      <p:sp>
        <p:nvSpPr>
          <p:cNvPr id="256" name="Google Shape;256;p7"/>
          <p:cNvSpPr txBox="1"/>
          <p:nvPr/>
        </p:nvSpPr>
        <p:spPr>
          <a:xfrm>
            <a:off x="25281" y="72737"/>
            <a:ext cx="12166719" cy="1242392"/>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3200"/>
              <a:buFont typeface="Oswald"/>
              <a:buNone/>
            </a:pPr>
            <a:r>
              <a:rPr b="1" i="0" lang="en-US" sz="3200" u="none" cap="none" strike="noStrike">
                <a:solidFill>
                  <a:schemeClr val="dk1"/>
                </a:solidFill>
                <a:latin typeface="Oswald"/>
                <a:ea typeface="Oswald"/>
                <a:cs typeface="Oswald"/>
                <a:sym typeface="Oswald"/>
              </a:rPr>
              <a:t>Challenges and Opportunities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3200"/>
              <a:buFont typeface="Oswald"/>
              <a:buNone/>
            </a:pPr>
            <a:r>
              <a:rPr b="1" i="0" lang="en-US" sz="3200" u="none" cap="none" strike="noStrike">
                <a:solidFill>
                  <a:schemeClr val="dk1"/>
                </a:solidFill>
                <a:latin typeface="Oswald"/>
                <a:ea typeface="Oswald"/>
                <a:cs typeface="Oswald"/>
                <a:sym typeface="Oswald"/>
              </a:rPr>
              <a:t>in Modeling Puget Sound Human-Earth System</a:t>
            </a:r>
            <a:endParaRPr b="0" i="0" sz="1400" u="none" cap="none" strike="noStrike">
              <a:solidFill>
                <a:srgbClr val="000000"/>
              </a:solidFill>
              <a:latin typeface="Arial"/>
              <a:ea typeface="Arial"/>
              <a:cs typeface="Arial"/>
              <a:sym typeface="Arial"/>
            </a:endParaRPr>
          </a:p>
        </p:txBody>
      </p:sp>
      <p:grpSp>
        <p:nvGrpSpPr>
          <p:cNvPr id="257" name="Google Shape;257;p7"/>
          <p:cNvGrpSpPr/>
          <p:nvPr/>
        </p:nvGrpSpPr>
        <p:grpSpPr>
          <a:xfrm>
            <a:off x="155864" y="1257301"/>
            <a:ext cx="3667991" cy="5465618"/>
            <a:chOff x="268081" y="369155"/>
            <a:chExt cx="3267058" cy="5117245"/>
          </a:xfrm>
        </p:grpSpPr>
        <p:pic>
          <p:nvPicPr>
            <p:cNvPr descr="Text&#10;&#10;Description automatically generated" id="258" name="Google Shape;258;p7"/>
            <p:cNvPicPr preferRelativeResize="0"/>
            <p:nvPr/>
          </p:nvPicPr>
          <p:blipFill rotWithShape="1">
            <a:blip r:embed="rId3">
              <a:alphaModFix/>
            </a:blip>
            <a:srcRect b="24310" l="14867" r="26683" t="5730"/>
            <a:stretch/>
          </p:blipFill>
          <p:spPr>
            <a:xfrm>
              <a:off x="268081" y="369155"/>
              <a:ext cx="3267058" cy="5117245"/>
            </a:xfrm>
            <a:custGeom>
              <a:rect b="b" l="l" r="r" t="t"/>
              <a:pathLst>
                <a:path extrusionOk="0" fill="none" h="5117245" w="3267058">
                  <a:moveTo>
                    <a:pt x="0" y="0"/>
                  </a:moveTo>
                  <a:cubicBezTo>
                    <a:pt x="100809" y="-17837"/>
                    <a:pt x="336950" y="22246"/>
                    <a:pt x="446498" y="0"/>
                  </a:cubicBezTo>
                  <a:cubicBezTo>
                    <a:pt x="556046" y="-22246"/>
                    <a:pt x="855603" y="10848"/>
                    <a:pt x="958337" y="0"/>
                  </a:cubicBezTo>
                  <a:cubicBezTo>
                    <a:pt x="1061071" y="-10848"/>
                    <a:pt x="1362773" y="53395"/>
                    <a:pt x="1568188" y="0"/>
                  </a:cubicBezTo>
                  <a:cubicBezTo>
                    <a:pt x="1773603" y="-53395"/>
                    <a:pt x="1956994" y="34240"/>
                    <a:pt x="2080027" y="0"/>
                  </a:cubicBezTo>
                  <a:cubicBezTo>
                    <a:pt x="2203060" y="-34240"/>
                    <a:pt x="2429929" y="33895"/>
                    <a:pt x="2657207" y="0"/>
                  </a:cubicBezTo>
                  <a:cubicBezTo>
                    <a:pt x="2884485" y="-33895"/>
                    <a:pt x="3087956" y="6241"/>
                    <a:pt x="3267058" y="0"/>
                  </a:cubicBezTo>
                  <a:cubicBezTo>
                    <a:pt x="3299293" y="133795"/>
                    <a:pt x="3236089" y="271956"/>
                    <a:pt x="3267058" y="466238"/>
                  </a:cubicBezTo>
                  <a:cubicBezTo>
                    <a:pt x="3298027" y="660520"/>
                    <a:pt x="3231794" y="818334"/>
                    <a:pt x="3267058" y="1034821"/>
                  </a:cubicBezTo>
                  <a:cubicBezTo>
                    <a:pt x="3302322" y="1251308"/>
                    <a:pt x="3237223" y="1412200"/>
                    <a:pt x="3267058" y="1705748"/>
                  </a:cubicBezTo>
                  <a:cubicBezTo>
                    <a:pt x="3296893" y="1999296"/>
                    <a:pt x="3252035" y="2071578"/>
                    <a:pt x="3267058" y="2171986"/>
                  </a:cubicBezTo>
                  <a:cubicBezTo>
                    <a:pt x="3282081" y="2272394"/>
                    <a:pt x="3262465" y="2450640"/>
                    <a:pt x="3267058" y="2638224"/>
                  </a:cubicBezTo>
                  <a:cubicBezTo>
                    <a:pt x="3271651" y="2825808"/>
                    <a:pt x="3233367" y="2954361"/>
                    <a:pt x="3267058" y="3155634"/>
                  </a:cubicBezTo>
                  <a:cubicBezTo>
                    <a:pt x="3300749" y="3356907"/>
                    <a:pt x="3215145" y="3590501"/>
                    <a:pt x="3267058" y="3724217"/>
                  </a:cubicBezTo>
                  <a:cubicBezTo>
                    <a:pt x="3318971" y="3857933"/>
                    <a:pt x="3266544" y="4096471"/>
                    <a:pt x="3267058" y="4241628"/>
                  </a:cubicBezTo>
                  <a:cubicBezTo>
                    <a:pt x="3267572" y="4386785"/>
                    <a:pt x="3257304" y="4804929"/>
                    <a:pt x="3267058" y="5117245"/>
                  </a:cubicBezTo>
                  <a:cubicBezTo>
                    <a:pt x="3112575" y="5158858"/>
                    <a:pt x="2928332" y="5057342"/>
                    <a:pt x="2722548" y="5117245"/>
                  </a:cubicBezTo>
                  <a:cubicBezTo>
                    <a:pt x="2516764" y="5177148"/>
                    <a:pt x="2351423" y="5073046"/>
                    <a:pt x="2112698" y="5117245"/>
                  </a:cubicBezTo>
                  <a:cubicBezTo>
                    <a:pt x="1873973" y="5161444"/>
                    <a:pt x="1803911" y="5096134"/>
                    <a:pt x="1666200" y="5117245"/>
                  </a:cubicBezTo>
                  <a:cubicBezTo>
                    <a:pt x="1528489" y="5138356"/>
                    <a:pt x="1384411" y="5089302"/>
                    <a:pt x="1154360" y="5117245"/>
                  </a:cubicBezTo>
                  <a:cubicBezTo>
                    <a:pt x="924309" y="5145188"/>
                    <a:pt x="699362" y="5065096"/>
                    <a:pt x="577180" y="5117245"/>
                  </a:cubicBezTo>
                  <a:cubicBezTo>
                    <a:pt x="454998" y="5169394"/>
                    <a:pt x="131555" y="5108719"/>
                    <a:pt x="0" y="5117245"/>
                  </a:cubicBezTo>
                  <a:cubicBezTo>
                    <a:pt x="-19925" y="4991115"/>
                    <a:pt x="43395" y="4904050"/>
                    <a:pt x="0" y="4702180"/>
                  </a:cubicBezTo>
                  <a:cubicBezTo>
                    <a:pt x="-43395" y="4500310"/>
                    <a:pt x="29864" y="4300363"/>
                    <a:pt x="0" y="4082424"/>
                  </a:cubicBezTo>
                  <a:cubicBezTo>
                    <a:pt x="-29864" y="3864485"/>
                    <a:pt x="33403" y="3679934"/>
                    <a:pt x="0" y="3513842"/>
                  </a:cubicBezTo>
                  <a:cubicBezTo>
                    <a:pt x="-33403" y="3347750"/>
                    <a:pt x="34942" y="3183045"/>
                    <a:pt x="0" y="3098776"/>
                  </a:cubicBezTo>
                  <a:cubicBezTo>
                    <a:pt x="-34942" y="3014507"/>
                    <a:pt x="4929" y="2640920"/>
                    <a:pt x="0" y="2479021"/>
                  </a:cubicBezTo>
                  <a:cubicBezTo>
                    <a:pt x="-4929" y="2317123"/>
                    <a:pt x="24474" y="1986097"/>
                    <a:pt x="0" y="1859266"/>
                  </a:cubicBezTo>
                  <a:cubicBezTo>
                    <a:pt x="-24474" y="1732436"/>
                    <a:pt x="62027" y="1441297"/>
                    <a:pt x="0" y="1290683"/>
                  </a:cubicBezTo>
                  <a:cubicBezTo>
                    <a:pt x="-62027" y="1140069"/>
                    <a:pt x="54557" y="1008567"/>
                    <a:pt x="0" y="773273"/>
                  </a:cubicBezTo>
                  <a:cubicBezTo>
                    <a:pt x="-54557" y="537979"/>
                    <a:pt x="59044" y="185663"/>
                    <a:pt x="0" y="0"/>
                  </a:cubicBezTo>
                  <a:close/>
                </a:path>
                <a:path extrusionOk="0" h="5117245" w="3267058">
                  <a:moveTo>
                    <a:pt x="0" y="0"/>
                  </a:moveTo>
                  <a:cubicBezTo>
                    <a:pt x="191654" y="-12413"/>
                    <a:pt x="330856" y="14283"/>
                    <a:pt x="479169" y="0"/>
                  </a:cubicBezTo>
                  <a:cubicBezTo>
                    <a:pt x="627482" y="-14283"/>
                    <a:pt x="824457" y="8008"/>
                    <a:pt x="991008" y="0"/>
                  </a:cubicBezTo>
                  <a:cubicBezTo>
                    <a:pt x="1157559" y="-8008"/>
                    <a:pt x="1316966" y="3650"/>
                    <a:pt x="1502847" y="0"/>
                  </a:cubicBezTo>
                  <a:cubicBezTo>
                    <a:pt x="1688728" y="-3650"/>
                    <a:pt x="1767619" y="31550"/>
                    <a:pt x="1949345" y="0"/>
                  </a:cubicBezTo>
                  <a:cubicBezTo>
                    <a:pt x="2131071" y="-31550"/>
                    <a:pt x="2398457" y="12084"/>
                    <a:pt x="2559195" y="0"/>
                  </a:cubicBezTo>
                  <a:cubicBezTo>
                    <a:pt x="2719933" y="-12084"/>
                    <a:pt x="3069863" y="78041"/>
                    <a:pt x="3267058" y="0"/>
                  </a:cubicBezTo>
                  <a:cubicBezTo>
                    <a:pt x="3319522" y="117121"/>
                    <a:pt x="3244357" y="453583"/>
                    <a:pt x="3267058" y="568583"/>
                  </a:cubicBezTo>
                  <a:cubicBezTo>
                    <a:pt x="3289759" y="683583"/>
                    <a:pt x="3237493" y="843072"/>
                    <a:pt x="3267058" y="983648"/>
                  </a:cubicBezTo>
                  <a:cubicBezTo>
                    <a:pt x="3296623" y="1124225"/>
                    <a:pt x="3226291" y="1509454"/>
                    <a:pt x="3267058" y="1654576"/>
                  </a:cubicBezTo>
                  <a:cubicBezTo>
                    <a:pt x="3307825" y="1799698"/>
                    <a:pt x="3205853" y="2070266"/>
                    <a:pt x="3267058" y="2223159"/>
                  </a:cubicBezTo>
                  <a:cubicBezTo>
                    <a:pt x="3328263" y="2376052"/>
                    <a:pt x="3257610" y="2667587"/>
                    <a:pt x="3267058" y="2791741"/>
                  </a:cubicBezTo>
                  <a:cubicBezTo>
                    <a:pt x="3276506" y="2915895"/>
                    <a:pt x="3247142" y="3110388"/>
                    <a:pt x="3267058" y="3360324"/>
                  </a:cubicBezTo>
                  <a:cubicBezTo>
                    <a:pt x="3286974" y="3610260"/>
                    <a:pt x="3263117" y="3879679"/>
                    <a:pt x="3267058" y="4031252"/>
                  </a:cubicBezTo>
                  <a:cubicBezTo>
                    <a:pt x="3270999" y="4182825"/>
                    <a:pt x="3240363" y="4862914"/>
                    <a:pt x="3267058" y="5117245"/>
                  </a:cubicBezTo>
                  <a:cubicBezTo>
                    <a:pt x="2999864" y="5162782"/>
                    <a:pt x="2830833" y="5107354"/>
                    <a:pt x="2689878" y="5117245"/>
                  </a:cubicBezTo>
                  <a:cubicBezTo>
                    <a:pt x="2548923" y="5127136"/>
                    <a:pt x="2315347" y="5058034"/>
                    <a:pt x="2178039" y="5117245"/>
                  </a:cubicBezTo>
                  <a:cubicBezTo>
                    <a:pt x="2040731" y="5176456"/>
                    <a:pt x="1883716" y="5089779"/>
                    <a:pt x="1666200" y="5117245"/>
                  </a:cubicBezTo>
                  <a:cubicBezTo>
                    <a:pt x="1448684" y="5144711"/>
                    <a:pt x="1255486" y="5083266"/>
                    <a:pt x="1089019" y="5117245"/>
                  </a:cubicBezTo>
                  <a:cubicBezTo>
                    <a:pt x="922552" y="5151224"/>
                    <a:pt x="659292" y="5091357"/>
                    <a:pt x="479169" y="5117245"/>
                  </a:cubicBezTo>
                  <a:cubicBezTo>
                    <a:pt x="299046" y="5143133"/>
                    <a:pt x="187778" y="5093050"/>
                    <a:pt x="0" y="5117245"/>
                  </a:cubicBezTo>
                  <a:cubicBezTo>
                    <a:pt x="-64276" y="4961308"/>
                    <a:pt x="60202" y="4767186"/>
                    <a:pt x="0" y="4548662"/>
                  </a:cubicBezTo>
                  <a:cubicBezTo>
                    <a:pt x="-60202" y="4330138"/>
                    <a:pt x="6720" y="4244246"/>
                    <a:pt x="0" y="4031252"/>
                  </a:cubicBezTo>
                  <a:cubicBezTo>
                    <a:pt x="-6720" y="3818258"/>
                    <a:pt x="38435" y="3689672"/>
                    <a:pt x="0" y="3513842"/>
                  </a:cubicBezTo>
                  <a:cubicBezTo>
                    <a:pt x="-38435" y="3338012"/>
                    <a:pt x="2869" y="3062167"/>
                    <a:pt x="0" y="2945259"/>
                  </a:cubicBezTo>
                  <a:cubicBezTo>
                    <a:pt x="-2869" y="2828351"/>
                    <a:pt x="11869" y="2689361"/>
                    <a:pt x="0" y="2530193"/>
                  </a:cubicBezTo>
                  <a:cubicBezTo>
                    <a:pt x="-11869" y="2371025"/>
                    <a:pt x="55361" y="2110740"/>
                    <a:pt x="0" y="1859266"/>
                  </a:cubicBezTo>
                  <a:cubicBezTo>
                    <a:pt x="-55361" y="1607792"/>
                    <a:pt x="27857" y="1600111"/>
                    <a:pt x="0" y="1341855"/>
                  </a:cubicBezTo>
                  <a:cubicBezTo>
                    <a:pt x="-27857" y="1083599"/>
                    <a:pt x="1039" y="1123800"/>
                    <a:pt x="0" y="926790"/>
                  </a:cubicBezTo>
                  <a:cubicBezTo>
                    <a:pt x="-1039" y="729780"/>
                    <a:pt x="19642" y="304376"/>
                    <a:pt x="0" y="0"/>
                  </a:cubicBezTo>
                  <a:close/>
                </a:path>
              </a:pathLst>
            </a:custGeom>
            <a:noFill/>
            <a:ln cap="flat" cmpd="sng" w="9525">
              <a:solidFill>
                <a:schemeClr val="dk1"/>
              </a:solidFill>
              <a:prstDash val="solid"/>
              <a:round/>
              <a:headEnd len="sm" w="sm" type="none"/>
              <a:tailEnd len="sm" w="sm" type="none"/>
            </a:ln>
          </p:spPr>
        </p:pic>
        <p:sp>
          <p:nvSpPr>
            <p:cNvPr id="259" name="Google Shape;259;p7"/>
            <p:cNvSpPr/>
            <p:nvPr/>
          </p:nvSpPr>
          <p:spPr>
            <a:xfrm>
              <a:off x="580801" y="3393584"/>
              <a:ext cx="1078992" cy="228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C55A11"/>
                </a:solidFill>
                <a:latin typeface="Calibri"/>
                <a:ea typeface="Calibri"/>
                <a:cs typeface="Calibri"/>
                <a:sym typeface="Calibri"/>
              </a:endParaRPr>
            </a:p>
          </p:txBody>
        </p:sp>
      </p:grpSp>
      <p:sp>
        <p:nvSpPr>
          <p:cNvPr id="260" name="Google Shape;260;p7"/>
          <p:cNvSpPr txBox="1"/>
          <p:nvPr/>
        </p:nvSpPr>
        <p:spPr>
          <a:xfrm>
            <a:off x="3889332" y="6119336"/>
            <a:ext cx="8302668" cy="738664"/>
          </a:xfrm>
          <a:prstGeom prst="rect">
            <a:avLst/>
          </a:prstGeom>
          <a:solidFill>
            <a:schemeClr val="lt2"/>
          </a:solidFill>
          <a:ln>
            <a:noFill/>
          </a:ln>
        </p:spPr>
        <p:txBody>
          <a:bodyPr anchorCtr="0" anchor="t" bIns="45700" lIns="91425" spcFirstLastPara="1" rIns="91425" wrap="square" tIns="45700">
            <a:spAutoFit/>
          </a:bodyPr>
          <a:lstStyle/>
          <a:p>
            <a:pPr indent="0" lvl="2" marL="22860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Lexend Light"/>
                <a:ea typeface="Lexend Light"/>
                <a:cs typeface="Lexend Light"/>
                <a:sym typeface="Lexend Light"/>
              </a:rPr>
              <a:t>Voisin N., D.J. Rose, D.P. Broman, N. Sun, I.P. Kraucunas (2023). “Exploring Multiscale Earth System and Human-Earth System Dynamics in the Puget Sound Region”. </a:t>
            </a:r>
            <a:r>
              <a:rPr b="0" i="0" lang="en-US" sz="1400" u="sng" cap="none" strike="noStrike">
                <a:solidFill>
                  <a:srgbClr val="000000"/>
                </a:solidFill>
                <a:latin typeface="Lexend Light"/>
                <a:ea typeface="Lexend Light"/>
                <a:cs typeface="Lexend Light"/>
                <a:sym typeface="Lexend Light"/>
                <a:hlinkClick r:id="rId4">
                  <a:extLst>
                    <a:ext uri="{A12FA001-AC4F-418D-AE19-62706E023703}">
                      <ahyp:hlinkClr val="tx"/>
                    </a:ext>
                  </a:extLst>
                </a:hlinkClick>
              </a:rPr>
              <a:t>https://doi.org/10.2172/1906804</a:t>
            </a:r>
            <a:endParaRPr b="0" i="0" sz="1400" u="none" cap="none" strike="noStrike">
              <a:solidFill>
                <a:srgbClr val="000000"/>
              </a:solidFill>
              <a:latin typeface="Lexend Light"/>
              <a:ea typeface="Lexend Light"/>
              <a:cs typeface="Lexend Light"/>
              <a:sym typeface="Lexend Light"/>
            </a:endParaRPr>
          </a:p>
        </p:txBody>
      </p:sp>
      <p:pic>
        <p:nvPicPr>
          <p:cNvPr id="261" name="Google Shape;261;p7"/>
          <p:cNvPicPr preferRelativeResize="0"/>
          <p:nvPr/>
        </p:nvPicPr>
        <p:blipFill rotWithShape="1">
          <a:blip r:embed="rId5">
            <a:alphaModFix/>
          </a:blip>
          <a:srcRect b="0" l="0" r="0" t="0"/>
          <a:stretch/>
        </p:blipFill>
        <p:spPr>
          <a:xfrm>
            <a:off x="7843580" y="1564362"/>
            <a:ext cx="1861407" cy="2381505"/>
          </a:xfrm>
          <a:prstGeom prst="rect">
            <a:avLst/>
          </a:prstGeom>
          <a:noFill/>
          <a:ln>
            <a:noFill/>
          </a:ln>
        </p:spPr>
      </p:pic>
      <p:sp>
        <p:nvSpPr>
          <p:cNvPr id="262" name="Google Shape;262;p7"/>
          <p:cNvSpPr txBox="1"/>
          <p:nvPr/>
        </p:nvSpPr>
        <p:spPr>
          <a:xfrm>
            <a:off x="7318803" y="1261801"/>
            <a:ext cx="2074607" cy="369332"/>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2E75B5"/>
                </a:solidFill>
                <a:latin typeface="Oswald"/>
                <a:ea typeface="Oswald"/>
                <a:cs typeface="Oswald"/>
                <a:sym typeface="Oswald"/>
              </a:rPr>
              <a:t>Steering Committee</a:t>
            </a:r>
            <a:endParaRPr b="0" i="0" sz="1400" u="none" cap="none" strike="noStrike">
              <a:solidFill>
                <a:srgbClr val="000000"/>
              </a:solidFill>
              <a:latin typeface="Arial"/>
              <a:ea typeface="Arial"/>
              <a:cs typeface="Arial"/>
              <a:sym typeface="Arial"/>
            </a:endParaRPr>
          </a:p>
        </p:txBody>
      </p:sp>
      <p:pic>
        <p:nvPicPr>
          <p:cNvPr id="263" name="Google Shape;263;p7"/>
          <p:cNvPicPr preferRelativeResize="0"/>
          <p:nvPr/>
        </p:nvPicPr>
        <p:blipFill rotWithShape="1">
          <a:blip r:embed="rId6">
            <a:alphaModFix/>
          </a:blip>
          <a:srcRect b="0" l="0" r="0" t="0"/>
          <a:stretch/>
        </p:blipFill>
        <p:spPr>
          <a:xfrm>
            <a:off x="9817553" y="1589978"/>
            <a:ext cx="2275386" cy="442108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8" name="Shape 268"/>
        <p:cNvGrpSpPr/>
        <p:nvPr/>
      </p:nvGrpSpPr>
      <p:grpSpPr>
        <a:xfrm>
          <a:off x="0" y="0"/>
          <a:ext cx="0" cy="0"/>
          <a:chOff x="0" y="0"/>
          <a:chExt cx="0" cy="0"/>
        </a:xfrm>
      </p:grpSpPr>
      <p:sp>
        <p:nvSpPr>
          <p:cNvPr id="269" name="Google Shape;269;p8"/>
          <p:cNvSpPr txBox="1"/>
          <p:nvPr/>
        </p:nvSpPr>
        <p:spPr>
          <a:xfrm>
            <a:off x="382278" y="1297477"/>
            <a:ext cx="11701692" cy="739668"/>
          </a:xfrm>
          <a:prstGeom prst="rect">
            <a:avLst/>
          </a:prstGeom>
          <a:solidFill>
            <a:srgbClr val="BF9000"/>
          </a:solidFill>
          <a:ln cap="flat" cmpd="sng" w="9525">
            <a:solidFill>
              <a:schemeClr val="dk2"/>
            </a:solidFill>
            <a:prstDash val="solid"/>
            <a:round/>
            <a:headEnd len="sm" w="sm" type="none"/>
            <a:tailEnd len="sm" w="sm" type="none"/>
          </a:ln>
        </p:spPr>
        <p:txBody>
          <a:bodyPr anchorCtr="0" anchor="t" bIns="45700" lIns="91425" spcFirstLastPara="1" rIns="91425" wrap="square" tIns="45700">
            <a:normAutofit fontScale="92500" lnSpcReduction="10000"/>
          </a:bodyPr>
          <a:lstStyle/>
          <a:p>
            <a:pPr indent="0" lvl="0" marL="120650" marR="0" rtl="0" algn="ctr">
              <a:lnSpc>
                <a:spcPct val="100000"/>
              </a:lnSpc>
              <a:spcBef>
                <a:spcPts val="0"/>
              </a:spcBef>
              <a:spcAft>
                <a:spcPts val="0"/>
              </a:spcAft>
              <a:buClr>
                <a:schemeClr val="dk1"/>
              </a:buClr>
              <a:buSzPct val="76576"/>
              <a:buFont typeface="Average"/>
              <a:buNone/>
            </a:pPr>
            <a:r>
              <a:rPr b="0" i="0" lang="en-US" sz="2400" u="none" cap="none" strike="noStrike">
                <a:solidFill>
                  <a:schemeClr val="lt1"/>
                </a:solidFill>
                <a:latin typeface="Oswald"/>
                <a:ea typeface="Oswald"/>
                <a:cs typeface="Oswald"/>
                <a:sym typeface="Oswald"/>
              </a:rPr>
              <a:t>Improve understanding and modeling of Earth-Human System in Puget Sound Coastal Environments, and their vulnerability to climate change and other stresses.</a:t>
            </a:r>
            <a:endParaRPr b="0" i="0" sz="1400" u="none" cap="none" strike="noStrike">
              <a:solidFill>
                <a:srgbClr val="000000"/>
              </a:solidFill>
              <a:latin typeface="Arial"/>
              <a:ea typeface="Arial"/>
              <a:cs typeface="Arial"/>
              <a:sym typeface="Arial"/>
            </a:endParaRPr>
          </a:p>
          <a:p>
            <a:pPr indent="0" lvl="1" marL="457200" marR="0" rtl="0" algn="ctr">
              <a:lnSpc>
                <a:spcPct val="90000"/>
              </a:lnSpc>
              <a:spcBef>
                <a:spcPts val="0"/>
              </a:spcBef>
              <a:spcAft>
                <a:spcPts val="0"/>
              </a:spcAft>
              <a:buClr>
                <a:schemeClr val="dk1"/>
              </a:buClr>
              <a:buSzPct val="100000"/>
              <a:buFont typeface="Arial"/>
              <a:buNone/>
            </a:pPr>
            <a:r>
              <a:t/>
            </a:r>
            <a:endParaRPr b="0" i="0" sz="2200" u="none" cap="none" strike="noStrike">
              <a:solidFill>
                <a:schemeClr val="lt1"/>
              </a:solidFill>
              <a:latin typeface="Oswald"/>
              <a:ea typeface="Oswald"/>
              <a:cs typeface="Oswald"/>
              <a:sym typeface="Oswald"/>
            </a:endParaRPr>
          </a:p>
          <a:p>
            <a:pPr indent="-327977" lvl="0" marL="457200" marR="0" rtl="0" algn="ctr">
              <a:lnSpc>
                <a:spcPct val="90000"/>
              </a:lnSpc>
              <a:spcBef>
                <a:spcPts val="600"/>
              </a:spcBef>
              <a:spcAft>
                <a:spcPts val="0"/>
              </a:spcAft>
              <a:buClr>
                <a:schemeClr val="dk1"/>
              </a:buClr>
              <a:buSzPct val="100000"/>
              <a:buFont typeface="Calibri"/>
              <a:buNone/>
            </a:pPr>
            <a:r>
              <a:t/>
            </a:r>
            <a:endParaRPr b="0" i="0" sz="2200" u="none" cap="none" strike="noStrike">
              <a:solidFill>
                <a:schemeClr val="lt1"/>
              </a:solidFill>
              <a:latin typeface="Oswald"/>
              <a:ea typeface="Oswald"/>
              <a:cs typeface="Oswald"/>
              <a:sym typeface="Oswald"/>
            </a:endParaRPr>
          </a:p>
          <a:p>
            <a:pPr indent="-99376" lvl="1" marL="685800" marR="0" rtl="0" algn="ctr">
              <a:lnSpc>
                <a:spcPct val="90000"/>
              </a:lnSpc>
              <a:spcBef>
                <a:spcPts val="1100"/>
              </a:spcBef>
              <a:spcAft>
                <a:spcPts val="0"/>
              </a:spcAft>
              <a:buClr>
                <a:schemeClr val="dk1"/>
              </a:buClr>
              <a:buSzPct val="100000"/>
              <a:buFont typeface="Arial"/>
              <a:buNone/>
            </a:pPr>
            <a:r>
              <a:t/>
            </a:r>
            <a:endParaRPr b="0" i="0" sz="2200" u="none" cap="none" strike="noStrike">
              <a:solidFill>
                <a:schemeClr val="lt1"/>
              </a:solidFill>
              <a:latin typeface="Oswald"/>
              <a:ea typeface="Oswald"/>
              <a:cs typeface="Oswald"/>
              <a:sym typeface="Oswald"/>
            </a:endParaRPr>
          </a:p>
          <a:p>
            <a:pPr indent="-99377" lvl="0" marL="228600" marR="0" rtl="0" algn="ctr">
              <a:lnSpc>
                <a:spcPct val="90000"/>
              </a:lnSpc>
              <a:spcBef>
                <a:spcPts val="1000"/>
              </a:spcBef>
              <a:spcAft>
                <a:spcPts val="0"/>
              </a:spcAft>
              <a:buClr>
                <a:schemeClr val="dk1"/>
              </a:buClr>
              <a:buSzPct val="100000"/>
              <a:buFont typeface="Arial"/>
              <a:buNone/>
            </a:pPr>
            <a:r>
              <a:t/>
            </a:r>
            <a:endParaRPr b="0" i="0" sz="2200" u="none" cap="none" strike="noStrike">
              <a:solidFill>
                <a:schemeClr val="lt1"/>
              </a:solidFill>
              <a:latin typeface="Oswald"/>
              <a:ea typeface="Oswald"/>
              <a:cs typeface="Oswald"/>
              <a:sym typeface="Oswald"/>
            </a:endParaRPr>
          </a:p>
        </p:txBody>
      </p:sp>
      <p:cxnSp>
        <p:nvCxnSpPr>
          <p:cNvPr id="270" name="Google Shape;270;p8"/>
          <p:cNvCxnSpPr>
            <a:endCxn id="271" idx="1"/>
          </p:cNvCxnSpPr>
          <p:nvPr/>
        </p:nvCxnSpPr>
        <p:spPr>
          <a:xfrm>
            <a:off x="6869228" y="5521814"/>
            <a:ext cx="1521900" cy="933600"/>
          </a:xfrm>
          <a:prstGeom prst="bentConnector3">
            <a:avLst>
              <a:gd fmla="val 73913" name="adj1"/>
            </a:avLst>
          </a:prstGeom>
          <a:noFill/>
          <a:ln cap="flat" cmpd="sng" w="12700">
            <a:solidFill>
              <a:srgbClr val="C55A11"/>
            </a:solidFill>
            <a:prstDash val="solid"/>
            <a:miter lim="800000"/>
            <a:headEnd len="sm" w="sm" type="none"/>
            <a:tailEnd len="med" w="med" type="triangle"/>
          </a:ln>
        </p:spPr>
      </p:cxnSp>
      <p:cxnSp>
        <p:nvCxnSpPr>
          <p:cNvPr id="272" name="Google Shape;272;p8"/>
          <p:cNvCxnSpPr/>
          <p:nvPr/>
        </p:nvCxnSpPr>
        <p:spPr>
          <a:xfrm flipH="1" rot="-5400000">
            <a:off x="3616389" y="4171756"/>
            <a:ext cx="1828800" cy="914400"/>
          </a:xfrm>
          <a:prstGeom prst="bentConnector2">
            <a:avLst/>
          </a:prstGeom>
          <a:noFill/>
          <a:ln cap="flat" cmpd="sng" w="12700">
            <a:solidFill>
              <a:srgbClr val="C55A11"/>
            </a:solidFill>
            <a:prstDash val="solid"/>
            <a:miter lim="800000"/>
            <a:headEnd len="sm" w="sm" type="none"/>
            <a:tailEnd len="med" w="med" type="triangle"/>
          </a:ln>
        </p:spPr>
      </p:cxnSp>
      <p:cxnSp>
        <p:nvCxnSpPr>
          <p:cNvPr id="273" name="Google Shape;273;p8"/>
          <p:cNvCxnSpPr/>
          <p:nvPr/>
        </p:nvCxnSpPr>
        <p:spPr>
          <a:xfrm>
            <a:off x="4246130" y="3664950"/>
            <a:ext cx="2381700" cy="1097400"/>
          </a:xfrm>
          <a:prstGeom prst="bentConnector3">
            <a:avLst>
              <a:gd fmla="val 5730" name="adj1"/>
            </a:avLst>
          </a:prstGeom>
          <a:noFill/>
          <a:ln cap="flat" cmpd="sng" w="12700">
            <a:solidFill>
              <a:srgbClr val="C55A11"/>
            </a:solidFill>
            <a:prstDash val="solid"/>
            <a:miter lim="800000"/>
            <a:headEnd len="sm" w="sm" type="none"/>
            <a:tailEnd len="med" w="med" type="triangle"/>
          </a:ln>
        </p:spPr>
      </p:cxnSp>
      <p:cxnSp>
        <p:nvCxnSpPr>
          <p:cNvPr id="274" name="Google Shape;274;p8"/>
          <p:cNvCxnSpPr/>
          <p:nvPr/>
        </p:nvCxnSpPr>
        <p:spPr>
          <a:xfrm flipH="1" rot="-5400000">
            <a:off x="1778582" y="3324425"/>
            <a:ext cx="2789100" cy="1920300"/>
          </a:xfrm>
          <a:prstGeom prst="bentConnector3">
            <a:avLst>
              <a:gd fmla="val 0" name="adj1"/>
            </a:avLst>
          </a:prstGeom>
          <a:noFill/>
          <a:ln cap="flat" cmpd="sng" w="12700">
            <a:solidFill>
              <a:srgbClr val="C55A11"/>
            </a:solidFill>
            <a:prstDash val="solid"/>
            <a:miter lim="800000"/>
            <a:headEnd len="sm" w="sm" type="none"/>
            <a:tailEnd len="med" w="med" type="triangle"/>
          </a:ln>
        </p:spPr>
      </p:cxnSp>
      <p:sp>
        <p:nvSpPr>
          <p:cNvPr id="275" name="Google Shape;275;p8"/>
          <p:cNvSpPr/>
          <p:nvPr/>
        </p:nvSpPr>
        <p:spPr>
          <a:xfrm>
            <a:off x="461444" y="4992779"/>
            <a:ext cx="1829587" cy="386098"/>
          </a:xfrm>
          <a:prstGeom prst="flowChartTerminator">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Oswald"/>
              <a:ea typeface="Oswald"/>
              <a:cs typeface="Oswald"/>
              <a:sym typeface="Oswald"/>
            </a:endParaRPr>
          </a:p>
        </p:txBody>
      </p:sp>
      <p:sp>
        <p:nvSpPr>
          <p:cNvPr id="276" name="Google Shape;276;p8"/>
          <p:cNvSpPr/>
          <p:nvPr/>
        </p:nvSpPr>
        <p:spPr>
          <a:xfrm>
            <a:off x="480931" y="2696976"/>
            <a:ext cx="1829587" cy="386098"/>
          </a:xfrm>
          <a:prstGeom prst="flowChartTerminator">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Oswald"/>
              <a:ea typeface="Oswald"/>
              <a:cs typeface="Oswald"/>
              <a:sym typeface="Oswald"/>
            </a:endParaRPr>
          </a:p>
        </p:txBody>
      </p:sp>
      <p:sp>
        <p:nvSpPr>
          <p:cNvPr id="277" name="Google Shape;277;p8"/>
          <p:cNvSpPr txBox="1"/>
          <p:nvPr/>
        </p:nvSpPr>
        <p:spPr>
          <a:xfrm>
            <a:off x="624269" y="2700202"/>
            <a:ext cx="15039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Oswald"/>
              <a:buNone/>
            </a:pPr>
            <a:r>
              <a:rPr b="0" i="0" lang="en-US" sz="1800" u="none" cap="none" strike="noStrike">
                <a:solidFill>
                  <a:srgbClr val="FFFFFF"/>
                </a:solidFill>
                <a:latin typeface="Oswald"/>
                <a:ea typeface="Oswald"/>
                <a:cs typeface="Oswald"/>
                <a:sym typeface="Oswald"/>
              </a:rPr>
              <a:t>Climate Change</a:t>
            </a:r>
            <a:endParaRPr b="0" i="0" sz="1400" u="none" cap="none" strike="noStrike">
              <a:solidFill>
                <a:srgbClr val="000000"/>
              </a:solidFill>
              <a:latin typeface="Arial"/>
              <a:ea typeface="Arial"/>
              <a:cs typeface="Arial"/>
              <a:sym typeface="Arial"/>
            </a:endParaRPr>
          </a:p>
        </p:txBody>
      </p:sp>
      <p:cxnSp>
        <p:nvCxnSpPr>
          <p:cNvPr id="278" name="Google Shape;278;p8"/>
          <p:cNvCxnSpPr/>
          <p:nvPr/>
        </p:nvCxnSpPr>
        <p:spPr>
          <a:xfrm>
            <a:off x="6287717" y="4025657"/>
            <a:ext cx="0" cy="1298448"/>
          </a:xfrm>
          <a:prstGeom prst="straightConnector1">
            <a:avLst/>
          </a:prstGeom>
          <a:noFill/>
          <a:ln cap="flat" cmpd="sng" w="12700">
            <a:solidFill>
              <a:srgbClr val="C55A11"/>
            </a:solidFill>
            <a:prstDash val="solid"/>
            <a:miter lim="800000"/>
            <a:headEnd len="sm" w="sm" type="none"/>
            <a:tailEnd len="med" w="med" type="triangle"/>
          </a:ln>
        </p:spPr>
      </p:cxnSp>
      <p:cxnSp>
        <p:nvCxnSpPr>
          <p:cNvPr id="279" name="Google Shape;279;p8"/>
          <p:cNvCxnSpPr/>
          <p:nvPr/>
        </p:nvCxnSpPr>
        <p:spPr>
          <a:xfrm flipH="1" rot="-5400000">
            <a:off x="2847453" y="4489410"/>
            <a:ext cx="2103000" cy="457200"/>
          </a:xfrm>
          <a:prstGeom prst="bentConnector3">
            <a:avLst>
              <a:gd fmla="val 0" name="adj1"/>
            </a:avLst>
          </a:prstGeom>
          <a:noFill/>
          <a:ln cap="flat" cmpd="sng" w="12700">
            <a:solidFill>
              <a:srgbClr val="C55A11"/>
            </a:solidFill>
            <a:prstDash val="solid"/>
            <a:miter lim="800000"/>
            <a:headEnd len="sm" w="sm" type="none"/>
            <a:tailEnd len="med" w="med" type="triangle"/>
          </a:ln>
        </p:spPr>
      </p:cxnSp>
      <p:sp>
        <p:nvSpPr>
          <p:cNvPr id="280" name="Google Shape;280;p8"/>
          <p:cNvSpPr/>
          <p:nvPr/>
        </p:nvSpPr>
        <p:spPr>
          <a:xfrm>
            <a:off x="5013950" y="2667013"/>
            <a:ext cx="1273767" cy="521745"/>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Oswald"/>
              <a:buNone/>
            </a:pPr>
            <a:r>
              <a:rPr b="0" i="0" lang="en-US" sz="1800" u="none" cap="none" strike="noStrike">
                <a:solidFill>
                  <a:srgbClr val="FFFFFF"/>
                </a:solidFill>
                <a:latin typeface="Oswald"/>
                <a:ea typeface="Oswald"/>
                <a:cs typeface="Oswald"/>
                <a:sym typeface="Oswald"/>
              </a:rPr>
              <a:t>Demeter*</a:t>
            </a:r>
            <a:endParaRPr b="0" i="0" sz="1400" u="none" cap="none" strike="noStrike">
              <a:solidFill>
                <a:srgbClr val="000000"/>
              </a:solidFill>
              <a:latin typeface="Arial"/>
              <a:ea typeface="Arial"/>
              <a:cs typeface="Arial"/>
              <a:sym typeface="Arial"/>
            </a:endParaRPr>
          </a:p>
        </p:txBody>
      </p:sp>
      <p:sp>
        <p:nvSpPr>
          <p:cNvPr id="281" name="Google Shape;281;p8"/>
          <p:cNvSpPr/>
          <p:nvPr/>
        </p:nvSpPr>
        <p:spPr>
          <a:xfrm>
            <a:off x="6719286" y="2675242"/>
            <a:ext cx="1273767" cy="513516"/>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Oswald"/>
              <a:buNone/>
            </a:pPr>
            <a:r>
              <a:rPr b="0" i="0" lang="en-US" sz="1800" u="none" cap="none" strike="noStrike">
                <a:solidFill>
                  <a:srgbClr val="FFFFFF"/>
                </a:solidFill>
                <a:latin typeface="Oswald"/>
                <a:ea typeface="Oswald"/>
                <a:cs typeface="Oswald"/>
                <a:sym typeface="Oswald"/>
              </a:rPr>
              <a:t>Tethys*</a:t>
            </a:r>
            <a:endParaRPr b="0" i="0" sz="1400" u="none" cap="none" strike="noStrike">
              <a:solidFill>
                <a:srgbClr val="000000"/>
              </a:solidFill>
              <a:latin typeface="Arial"/>
              <a:ea typeface="Arial"/>
              <a:cs typeface="Arial"/>
              <a:sym typeface="Arial"/>
            </a:endParaRPr>
          </a:p>
        </p:txBody>
      </p:sp>
      <p:sp>
        <p:nvSpPr>
          <p:cNvPr id="282" name="Google Shape;282;p8"/>
          <p:cNvSpPr txBox="1"/>
          <p:nvPr>
            <p:ph idx="12" type="sldNum"/>
          </p:nvPr>
        </p:nvSpPr>
        <p:spPr>
          <a:xfrm>
            <a:off x="7545472" y="6766257"/>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283" name="Google Shape;283;p8"/>
          <p:cNvSpPr/>
          <p:nvPr/>
        </p:nvSpPr>
        <p:spPr>
          <a:xfrm>
            <a:off x="8399519" y="3561354"/>
            <a:ext cx="2183572" cy="580084"/>
          </a:xfrm>
          <a:prstGeom prst="flowChartTerminator">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Oswald"/>
              <a:buNone/>
            </a:pPr>
            <a:r>
              <a:rPr b="0" i="0" lang="en-US" sz="1800" u="none" cap="none" strike="noStrike">
                <a:solidFill>
                  <a:srgbClr val="FFFFFF"/>
                </a:solidFill>
                <a:latin typeface="Oswald"/>
                <a:ea typeface="Oswald"/>
                <a:cs typeface="Oswald"/>
                <a:sym typeface="Oswald"/>
              </a:rPr>
              <a:t>Urban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800"/>
              <a:buFont typeface="Oswald"/>
              <a:buNone/>
            </a:pPr>
            <a:r>
              <a:rPr b="0" i="0" lang="en-US" sz="1800" u="none" cap="none" strike="noStrike">
                <a:solidFill>
                  <a:srgbClr val="FFFFFF"/>
                </a:solidFill>
                <a:latin typeface="Oswald"/>
                <a:ea typeface="Oswald"/>
                <a:cs typeface="Oswald"/>
                <a:sym typeface="Oswald"/>
              </a:rPr>
              <a:t>Flood Risk</a:t>
            </a:r>
            <a:endParaRPr b="0" i="0" sz="1400" u="none" cap="none" strike="noStrike">
              <a:solidFill>
                <a:srgbClr val="000000"/>
              </a:solidFill>
              <a:latin typeface="Arial"/>
              <a:ea typeface="Arial"/>
              <a:cs typeface="Arial"/>
              <a:sym typeface="Arial"/>
            </a:endParaRPr>
          </a:p>
        </p:txBody>
      </p:sp>
      <p:sp>
        <p:nvSpPr>
          <p:cNvPr id="271" name="Google Shape;271;p8"/>
          <p:cNvSpPr/>
          <p:nvPr/>
        </p:nvSpPr>
        <p:spPr>
          <a:xfrm>
            <a:off x="8391128" y="6144571"/>
            <a:ext cx="2183572" cy="621686"/>
          </a:xfrm>
          <a:prstGeom prst="flowChartTerminator">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Oswald"/>
              <a:buNone/>
            </a:pPr>
            <a:r>
              <a:rPr b="0" i="0" lang="en-US" sz="1800" u="none" cap="none" strike="noStrike">
                <a:solidFill>
                  <a:srgbClr val="FFFFFF"/>
                </a:solidFill>
                <a:latin typeface="Oswald"/>
                <a:ea typeface="Oswald"/>
                <a:cs typeface="Oswald"/>
                <a:sym typeface="Oswald"/>
              </a:rPr>
              <a:t>Water Availability</a:t>
            </a:r>
            <a:endParaRPr b="0" i="0" sz="1400" u="none" cap="none" strike="noStrike">
              <a:solidFill>
                <a:srgbClr val="000000"/>
              </a:solidFill>
              <a:latin typeface="Arial"/>
              <a:ea typeface="Arial"/>
              <a:cs typeface="Arial"/>
              <a:sym typeface="Arial"/>
            </a:endParaRPr>
          </a:p>
        </p:txBody>
      </p:sp>
      <p:pic>
        <p:nvPicPr>
          <p:cNvPr id="284" name="Google Shape;284;p8"/>
          <p:cNvPicPr preferRelativeResize="0"/>
          <p:nvPr/>
        </p:nvPicPr>
        <p:blipFill rotWithShape="1">
          <a:blip r:embed="rId3">
            <a:alphaModFix/>
          </a:blip>
          <a:srcRect b="0" l="0" r="0" t="0"/>
          <a:stretch/>
        </p:blipFill>
        <p:spPr>
          <a:xfrm>
            <a:off x="688495" y="5360117"/>
            <a:ext cx="1406140" cy="1406140"/>
          </a:xfrm>
          <a:prstGeom prst="rect">
            <a:avLst/>
          </a:prstGeom>
          <a:noFill/>
          <a:ln>
            <a:noFill/>
          </a:ln>
        </p:spPr>
      </p:pic>
      <p:pic>
        <p:nvPicPr>
          <p:cNvPr id="285" name="Google Shape;285;p8"/>
          <p:cNvPicPr preferRelativeResize="0"/>
          <p:nvPr/>
        </p:nvPicPr>
        <p:blipFill rotWithShape="1">
          <a:blip r:embed="rId4">
            <a:alphaModFix/>
          </a:blip>
          <a:srcRect b="0" l="0" r="0" t="0"/>
          <a:stretch/>
        </p:blipFill>
        <p:spPr>
          <a:xfrm>
            <a:off x="731638" y="3086300"/>
            <a:ext cx="1472971" cy="1472971"/>
          </a:xfrm>
          <a:prstGeom prst="rect">
            <a:avLst/>
          </a:prstGeom>
          <a:noFill/>
          <a:ln>
            <a:noFill/>
          </a:ln>
        </p:spPr>
      </p:pic>
      <p:sp>
        <p:nvSpPr>
          <p:cNvPr id="286" name="Google Shape;286;p8"/>
          <p:cNvSpPr txBox="1"/>
          <p:nvPr/>
        </p:nvSpPr>
        <p:spPr>
          <a:xfrm>
            <a:off x="42898" y="190628"/>
            <a:ext cx="12149102"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Oswald"/>
              <a:buNone/>
            </a:pPr>
            <a:r>
              <a:rPr b="1" i="0" lang="en-US" sz="2800" u="none" cap="none" strike="noStrike">
                <a:solidFill>
                  <a:schemeClr val="dk1"/>
                </a:solidFill>
                <a:latin typeface="Oswald"/>
                <a:ea typeface="Oswald"/>
                <a:cs typeface="Oswald"/>
                <a:sym typeface="Oswald"/>
              </a:rPr>
              <a:t>Research Opportunities: </a:t>
            </a:r>
            <a:r>
              <a:rPr b="1" i="0" lang="en-US" sz="2800" u="none" cap="none" strike="noStrike">
                <a:solidFill>
                  <a:srgbClr val="595959"/>
                </a:solidFill>
                <a:latin typeface="Oswald"/>
                <a:ea typeface="Oswald"/>
                <a:cs typeface="Oswald"/>
                <a:sym typeface="Oswald"/>
              </a:rPr>
              <a:t>Coupled Earth-Human Modeling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595959"/>
              </a:buClr>
              <a:buSzPts val="2800"/>
              <a:buFont typeface="Oswald"/>
              <a:buNone/>
            </a:pPr>
            <a:r>
              <a:rPr b="1" i="0" lang="en-US" sz="2800" u="none" cap="none" strike="noStrike">
                <a:solidFill>
                  <a:srgbClr val="595959"/>
                </a:solidFill>
                <a:latin typeface="Oswald"/>
                <a:ea typeface="Oswald"/>
                <a:cs typeface="Oswald"/>
                <a:sym typeface="Oswald"/>
              </a:rPr>
              <a:t>in a Mountain-to-Coast Regional Hydroclimate </a:t>
            </a:r>
            <a:endParaRPr b="0" i="0" sz="1400" u="none" cap="none" strike="noStrike">
              <a:solidFill>
                <a:srgbClr val="000000"/>
              </a:solidFill>
              <a:latin typeface="Arial"/>
              <a:ea typeface="Arial"/>
              <a:cs typeface="Arial"/>
              <a:sym typeface="Arial"/>
            </a:endParaRPr>
          </a:p>
        </p:txBody>
      </p:sp>
      <p:sp>
        <p:nvSpPr>
          <p:cNvPr id="287" name="Google Shape;287;p8"/>
          <p:cNvSpPr/>
          <p:nvPr/>
        </p:nvSpPr>
        <p:spPr>
          <a:xfrm>
            <a:off x="2863435" y="2156787"/>
            <a:ext cx="1439981" cy="586684"/>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Oswald"/>
              <a:buNone/>
            </a:pPr>
            <a:r>
              <a:rPr b="0" i="0" lang="en-US" sz="2000" u="none" cap="none" strike="noStrike">
                <a:solidFill>
                  <a:srgbClr val="000000"/>
                </a:solidFill>
                <a:latin typeface="Oswald"/>
                <a:ea typeface="Oswald"/>
                <a:cs typeface="Oswald"/>
                <a:sym typeface="Oswald"/>
              </a:rPr>
              <a:t>GCAM-USA</a:t>
            </a:r>
            <a:endParaRPr b="0" i="0" sz="1400" u="none" cap="none" strike="noStrike">
              <a:solidFill>
                <a:srgbClr val="000000"/>
              </a:solidFill>
              <a:latin typeface="Arial"/>
              <a:ea typeface="Arial"/>
              <a:cs typeface="Arial"/>
              <a:sym typeface="Arial"/>
            </a:endParaRPr>
          </a:p>
        </p:txBody>
      </p:sp>
      <p:pic>
        <p:nvPicPr>
          <p:cNvPr id="288" name="Google Shape;288;p8"/>
          <p:cNvPicPr preferRelativeResize="0"/>
          <p:nvPr/>
        </p:nvPicPr>
        <p:blipFill rotWithShape="1">
          <a:blip r:embed="rId5">
            <a:alphaModFix/>
          </a:blip>
          <a:srcRect b="0" l="0" r="0" t="0"/>
          <a:stretch/>
        </p:blipFill>
        <p:spPr>
          <a:xfrm rot="-5400000">
            <a:off x="9277166" y="4204936"/>
            <a:ext cx="526293" cy="471963"/>
          </a:xfrm>
          <a:prstGeom prst="rect">
            <a:avLst/>
          </a:prstGeom>
          <a:noFill/>
          <a:ln>
            <a:noFill/>
          </a:ln>
        </p:spPr>
      </p:pic>
      <p:sp>
        <p:nvSpPr>
          <p:cNvPr id="289" name="Google Shape;289;p8"/>
          <p:cNvSpPr/>
          <p:nvPr/>
        </p:nvSpPr>
        <p:spPr>
          <a:xfrm>
            <a:off x="10796807" y="4762229"/>
            <a:ext cx="1247096" cy="689286"/>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Oswald"/>
              <a:buNone/>
            </a:pPr>
            <a:r>
              <a:rPr b="0" i="0" lang="en-US" sz="2000" u="none" cap="none" strike="noStrike">
                <a:solidFill>
                  <a:srgbClr val="FFFFFF"/>
                </a:solidFill>
                <a:latin typeface="Oswald"/>
                <a:ea typeface="Oswald"/>
                <a:cs typeface="Oswald"/>
                <a:sym typeface="Oswald"/>
              </a:rPr>
              <a:t>*</a:t>
            </a:r>
            <a:r>
              <a:rPr b="0" i="0" lang="en-US" sz="1800" u="none" cap="none" strike="noStrike">
                <a:solidFill>
                  <a:srgbClr val="FFFFFF"/>
                </a:solidFill>
                <a:latin typeface="Oswald"/>
                <a:ea typeface="Oswald"/>
                <a:cs typeface="Oswald"/>
                <a:sym typeface="Oswald"/>
              </a:rPr>
              <a:t>Chance-C</a:t>
            </a:r>
            <a:endParaRPr b="0" i="0" sz="2000" u="none" cap="none" strike="noStrike">
              <a:solidFill>
                <a:srgbClr val="FFFFFF"/>
              </a:solidFill>
              <a:latin typeface="Oswald"/>
              <a:ea typeface="Oswald"/>
              <a:cs typeface="Oswald"/>
              <a:sym typeface="Oswald"/>
            </a:endParaRPr>
          </a:p>
        </p:txBody>
      </p:sp>
      <p:pic>
        <p:nvPicPr>
          <p:cNvPr id="290" name="Google Shape;290;p8"/>
          <p:cNvPicPr preferRelativeResize="0"/>
          <p:nvPr/>
        </p:nvPicPr>
        <p:blipFill rotWithShape="1">
          <a:blip r:embed="rId5">
            <a:alphaModFix/>
          </a:blip>
          <a:srcRect b="0" l="0" r="0" t="0"/>
          <a:stretch/>
        </p:blipFill>
        <p:spPr>
          <a:xfrm rot="-5400000">
            <a:off x="9196683" y="5572148"/>
            <a:ext cx="572464" cy="471961"/>
          </a:xfrm>
          <a:prstGeom prst="rect">
            <a:avLst/>
          </a:prstGeom>
          <a:noFill/>
          <a:ln>
            <a:noFill/>
          </a:ln>
        </p:spPr>
      </p:pic>
      <p:pic>
        <p:nvPicPr>
          <p:cNvPr id="291" name="Google Shape;291;p8"/>
          <p:cNvPicPr preferRelativeResize="0"/>
          <p:nvPr/>
        </p:nvPicPr>
        <p:blipFill rotWithShape="1">
          <a:blip r:embed="rId6">
            <a:alphaModFix/>
          </a:blip>
          <a:srcRect b="16824" l="0" r="7702" t="0"/>
          <a:stretch/>
        </p:blipFill>
        <p:spPr>
          <a:xfrm>
            <a:off x="2136979" y="4311000"/>
            <a:ext cx="5278969" cy="2426461"/>
          </a:xfrm>
          <a:prstGeom prst="rect">
            <a:avLst/>
          </a:prstGeom>
          <a:noFill/>
          <a:ln>
            <a:noFill/>
          </a:ln>
        </p:spPr>
      </p:pic>
      <p:cxnSp>
        <p:nvCxnSpPr>
          <p:cNvPr id="292" name="Google Shape;292;p8"/>
          <p:cNvCxnSpPr>
            <a:stCxn id="287" idx="3"/>
            <a:endCxn id="280" idx="0"/>
          </p:cNvCxnSpPr>
          <p:nvPr/>
        </p:nvCxnSpPr>
        <p:spPr>
          <a:xfrm>
            <a:off x="4303416" y="2450129"/>
            <a:ext cx="1347300" cy="216900"/>
          </a:xfrm>
          <a:prstGeom prst="bentConnector2">
            <a:avLst/>
          </a:prstGeom>
          <a:noFill/>
          <a:ln cap="flat" cmpd="sng" w="12700">
            <a:solidFill>
              <a:srgbClr val="7030A0"/>
            </a:solidFill>
            <a:prstDash val="solid"/>
            <a:miter lim="800000"/>
            <a:headEnd len="sm" w="sm" type="none"/>
            <a:tailEnd len="med" w="med" type="triangle"/>
          </a:ln>
        </p:spPr>
      </p:cxnSp>
      <p:cxnSp>
        <p:nvCxnSpPr>
          <p:cNvPr id="293" name="Google Shape;293;p8"/>
          <p:cNvCxnSpPr/>
          <p:nvPr/>
        </p:nvCxnSpPr>
        <p:spPr>
          <a:xfrm>
            <a:off x="4299370" y="2301253"/>
            <a:ext cx="3052800" cy="365700"/>
          </a:xfrm>
          <a:prstGeom prst="bentConnector2">
            <a:avLst/>
          </a:prstGeom>
          <a:noFill/>
          <a:ln cap="flat" cmpd="sng" w="12700">
            <a:solidFill>
              <a:srgbClr val="7030A0"/>
            </a:solidFill>
            <a:prstDash val="solid"/>
            <a:miter lim="800000"/>
            <a:headEnd len="sm" w="sm" type="none"/>
            <a:tailEnd len="med" w="med" type="triangle"/>
          </a:ln>
        </p:spPr>
      </p:cxnSp>
      <p:cxnSp>
        <p:nvCxnSpPr>
          <p:cNvPr id="294" name="Google Shape;294;p8"/>
          <p:cNvCxnSpPr>
            <a:stCxn id="280" idx="1"/>
            <a:endCxn id="295" idx="0"/>
          </p:cNvCxnSpPr>
          <p:nvPr/>
        </p:nvCxnSpPr>
        <p:spPr>
          <a:xfrm flipH="1">
            <a:off x="4149050" y="2927886"/>
            <a:ext cx="864900" cy="420000"/>
          </a:xfrm>
          <a:prstGeom prst="bentConnector2">
            <a:avLst/>
          </a:prstGeom>
          <a:noFill/>
          <a:ln cap="flat" cmpd="sng" w="12700">
            <a:solidFill>
              <a:srgbClr val="7030A0"/>
            </a:solidFill>
            <a:prstDash val="solid"/>
            <a:miter lim="800000"/>
            <a:headEnd len="sm" w="sm" type="none"/>
            <a:tailEnd len="med" w="med" type="triangle"/>
          </a:ln>
        </p:spPr>
      </p:cxnSp>
      <p:sp>
        <p:nvSpPr>
          <p:cNvPr id="295" name="Google Shape;295;p8"/>
          <p:cNvSpPr/>
          <p:nvPr/>
        </p:nvSpPr>
        <p:spPr>
          <a:xfrm>
            <a:off x="3410917" y="3347943"/>
            <a:ext cx="1476039" cy="386098"/>
          </a:xfrm>
          <a:prstGeom prst="flowChartTerminator">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Oswald"/>
              <a:buNone/>
            </a:pPr>
            <a:r>
              <a:rPr b="0" i="0" lang="en-US" sz="1800" u="none" cap="none" strike="noStrike">
                <a:solidFill>
                  <a:srgbClr val="FFFFFF"/>
                </a:solidFill>
                <a:latin typeface="Oswald"/>
                <a:ea typeface="Oswald"/>
                <a:cs typeface="Oswald"/>
                <a:sym typeface="Oswald"/>
              </a:rPr>
              <a:t>LULCC</a:t>
            </a:r>
            <a:endParaRPr b="0" i="0" sz="1400" u="none" cap="none" strike="noStrike">
              <a:solidFill>
                <a:srgbClr val="000000"/>
              </a:solidFill>
              <a:latin typeface="Arial"/>
              <a:ea typeface="Arial"/>
              <a:cs typeface="Arial"/>
              <a:sym typeface="Arial"/>
            </a:endParaRPr>
          </a:p>
        </p:txBody>
      </p:sp>
      <p:sp>
        <p:nvSpPr>
          <p:cNvPr id="296" name="Google Shape;296;p8"/>
          <p:cNvSpPr/>
          <p:nvPr/>
        </p:nvSpPr>
        <p:spPr>
          <a:xfrm>
            <a:off x="5421509" y="3653929"/>
            <a:ext cx="1732416" cy="386098"/>
          </a:xfrm>
          <a:prstGeom prst="flowChartTerminator">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Oswald"/>
              <a:buNone/>
            </a:pPr>
            <a:r>
              <a:rPr b="0" i="0" lang="en-US" sz="1800" u="none" cap="none" strike="noStrike">
                <a:solidFill>
                  <a:srgbClr val="FFFFFF"/>
                </a:solidFill>
                <a:latin typeface="Oswald"/>
                <a:ea typeface="Oswald"/>
                <a:cs typeface="Oswald"/>
                <a:sym typeface="Oswald"/>
              </a:rPr>
              <a:t>Water Demand</a:t>
            </a:r>
            <a:endParaRPr b="0" i="0" sz="1400" u="none" cap="none" strike="noStrike">
              <a:solidFill>
                <a:srgbClr val="000000"/>
              </a:solidFill>
              <a:latin typeface="Arial"/>
              <a:ea typeface="Arial"/>
              <a:cs typeface="Arial"/>
              <a:sym typeface="Arial"/>
            </a:endParaRPr>
          </a:p>
        </p:txBody>
      </p:sp>
      <p:cxnSp>
        <p:nvCxnSpPr>
          <p:cNvPr id="297" name="Google Shape;297;p8"/>
          <p:cNvCxnSpPr>
            <a:stCxn id="281" idx="2"/>
            <a:endCxn id="296" idx="3"/>
          </p:cNvCxnSpPr>
          <p:nvPr/>
        </p:nvCxnSpPr>
        <p:spPr>
          <a:xfrm rot="5400000">
            <a:off x="6925970" y="3416758"/>
            <a:ext cx="658200" cy="202200"/>
          </a:xfrm>
          <a:prstGeom prst="bentConnector2">
            <a:avLst/>
          </a:prstGeom>
          <a:noFill/>
          <a:ln cap="flat" cmpd="sng" w="12700">
            <a:solidFill>
              <a:srgbClr val="7030A0"/>
            </a:solidFill>
            <a:prstDash val="solid"/>
            <a:miter lim="800000"/>
            <a:headEnd len="sm" w="sm" type="none"/>
            <a:tailEnd len="med" w="med" type="triangle"/>
          </a:ln>
        </p:spPr>
      </p:cxnSp>
      <p:sp>
        <p:nvSpPr>
          <p:cNvPr id="298" name="Google Shape;298;p8"/>
          <p:cNvSpPr/>
          <p:nvPr/>
        </p:nvSpPr>
        <p:spPr>
          <a:xfrm>
            <a:off x="2748773" y="4255677"/>
            <a:ext cx="4796700" cy="2481784"/>
          </a:xfrm>
          <a:prstGeom prst="roundRect">
            <a:avLst>
              <a:gd fmla="val 16667" name="adj"/>
            </a:avLst>
          </a:prstGeom>
          <a:no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299" name="Google Shape;299;p8"/>
          <p:cNvCxnSpPr>
            <a:endCxn id="287" idx="1"/>
          </p:cNvCxnSpPr>
          <p:nvPr/>
        </p:nvCxnSpPr>
        <p:spPr>
          <a:xfrm flipH="1" rot="10800000">
            <a:off x="1143235" y="2450129"/>
            <a:ext cx="1720200" cy="237900"/>
          </a:xfrm>
          <a:prstGeom prst="bentConnector2">
            <a:avLst/>
          </a:prstGeom>
          <a:noFill/>
          <a:ln cap="flat" cmpd="sng" w="12700">
            <a:solidFill>
              <a:srgbClr val="7030A0"/>
            </a:solidFill>
            <a:prstDash val="solid"/>
            <a:miter lim="800000"/>
            <a:headEnd len="sm" w="sm" type="none"/>
            <a:tailEnd len="med" w="med" type="triangle"/>
          </a:ln>
        </p:spPr>
      </p:cxnSp>
      <p:sp>
        <p:nvSpPr>
          <p:cNvPr id="300" name="Google Shape;300;p8"/>
          <p:cNvSpPr txBox="1"/>
          <p:nvPr/>
        </p:nvSpPr>
        <p:spPr>
          <a:xfrm>
            <a:off x="480933" y="4981970"/>
            <a:ext cx="185699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Oswald"/>
              <a:buNone/>
            </a:pPr>
            <a:r>
              <a:rPr b="0" i="0" lang="en-US" sz="1800" u="none" cap="none" strike="noStrike">
                <a:solidFill>
                  <a:srgbClr val="FFFFFF"/>
                </a:solidFill>
                <a:latin typeface="Oswald"/>
                <a:ea typeface="Oswald"/>
                <a:cs typeface="Oswald"/>
                <a:sym typeface="Oswald"/>
              </a:rPr>
              <a:t>Human System</a:t>
            </a:r>
            <a:endParaRPr b="0" i="0" sz="1400" u="none" cap="none" strike="noStrike">
              <a:solidFill>
                <a:srgbClr val="000000"/>
              </a:solidFill>
              <a:latin typeface="Arial"/>
              <a:ea typeface="Arial"/>
              <a:cs typeface="Arial"/>
              <a:sym typeface="Arial"/>
            </a:endParaRPr>
          </a:p>
        </p:txBody>
      </p:sp>
      <p:cxnSp>
        <p:nvCxnSpPr>
          <p:cNvPr id="301" name="Google Shape;301;p8"/>
          <p:cNvCxnSpPr>
            <a:stCxn id="295" idx="3"/>
            <a:endCxn id="281" idx="1"/>
          </p:cNvCxnSpPr>
          <p:nvPr/>
        </p:nvCxnSpPr>
        <p:spPr>
          <a:xfrm flipH="1" rot="10800000">
            <a:off x="4886956" y="2931992"/>
            <a:ext cx="1832400" cy="609000"/>
          </a:xfrm>
          <a:prstGeom prst="bentConnector3">
            <a:avLst>
              <a:gd fmla="val 89801" name="adj1"/>
            </a:avLst>
          </a:prstGeom>
          <a:noFill/>
          <a:ln cap="flat" cmpd="sng" w="12700">
            <a:solidFill>
              <a:srgbClr val="7030A0"/>
            </a:solidFill>
            <a:prstDash val="solid"/>
            <a:miter lim="800000"/>
            <a:headEnd len="sm" w="sm" type="none"/>
            <a:tailEnd len="med" w="med" type="triangle"/>
          </a:ln>
        </p:spPr>
      </p:cxnSp>
      <p:cxnSp>
        <p:nvCxnSpPr>
          <p:cNvPr id="302" name="Google Shape;302;p8"/>
          <p:cNvCxnSpPr>
            <a:stCxn id="300" idx="1"/>
            <a:endCxn id="287" idx="1"/>
          </p:cNvCxnSpPr>
          <p:nvPr/>
        </p:nvCxnSpPr>
        <p:spPr>
          <a:xfrm flipH="1" rot="10800000">
            <a:off x="480933" y="2450136"/>
            <a:ext cx="2382600" cy="2716500"/>
          </a:xfrm>
          <a:prstGeom prst="bentConnector3">
            <a:avLst>
              <a:gd fmla="val -9595" name="adj1"/>
            </a:avLst>
          </a:prstGeom>
          <a:noFill/>
          <a:ln cap="flat" cmpd="sng" w="12700">
            <a:solidFill>
              <a:srgbClr val="7030A0"/>
            </a:solidFill>
            <a:prstDash val="solid"/>
            <a:miter lim="800000"/>
            <a:headEnd len="sm" w="sm" type="none"/>
            <a:tailEnd len="med" w="med" type="triangle"/>
          </a:ln>
        </p:spPr>
      </p:cxnSp>
      <p:cxnSp>
        <p:nvCxnSpPr>
          <p:cNvPr id="303" name="Google Shape;303;p8"/>
          <p:cNvCxnSpPr/>
          <p:nvPr/>
        </p:nvCxnSpPr>
        <p:spPr>
          <a:xfrm flipH="1" rot="10800000">
            <a:off x="7355584" y="3862597"/>
            <a:ext cx="1051500" cy="822900"/>
          </a:xfrm>
          <a:prstGeom prst="bentConnector3">
            <a:avLst>
              <a:gd fmla="val 60556" name="adj1"/>
            </a:avLst>
          </a:prstGeom>
          <a:noFill/>
          <a:ln cap="flat" cmpd="sng" w="12700">
            <a:solidFill>
              <a:srgbClr val="C55A11"/>
            </a:solidFill>
            <a:prstDash val="solid"/>
            <a:miter lim="800000"/>
            <a:headEnd len="sm" w="sm" type="none"/>
            <a:tailEnd len="med" w="med" type="triangle"/>
          </a:ln>
        </p:spPr>
      </p:cxnSp>
      <p:sp>
        <p:nvSpPr>
          <p:cNvPr id="304" name="Google Shape;304;p8"/>
          <p:cNvSpPr/>
          <p:nvPr/>
        </p:nvSpPr>
        <p:spPr>
          <a:xfrm>
            <a:off x="8391128" y="4755879"/>
            <a:ext cx="2183572" cy="689286"/>
          </a:xfrm>
          <a:prstGeom prst="flowChartTerminator">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Oswald"/>
              <a:buNone/>
            </a:pPr>
            <a:r>
              <a:rPr b="0" i="0" lang="en-US" sz="1800" u="none" cap="none" strike="noStrike">
                <a:solidFill>
                  <a:srgbClr val="FFFFFF"/>
                </a:solidFill>
                <a:latin typeface="Oswald"/>
                <a:ea typeface="Oswald"/>
                <a:cs typeface="Oswald"/>
                <a:sym typeface="Oswald"/>
              </a:rPr>
              <a:t>Infrastructure Development</a:t>
            </a:r>
            <a:endParaRPr b="0" i="0" sz="1400" u="none" cap="none" strike="noStrike">
              <a:solidFill>
                <a:srgbClr val="000000"/>
              </a:solidFill>
              <a:latin typeface="Arial"/>
              <a:ea typeface="Arial"/>
              <a:cs typeface="Arial"/>
              <a:sym typeface="Arial"/>
            </a:endParaRPr>
          </a:p>
        </p:txBody>
      </p:sp>
      <p:cxnSp>
        <p:nvCxnSpPr>
          <p:cNvPr id="305" name="Google Shape;305;p8"/>
          <p:cNvCxnSpPr>
            <a:stCxn id="283" idx="3"/>
            <a:endCxn id="289" idx="0"/>
          </p:cNvCxnSpPr>
          <p:nvPr/>
        </p:nvCxnSpPr>
        <p:spPr>
          <a:xfrm>
            <a:off x="10583091" y="3851396"/>
            <a:ext cx="837300" cy="910800"/>
          </a:xfrm>
          <a:prstGeom prst="bentConnector2">
            <a:avLst/>
          </a:prstGeom>
          <a:noFill/>
          <a:ln cap="flat" cmpd="sng" w="12700">
            <a:solidFill>
              <a:srgbClr val="C55A11"/>
            </a:solidFill>
            <a:prstDash val="solid"/>
            <a:miter lim="800000"/>
            <a:headEnd len="sm" w="sm" type="none"/>
            <a:tailEnd len="med" w="med" type="triangle"/>
          </a:ln>
        </p:spPr>
      </p:cxnSp>
      <p:cxnSp>
        <p:nvCxnSpPr>
          <p:cNvPr id="306" name="Google Shape;306;p8"/>
          <p:cNvCxnSpPr>
            <a:stCxn id="271" idx="3"/>
            <a:endCxn id="289" idx="2"/>
          </p:cNvCxnSpPr>
          <p:nvPr/>
        </p:nvCxnSpPr>
        <p:spPr>
          <a:xfrm flipH="1" rot="10800000">
            <a:off x="10574700" y="5451614"/>
            <a:ext cx="845700" cy="1003800"/>
          </a:xfrm>
          <a:prstGeom prst="bentConnector2">
            <a:avLst/>
          </a:prstGeom>
          <a:noFill/>
          <a:ln cap="flat" cmpd="sng" w="12700">
            <a:solidFill>
              <a:srgbClr val="C55A11"/>
            </a:solidFill>
            <a:prstDash val="solid"/>
            <a:miter lim="800000"/>
            <a:headEnd len="sm" w="sm" type="none"/>
            <a:tailEnd len="med" w="med" type="triangle"/>
          </a:ln>
        </p:spPr>
      </p:cxnSp>
      <p:cxnSp>
        <p:nvCxnSpPr>
          <p:cNvPr id="307" name="Google Shape;307;p8"/>
          <p:cNvCxnSpPr>
            <a:endCxn id="304" idx="3"/>
          </p:cNvCxnSpPr>
          <p:nvPr/>
        </p:nvCxnSpPr>
        <p:spPr>
          <a:xfrm rot="10800000">
            <a:off x="10574700" y="5100522"/>
            <a:ext cx="222000" cy="0"/>
          </a:xfrm>
          <a:prstGeom prst="straightConnector1">
            <a:avLst/>
          </a:prstGeom>
          <a:noFill/>
          <a:ln cap="flat" cmpd="sng" w="12700">
            <a:solidFill>
              <a:schemeClr val="accent2"/>
            </a:solidFill>
            <a:prstDash val="solid"/>
            <a:miter lim="800000"/>
            <a:headEnd len="sm" w="sm" type="none"/>
            <a:tailEnd len="med" w="med" type="triangle"/>
          </a:ln>
        </p:spPr>
      </p:cxnSp>
      <p:sp>
        <p:nvSpPr>
          <p:cNvPr id="308" name="Google Shape;308;p8"/>
          <p:cNvSpPr txBox="1"/>
          <p:nvPr/>
        </p:nvSpPr>
        <p:spPr>
          <a:xfrm>
            <a:off x="7996563" y="2370556"/>
            <a:ext cx="4195437" cy="1200329"/>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2E75B5"/>
              </a:buClr>
              <a:buSzPts val="1800"/>
              <a:buFont typeface="Arial"/>
              <a:buChar char="•"/>
            </a:pPr>
            <a:r>
              <a:rPr b="0" i="0" lang="en-US" sz="1800" u="none" cap="none" strike="noStrike">
                <a:solidFill>
                  <a:srgbClr val="2E75B5"/>
                </a:solidFill>
                <a:latin typeface="Oswald"/>
                <a:ea typeface="Oswald"/>
                <a:cs typeface="Oswald"/>
                <a:sym typeface="Oswald"/>
              </a:rPr>
              <a:t>Flash flood</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2E75B5"/>
              </a:buClr>
              <a:buSzPts val="1800"/>
              <a:buFont typeface="Arial"/>
              <a:buChar char="•"/>
            </a:pPr>
            <a:r>
              <a:rPr b="0" i="0" lang="en-US" sz="1800" u="none" cap="none" strike="noStrike">
                <a:solidFill>
                  <a:srgbClr val="2E75B5"/>
                </a:solidFill>
                <a:latin typeface="Oswald"/>
                <a:ea typeface="Oswald"/>
                <a:cs typeface="Oswald"/>
                <a:sym typeface="Oswald"/>
              </a:rPr>
              <a:t>Heat extremes (e.g., 2021 PNW heatwave)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2E75B5"/>
              </a:buClr>
              <a:buSzPts val="1800"/>
              <a:buFont typeface="Arial"/>
              <a:buChar char="•"/>
            </a:pPr>
            <a:r>
              <a:rPr b="0" i="0" lang="en-US" sz="1800" u="none" cap="none" strike="noStrike">
                <a:solidFill>
                  <a:srgbClr val="2E75B5"/>
                </a:solidFill>
                <a:latin typeface="Oswald"/>
                <a:ea typeface="Oswald"/>
                <a:cs typeface="Oswald"/>
                <a:sym typeface="Oswald"/>
              </a:rPr>
              <a:t>Snow drought</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rgbClr val="2E75B5"/>
              </a:solidFill>
              <a:latin typeface="Oswald"/>
              <a:ea typeface="Oswald"/>
              <a:cs typeface="Oswald"/>
              <a:sym typeface="Oswa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2023-04-01T00:25:11Z</dcterms:created>
  <dc:creator>Sun, Ning</dc:creator>
</cp:coreProperties>
</file>