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0"/>
  </p:notesMasterIdLst>
  <p:sldIdLst>
    <p:sldId id="256" r:id="rId3"/>
    <p:sldId id="267" r:id="rId4"/>
    <p:sldId id="268" r:id="rId5"/>
    <p:sldId id="272" r:id="rId6"/>
    <p:sldId id="270" r:id="rId7"/>
    <p:sldId id="269" r:id="rId8"/>
    <p:sldId id="271" r:id="rId9"/>
  </p:sldIdLst>
  <p:sldSz cx="9144000" cy="5143500" type="screen16x9"/>
  <p:notesSz cx="6858000" cy="9144000"/>
  <p:embeddedFontLst>
    <p:embeddedFont>
      <p:font typeface="Assistant" pitchFamily="2" charset="-79"/>
      <p:regular r:id="rId11"/>
      <p:bold r:id="rId12"/>
    </p:embeddedFont>
    <p:embeddedFont>
      <p:font typeface="Assistant Medium" pitchFamily="2" charset="-79"/>
      <p:regular r:id="rId13"/>
      <p:bold r:id="rId14"/>
    </p:embeddedFont>
    <p:embeddedFont>
      <p:font typeface="Avenir Book" panose="02000503020000020003" pitchFamily="2" charset="0"/>
      <p:regular r:id="rId15"/>
      <p:italic r:id="rId16"/>
    </p:embeddedFont>
    <p:embeddedFont>
      <p:font typeface="Exo SemiBold" pitchFamily="2" charset="77"/>
      <p:regular r:id="rId17"/>
      <p:bold r:id="rId18"/>
      <p:italic r:id="rId19"/>
      <p:boldItalic r:id="rId20"/>
    </p:embeddedFont>
    <p:embeddedFont>
      <p:font typeface="Libre Franklin" pitchFamily="2" charset="77"/>
      <p:regular r:id="rId21"/>
      <p:bold r:id="rId22"/>
      <p:italic r:id="rId23"/>
      <p:boldItalic r:id="rId24"/>
    </p:embeddedFont>
    <p:embeddedFont>
      <p:font typeface="Libre Franklin Medium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31592D-AABB-4FEA-A436-C8F2E1CC7524}">
  <a:tblStyle styleId="{6931592D-AABB-4FEA-A436-C8F2E1CC75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7AB873-0FB8-448D-A0C5-BEEF7F75C2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/>
    <p:restoredTop sz="91423"/>
  </p:normalViewPr>
  <p:slideViewPr>
    <p:cSldViewPr snapToGrid="0">
      <p:cViewPr>
        <p:scale>
          <a:sx n="120" d="100"/>
          <a:sy n="120" d="100"/>
        </p:scale>
        <p:origin x="320" y="-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045a51ae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045a51ae7_1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d045a51ae7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fc81d927b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fc81d927b_0_4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6fc81d927b_0_4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fc81d927b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6fc81d927b_0_4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6fc81d927b_0_4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fc81d927b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fc81d927b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Klaus</a:t>
            </a:r>
            <a:endParaRPr/>
          </a:p>
        </p:txBody>
      </p:sp>
      <p:sp>
        <p:nvSpPr>
          <p:cNvPr id="275" name="Google Shape;275;g26fc81d927b_0_4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fd0775f8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fd0775f8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6fd0775f83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6fd0775f8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6fd0775f8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6fd0775f83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454163" y="485156"/>
            <a:ext cx="8235675" cy="17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54163" y="2398425"/>
            <a:ext cx="8235675" cy="20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9094" y="86063"/>
            <a:ext cx="8875125" cy="51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29094" y="654188"/>
            <a:ext cx="8875125" cy="398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b="0" i="0" u="none" strike="noStrike" cap="none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29094" y="654188"/>
            <a:ext cx="8875125" cy="398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 Medium"/>
              <a:buChar char="•"/>
              <a:defRPr sz="23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 Medium"/>
              <a:buChar char="•"/>
              <a:defRPr sz="20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Medium"/>
              <a:buChar char="•"/>
              <a:defRPr sz="18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 Medium"/>
              <a:buChar char="•"/>
              <a:defRPr sz="16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Medium"/>
              <a:buChar char="•"/>
              <a:defRPr sz="14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Medium"/>
              <a:buChar char="•"/>
              <a:defRPr sz="11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Medium"/>
              <a:buChar char="•"/>
              <a:defRPr sz="11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Medium"/>
              <a:buChar char="•"/>
              <a:defRPr sz="11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Medium"/>
              <a:buChar char="•"/>
              <a:defRPr sz="1100" i="0" u="none" strike="noStrike" cap="none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5962357" y="4637718"/>
            <a:ext cx="1310763" cy="5057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29094" y="86063"/>
            <a:ext cx="8875125" cy="51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72C4"/>
              </a:buClr>
              <a:buSzPts val="2700"/>
              <a:buFont typeface="Assistant"/>
              <a:buNone/>
              <a:defRPr sz="2700" b="1" i="0" u="none" strike="noStrike" cap="none">
                <a:solidFill>
                  <a:srgbClr val="4572C4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/>
          <p:nvPr/>
        </p:nvSpPr>
        <p:spPr>
          <a:xfrm rot="10800000">
            <a:off x="6861265" y="4636842"/>
            <a:ext cx="2282735" cy="506657"/>
          </a:xfrm>
          <a:custGeom>
            <a:avLst/>
            <a:gdLst/>
            <a:ahLst/>
            <a:cxnLst/>
            <a:rect l="l" t="t" r="r" b="b"/>
            <a:pathLst>
              <a:path w="8764689" h="1028380" extrusionOk="0">
                <a:moveTo>
                  <a:pt x="6703" y="1026603"/>
                </a:moveTo>
                <a:cubicBezTo>
                  <a:pt x="4469" y="686048"/>
                  <a:pt x="2234" y="345492"/>
                  <a:pt x="0" y="4937"/>
                </a:cubicBezTo>
                <a:lnTo>
                  <a:pt x="8764689" y="0"/>
                </a:lnTo>
                <a:lnTo>
                  <a:pt x="7275380" y="1028380"/>
                </a:lnTo>
                <a:lnTo>
                  <a:pt x="6703" y="1026603"/>
                </a:lnTo>
                <a:close/>
              </a:path>
            </a:pathLst>
          </a:custGeom>
          <a:solidFill>
            <a:srgbClr val="B3C6E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6962" y="4637718"/>
            <a:ext cx="7142735" cy="510779"/>
          </a:xfrm>
          <a:custGeom>
            <a:avLst/>
            <a:gdLst/>
            <a:ahLst/>
            <a:cxnLst/>
            <a:rect l="l" t="t" r="r" b="b"/>
            <a:pathLst>
              <a:path w="7500266" h="1014745" extrusionOk="0">
                <a:moveTo>
                  <a:pt x="354" y="1014745"/>
                </a:moveTo>
                <a:cubicBezTo>
                  <a:pt x="-1880" y="674190"/>
                  <a:pt x="7260" y="342316"/>
                  <a:pt x="5026" y="1761"/>
                </a:cubicBezTo>
                <a:lnTo>
                  <a:pt x="7500266" y="0"/>
                </a:lnTo>
                <a:lnTo>
                  <a:pt x="7095540" y="1012330"/>
                </a:lnTo>
                <a:lnTo>
                  <a:pt x="354" y="10147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94" y="4698825"/>
            <a:ext cx="2462269" cy="4062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72C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/>
          </a:p>
        </p:txBody>
      </p:sp>
      <p:sp>
        <p:nvSpPr>
          <p:cNvPr id="60" name="Google Shape;60;p13"/>
          <p:cNvSpPr txBox="1"/>
          <p:nvPr/>
        </p:nvSpPr>
        <p:spPr>
          <a:xfrm>
            <a:off x="7156163" y="4743427"/>
            <a:ext cx="1176750" cy="3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4372C4"/>
                </a:solidFill>
                <a:latin typeface="Exo SemiBold"/>
                <a:ea typeface="Exo SemiBold"/>
                <a:cs typeface="Exo SemiBold"/>
                <a:sym typeface="Exo SemiBold"/>
              </a:rPr>
              <a:t>pches.psu.edu</a:t>
            </a:r>
            <a:endParaRPr sz="1100" i="1">
              <a:solidFill>
                <a:srgbClr val="4372C4"/>
              </a:solidFill>
              <a:latin typeface="Exo SemiBold"/>
              <a:ea typeface="Exo SemiBold"/>
              <a:cs typeface="Exo SemiBold"/>
              <a:sym typeface="Exo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426797" y="927530"/>
            <a:ext cx="5463258" cy="305540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David Lafferty &amp; Ryan Sriver, University of Illinois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Danielle Grogan &amp; Shan </a:t>
            </a:r>
            <a:r>
              <a:rPr lang="en-US" sz="2000" dirty="0" err="1"/>
              <a:t>Zuidema</a:t>
            </a:r>
            <a:r>
              <a:rPr lang="en-US" sz="2000" dirty="0"/>
              <a:t>, University  of New Hampshire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 err="1"/>
              <a:t>Atieh</a:t>
            </a:r>
            <a:r>
              <a:rPr lang="en-US" sz="2000" dirty="0"/>
              <a:t> </a:t>
            </a:r>
            <a:r>
              <a:rPr lang="en-US" sz="2000" dirty="0" err="1"/>
              <a:t>Alipour</a:t>
            </a:r>
            <a:r>
              <a:rPr lang="en-US" sz="2000" dirty="0"/>
              <a:t> &amp; Klaus Keller, Dartmouth College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 dirty="0"/>
              <a:t>Iman </a:t>
            </a:r>
            <a:r>
              <a:rPr lang="en-US" sz="2000" dirty="0" err="1"/>
              <a:t>Haqiqi</a:t>
            </a:r>
            <a:r>
              <a:rPr lang="en-US" sz="2000" dirty="0"/>
              <a:t>, Purdue University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2000" dirty="0"/>
              <a:t>2024 EESM PI Meeting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2000" dirty="0"/>
              <a:t>Model Bias, Model Uncertainties, and Fitness-for-Purpose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Thursday, August 8, 2024</a:t>
            </a:r>
            <a:endParaRPr sz="20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825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265E6-C497-ABDE-DE1A-10296BF9054B}"/>
              </a:ext>
            </a:extLst>
          </p:cNvPr>
          <p:cNvSpPr txBox="1"/>
          <p:nvPr/>
        </p:nvSpPr>
        <p:spPr>
          <a:xfrm>
            <a:off x="130234" y="97411"/>
            <a:ext cx="7506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ssistant" pitchFamily="2" charset="-79"/>
                <a:cs typeface="Assistant" pitchFamily="2" charset="-79"/>
              </a:rPr>
              <a:t>Combined climate and hydrologic uncertainties shape</a:t>
            </a:r>
          </a:p>
          <a:p>
            <a:r>
              <a:rPr lang="en-US" sz="2400" b="1" dirty="0">
                <a:effectLst/>
                <a:latin typeface="Assistant" pitchFamily="2" charset="-79"/>
                <a:cs typeface="Assistant" pitchFamily="2" charset="-79"/>
              </a:rPr>
              <a:t>projections of future soil moisture extremes</a:t>
            </a:r>
          </a:p>
        </p:txBody>
      </p:sp>
      <p:sp>
        <p:nvSpPr>
          <p:cNvPr id="10" name="Google Shape;292;p32">
            <a:extLst>
              <a:ext uri="{FF2B5EF4-FFF2-40B4-BE49-F238E27FC236}">
                <a16:creationId xmlns:a16="http://schemas.microsoft.com/office/drawing/2014/main" id="{84F73588-94A5-A5DA-EAF6-9BE95EB22A5E}"/>
              </a:ext>
            </a:extLst>
          </p:cNvPr>
          <p:cNvSpPr txBox="1"/>
          <p:nvPr/>
        </p:nvSpPr>
        <p:spPr>
          <a:xfrm>
            <a:off x="5122515" y="3982059"/>
            <a:ext cx="4037460" cy="64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1" dirty="0">
                <a:highlight>
                  <a:srgbClr val="EFEFEF"/>
                </a:highlight>
              </a:rPr>
              <a:t>Combined climate and hydrologic uncertainties shape projections of future soil moisture extremes; Lafferty, Grogan, </a:t>
            </a:r>
            <a:r>
              <a:rPr lang="en" sz="1100" i="1" dirty="0" err="1">
                <a:highlight>
                  <a:srgbClr val="EFEFEF"/>
                </a:highlight>
              </a:rPr>
              <a:t>Zuidema</a:t>
            </a:r>
            <a:r>
              <a:rPr lang="en" sz="1100" i="1" dirty="0">
                <a:highlight>
                  <a:srgbClr val="EFEFEF"/>
                </a:highlight>
              </a:rPr>
              <a:t>, </a:t>
            </a:r>
            <a:r>
              <a:rPr lang="en" sz="1100" i="1" dirty="0" err="1">
                <a:highlight>
                  <a:srgbClr val="EFEFEF"/>
                </a:highlight>
              </a:rPr>
              <a:t>Haqiqi</a:t>
            </a:r>
            <a:r>
              <a:rPr lang="en" sz="1100" i="1" dirty="0">
                <a:highlight>
                  <a:srgbClr val="EFEFEF"/>
                </a:highlight>
              </a:rPr>
              <a:t>, </a:t>
            </a:r>
            <a:r>
              <a:rPr lang="en" sz="1100" i="1" dirty="0" err="1">
                <a:highlight>
                  <a:srgbClr val="EFEFEF"/>
                </a:highlight>
              </a:rPr>
              <a:t>Alipour</a:t>
            </a:r>
            <a:r>
              <a:rPr lang="en" sz="1100" i="1" dirty="0">
                <a:highlight>
                  <a:srgbClr val="EFEFEF"/>
                </a:highlight>
              </a:rPr>
              <a:t>, Keller, and Sriver [in prep.]</a:t>
            </a:r>
            <a:endParaRPr sz="1100" i="1" dirty="0">
              <a:highlight>
                <a:srgbClr val="EFEFEF"/>
              </a:highlight>
            </a:endParaRPr>
          </a:p>
        </p:txBody>
      </p:sp>
      <p:pic>
        <p:nvPicPr>
          <p:cNvPr id="1026" name="Picture 2" descr="Ryan Sriver">
            <a:extLst>
              <a:ext uri="{FF2B5EF4-FFF2-40B4-BE49-F238E27FC236}">
                <a16:creationId xmlns:a16="http://schemas.microsoft.com/office/drawing/2014/main" id="{3339A1E6-5B98-174F-91C3-0157BA44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53" y="787101"/>
            <a:ext cx="514175" cy="7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id Lafferty">
            <a:extLst>
              <a:ext uri="{FF2B5EF4-FFF2-40B4-BE49-F238E27FC236}">
                <a16:creationId xmlns:a16="http://schemas.microsoft.com/office/drawing/2014/main" id="{871A9055-ECCE-FC90-3DB4-AB4F8C5C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29" y="770128"/>
            <a:ext cx="526793" cy="7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nielle Grogan">
            <a:extLst>
              <a:ext uri="{FF2B5EF4-FFF2-40B4-BE49-F238E27FC236}">
                <a16:creationId xmlns:a16="http://schemas.microsoft.com/office/drawing/2014/main" id="{93CFA571-22F2-E69F-1B68-6625B684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17" y="1480878"/>
            <a:ext cx="532178" cy="7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antar Zuidema">
            <a:extLst>
              <a:ext uri="{FF2B5EF4-FFF2-40B4-BE49-F238E27FC236}">
                <a16:creationId xmlns:a16="http://schemas.microsoft.com/office/drawing/2014/main" id="{28B22E82-E722-535F-BF21-85D1537B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22" y="1488572"/>
            <a:ext cx="527259" cy="7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ieh Alipour">
            <a:extLst>
              <a:ext uri="{FF2B5EF4-FFF2-40B4-BE49-F238E27FC236}">
                <a16:creationId xmlns:a16="http://schemas.microsoft.com/office/drawing/2014/main" id="{1D892F78-2042-7228-2688-F2FAC9CB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9" y="2165773"/>
            <a:ext cx="526793" cy="7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laus Keller">
            <a:extLst>
              <a:ext uri="{FF2B5EF4-FFF2-40B4-BE49-F238E27FC236}">
                <a16:creationId xmlns:a16="http://schemas.microsoft.com/office/drawing/2014/main" id="{7AF09593-7A2C-6C32-D913-5ACBA481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88" y="2165772"/>
            <a:ext cx="526793" cy="7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n Haqiqi">
            <a:extLst>
              <a:ext uri="{FF2B5EF4-FFF2-40B4-BE49-F238E27FC236}">
                <a16:creationId xmlns:a16="http://schemas.microsoft.com/office/drawing/2014/main" id="{E22D198A-0E38-0285-C4A6-E95A65D4F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96" y="2821483"/>
            <a:ext cx="526793" cy="7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187000" y="102328"/>
            <a:ext cx="8759400" cy="96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i="1" dirty="0">
                <a:solidFill>
                  <a:schemeClr val="accent2"/>
                </a:solidFill>
              </a:rPr>
              <a:t>How do climate and hydrologic uncertainties combine to shape future soil moisture projections? Which factors are important? </a:t>
            </a:r>
            <a:endParaRPr sz="2000" i="1" dirty="0">
              <a:solidFill>
                <a:schemeClr val="accent2"/>
              </a:solidFill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306103" y="1355725"/>
            <a:ext cx="8521191" cy="203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Approach: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1600" dirty="0">
                <a:solidFill>
                  <a:schemeClr val="dk1"/>
                </a:solidFill>
              </a:rPr>
              <a:t>Develop a simple soil moisture model based on the UNH Water Balance Model (WBM)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1600" dirty="0">
                <a:solidFill>
                  <a:schemeClr val="dk1"/>
                </a:solidFill>
              </a:rPr>
              <a:t>Utilize a large ensemble calibration approach sampling multiple climate models/forcings, soil </a:t>
            </a:r>
            <a:r>
              <a:rPr lang="en" sz="1600" dirty="0" err="1">
                <a:solidFill>
                  <a:schemeClr val="dk1"/>
                </a:solidFill>
              </a:rPr>
              <a:t>mois</a:t>
            </a:r>
            <a:r>
              <a:rPr lang="en-US" sz="1600" dirty="0" err="1">
                <a:solidFill>
                  <a:schemeClr val="dk1"/>
                </a:solidFill>
              </a:rPr>
              <a:t>tu</a:t>
            </a:r>
            <a:r>
              <a:rPr lang="en" sz="1600" dirty="0">
                <a:solidFill>
                  <a:schemeClr val="dk1"/>
                </a:solidFill>
              </a:rPr>
              <a:t>re parameters, and observational data sets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" sz="1600" dirty="0">
                <a:solidFill>
                  <a:schemeClr val="dk1"/>
                </a:solidFill>
              </a:rPr>
              <a:t>Conduct sensitivity analysis to identify sources of uncertainty (utilizing multiple error metrics)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2A0965F-251D-C105-DF69-27EB5F9EA908}"/>
              </a:ext>
            </a:extLst>
          </p:cNvPr>
          <p:cNvSpPr/>
          <p:nvPr/>
        </p:nvSpPr>
        <p:spPr>
          <a:xfrm>
            <a:off x="502425" y="3718594"/>
            <a:ext cx="8128549" cy="723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Grogan, D.S., et. al., Water balance model (WBM) v.1.0.0: a scalable gridded global hydrologic model with water-tracking functionality, </a:t>
            </a:r>
            <a:r>
              <a:rPr lang="en-GB" alt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GB" alt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Model Dev.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(2022). https://</a:t>
            </a:r>
            <a:r>
              <a:rPr lang="en-GB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/10.5194/gmd-15-7287-2022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341675" y="32400"/>
            <a:ext cx="8043344" cy="51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accent2"/>
                </a:solidFill>
              </a:rPr>
              <a:t>Modeling framework: Water Balance Model and </a:t>
            </a:r>
            <a:r>
              <a:rPr lang="en-US" sz="2200" dirty="0" err="1">
                <a:solidFill>
                  <a:schemeClr val="accent2"/>
                </a:solidFill>
              </a:rPr>
              <a:t>pyWBM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26" y="2606900"/>
            <a:ext cx="2511075" cy="19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3958204" y="659530"/>
            <a:ext cx="5132631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chemeClr val="dk1"/>
                </a:solidFill>
              </a:rPr>
              <a:t>WBM: University of New Hampshire Water Balance Model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Process-based gridded global hydrologic model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Simulates land surface components of the global water cycle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Captures multi-scale interactions/impacts including water extraction for use in agriculture and domestic sectors. 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b="1"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 err="1">
                <a:solidFill>
                  <a:schemeClr val="dk1"/>
                </a:solidFill>
              </a:rPr>
              <a:t>pyWBM</a:t>
            </a:r>
            <a:r>
              <a:rPr lang="en" b="1" i="1" dirty="0">
                <a:solidFill>
                  <a:schemeClr val="dk1"/>
                </a:solidFill>
              </a:rPr>
              <a:t>: Python-based s</a:t>
            </a:r>
            <a:r>
              <a:rPr lang="en" b="1" dirty="0">
                <a:solidFill>
                  <a:schemeClr val="dk1"/>
                </a:solidFill>
              </a:rPr>
              <a:t>oil moisture submodule of WBM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solidFill>
                  <a:schemeClr val="dk1"/>
                </a:solidFill>
              </a:rPr>
              <a:t>Simple bucket model with water storage and flux components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" dirty="0">
                <a:solidFill>
                  <a:schemeClr val="dk1"/>
                </a:solidFill>
              </a:rPr>
              <a:t>Represents snowpack, canopy, and runoff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dk1"/>
                </a:solidFill>
              </a:rPr>
              <a:t>Inputs-</a:t>
            </a:r>
            <a:r>
              <a:rPr lang="en-US" dirty="0" err="1">
                <a:solidFill>
                  <a:schemeClr val="dk1"/>
                </a:solidFill>
              </a:rPr>
              <a:t>precip</a:t>
            </a:r>
            <a:r>
              <a:rPr lang="en-US" dirty="0">
                <a:solidFill>
                  <a:schemeClr val="dk1"/>
                </a:solidFill>
              </a:rPr>
              <a:t>/snowmelt ; Outputs-evapotranspiration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dirty="0">
                <a:solidFill>
                  <a:schemeClr val="dk1"/>
                </a:solidFill>
              </a:rPr>
              <a:t>Meteorological forcings include daily temperature and precipitation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B9AB4D-9268-3EB3-33B9-C59577E7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5" y="543300"/>
            <a:ext cx="3310588" cy="20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6664C2-E6EF-F363-287F-3198E0A39570}"/>
              </a:ext>
            </a:extLst>
          </p:cNvPr>
          <p:cNvSpPr/>
          <p:nvPr/>
        </p:nvSpPr>
        <p:spPr>
          <a:xfrm>
            <a:off x="4363347" y="4767272"/>
            <a:ext cx="2258319" cy="2739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GB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Grogan, D.S., et. al., (2022)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6B3DB2-1C63-7572-8E37-1CEC938FA095}"/>
              </a:ext>
            </a:extLst>
          </p:cNvPr>
          <p:cNvSpPr txBox="1"/>
          <p:nvPr/>
        </p:nvSpPr>
        <p:spPr>
          <a:xfrm>
            <a:off x="0" y="79920"/>
            <a:ext cx="961908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venir Book" panose="02000503020000020003" pitchFamily="2" charset="0"/>
              </a:rPr>
              <a:t>We encode </a:t>
            </a:r>
            <a:r>
              <a:rPr lang="en-US" sz="2400" b="1" i="1" dirty="0" err="1">
                <a:solidFill>
                  <a:schemeClr val="accent2"/>
                </a:solidFill>
                <a:latin typeface="Avenir Book" panose="02000503020000020003" pitchFamily="2" charset="0"/>
              </a:rPr>
              <a:t>pyWBM</a:t>
            </a:r>
            <a:r>
              <a:rPr lang="en-US" sz="2400" b="1" dirty="0">
                <a:solidFill>
                  <a:schemeClr val="accent2"/>
                </a:solidFill>
                <a:latin typeface="Avenir Book" panose="02000503020000020003" pitchFamily="2" charset="0"/>
              </a:rPr>
              <a:t> in JAX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venir Book" panose="02000503020000020003" pitchFamily="2" charset="0"/>
              </a:rPr>
              <a:t>Provides automatic differentiation, just-in-time compilation, and vectorization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venir Book" panose="02000503020000020003" pitchFamily="2" charset="0"/>
              </a:rPr>
              <a:t>Parameters are calibrated via gradient descent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FE326-DC97-319E-0E9D-FA4F009B4DFF}"/>
              </a:ext>
            </a:extLst>
          </p:cNvPr>
          <p:cNvSpPr txBox="1"/>
          <p:nvPr/>
        </p:nvSpPr>
        <p:spPr>
          <a:xfrm>
            <a:off x="129093" y="1980922"/>
            <a:ext cx="1102630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venir Book" panose="02000503020000020003" pitchFamily="2" charset="0"/>
              </a:rPr>
              <a:t>Parameter uncertainty is introduced via two methods: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venir Book" panose="02000503020000020003" pitchFamily="2" charset="0"/>
              </a:rPr>
              <a:t>Calibrating against 4 different “observational” datasets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i="1" dirty="0">
                <a:latin typeface="Avenir Book" panose="02000503020000020003" pitchFamily="2" charset="0"/>
              </a:rPr>
              <a:t>Soil Moisture Active Passive Satellite (SMAP) Level 4 product</a:t>
            </a:r>
          </a:p>
          <a:p>
            <a:pPr marL="1257300" lvl="2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i="1" dirty="0">
                <a:latin typeface="Avenir Book" panose="02000503020000020003" pitchFamily="2" charset="0"/>
              </a:rPr>
              <a:t>NLDAS-2 model outputs: VIC, NOAH, MOSAIC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Avenir Book" panose="02000503020000020003" pitchFamily="2" charset="0"/>
              </a:rPr>
              <a:t>Calibrating with 13 different evaluation metrics</a:t>
            </a:r>
          </a:p>
          <a:p>
            <a:pPr marL="1257300" lvl="2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i="1" dirty="0">
                <a:latin typeface="Avenir Book" panose="02000503020000020003" pitchFamily="2" charset="0"/>
              </a:rPr>
              <a:t>Root Mean Square Error, Kling-Gupta Efficiency, …</a:t>
            </a:r>
          </a:p>
          <a:p>
            <a:pPr marL="914400" lvl="2">
              <a:spcAft>
                <a:spcPts val="600"/>
              </a:spcAft>
            </a:pPr>
            <a:endParaRPr lang="en-US" sz="2000" i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31"/>
          <p:cNvGraphicFramePr/>
          <p:nvPr>
            <p:extLst>
              <p:ext uri="{D42A27DB-BD31-4B8C-83A1-F6EECF244321}">
                <p14:modId xmlns:p14="http://schemas.microsoft.com/office/powerpoint/2010/main" val="3293218427"/>
              </p:ext>
            </p:extLst>
          </p:nvPr>
        </p:nvGraphicFramePr>
        <p:xfrm>
          <a:off x="196921" y="490550"/>
          <a:ext cx="4709300" cy="2647264"/>
        </p:xfrm>
        <a:graphic>
          <a:graphicData uri="http://schemas.openxmlformats.org/drawingml/2006/table">
            <a:tbl>
              <a:tblPr>
                <a:noFill/>
                <a:tableStyleId>{6931592D-AABB-4FEA-A436-C8F2E1CC7524}</a:tableStyleId>
              </a:tblPr>
              <a:tblGrid>
                <a:gridCol w="198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Parameter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</a:rPr>
                        <a:t>Relevance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Available water capacity (W_cap)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Determines soil storage capacity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Wilting point (W_wp)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Determines minimum soil moisture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Drying coefficient (α)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Controls evapotranspiration efficiency</a:t>
                      </a:r>
                      <a:endParaRPr sz="1200" dirty="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Runoff shape parameter (β_R)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Controls runoff partitioning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PET coefficients</a:t>
                      </a:r>
                      <a:endParaRPr sz="12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Modifies potential evapotranspiration throughout the year</a:t>
                      </a:r>
                      <a:endParaRPr sz="1200" dirty="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8" name="Google Shape;2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48" y="1"/>
            <a:ext cx="4040857" cy="196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200" y="2371060"/>
            <a:ext cx="2445005" cy="2245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1"/>
          <p:cNvSpPr txBox="1">
            <a:spLocks noGrp="1"/>
          </p:cNvSpPr>
          <p:nvPr>
            <p:ph type="title" idx="4294967295"/>
          </p:nvPr>
        </p:nvSpPr>
        <p:spPr>
          <a:xfrm>
            <a:off x="129094" y="86063"/>
            <a:ext cx="8875200" cy="51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 err="1">
                <a:solidFill>
                  <a:schemeClr val="accent2"/>
                </a:solidFill>
              </a:rPr>
              <a:t>pyWBM</a:t>
            </a:r>
            <a:r>
              <a:rPr lang="en" sz="2200" dirty="0">
                <a:solidFill>
                  <a:schemeClr val="accent2"/>
                </a:solidFill>
              </a:rPr>
              <a:t> Perturbed Physics Ensemble</a:t>
            </a:r>
            <a:endParaRPr sz="2400" dirty="0">
              <a:solidFill>
                <a:schemeClr val="accent2"/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5">
            <a:alphaModFix/>
          </a:blip>
          <a:srcRect l="22527" t="16008" r="20469" b="12301"/>
          <a:stretch/>
        </p:blipFill>
        <p:spPr>
          <a:xfrm>
            <a:off x="5935611" y="1980187"/>
            <a:ext cx="2301142" cy="5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4A423-68BC-509E-38E6-B5341E5B784F}"/>
              </a:ext>
            </a:extLst>
          </p:cNvPr>
          <p:cNvSpPr txBox="1"/>
          <p:nvPr/>
        </p:nvSpPr>
        <p:spPr>
          <a:xfrm>
            <a:off x="0" y="3176479"/>
            <a:ext cx="60818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generate reasonable ensemble coverage of soil moisture variability using more complex hydrologic models and observation networks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simple pre-calibration tools can be useful for emulation and uncertainty propagation in MSD systems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l="14461" t="93252" r="14081" b="-390"/>
          <a:stretch/>
        </p:blipFill>
        <p:spPr>
          <a:xfrm>
            <a:off x="320480" y="3730794"/>
            <a:ext cx="5358809" cy="60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 txBox="1">
            <a:spLocks noGrp="1"/>
          </p:cNvSpPr>
          <p:nvPr>
            <p:ph type="title" idx="4294967295"/>
          </p:nvPr>
        </p:nvSpPr>
        <p:spPr>
          <a:xfrm>
            <a:off x="320480" y="51288"/>
            <a:ext cx="4017604" cy="51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 err="1">
                <a:solidFill>
                  <a:schemeClr val="accent2"/>
                </a:solidFill>
              </a:rPr>
              <a:t>pyWBM</a:t>
            </a:r>
            <a:r>
              <a:rPr lang="en" sz="2200" dirty="0">
                <a:solidFill>
                  <a:schemeClr val="accent2"/>
                </a:solidFill>
              </a:rPr>
              <a:t> Sensitivity Analysis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271" name="Google Shape;271;p30"/>
          <p:cNvSpPr txBox="1">
            <a:spLocks noGrp="1"/>
          </p:cNvSpPr>
          <p:nvPr>
            <p:ph type="sldNum" idx="12"/>
          </p:nvPr>
        </p:nvSpPr>
        <p:spPr>
          <a:xfrm>
            <a:off x="8385019" y="4767272"/>
            <a:ext cx="6192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D3A03-93B2-324C-F0F6-582C0D756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81" y="562188"/>
            <a:ext cx="5730949" cy="3109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A4882-6D0D-FF0B-588E-791DFAF583DE}"/>
              </a:ext>
            </a:extLst>
          </p:cNvPr>
          <p:cNvSpPr txBox="1"/>
          <p:nvPr/>
        </p:nvSpPr>
        <p:spPr>
          <a:xfrm>
            <a:off x="5618042" y="792497"/>
            <a:ext cx="33861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Left:</a:t>
            </a:r>
            <a:r>
              <a:rPr lang="en-US" sz="16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Historical time series of daily soil moisture for 2 different locations (land types) and 4 data products </a:t>
            </a:r>
          </a:p>
          <a:p>
            <a:pPr marL="1143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Right: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Total order Sobol sensitivity index for each model parameter (color) and outcome metric (sub-rows)</a:t>
            </a: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Key Points: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Significant differences occur in observations at local scales; parameter importance varies based on error metric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805" y="497601"/>
            <a:ext cx="3908285" cy="327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/>
          <p:nvPr/>
        </p:nvSpPr>
        <p:spPr>
          <a:xfrm>
            <a:off x="447968" y="697473"/>
            <a:ext cx="4025496" cy="374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projection ensemble contains ~2200 members of central/eastern soil moisture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aily</a:t>
            </a: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outputs, 12.5 km resolution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SSP scenarios x ~23 climate models x 52 soil parameters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scenarios from LOCA2 (CMIP6)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 moment-independent sensitivity measure quantifies sources of uncertainty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observational products and error functions into “Soil parameters”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 parameters are the primary source of 2100 projection uncertainty, particularly for extreme dry/wet conditions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69;p30">
            <a:extLst>
              <a:ext uri="{FF2B5EF4-FFF2-40B4-BE49-F238E27FC236}">
                <a16:creationId xmlns:a16="http://schemas.microsoft.com/office/drawing/2014/main" id="{0119A6A6-345A-938C-053B-22706E63D266}"/>
              </a:ext>
            </a:extLst>
          </p:cNvPr>
          <p:cNvSpPr txBox="1">
            <a:spLocks/>
          </p:cNvSpPr>
          <p:nvPr/>
        </p:nvSpPr>
        <p:spPr>
          <a:xfrm>
            <a:off x="392700" y="75430"/>
            <a:ext cx="88752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72C4"/>
              </a:buClr>
              <a:buSzPts val="2700"/>
              <a:buFont typeface="Assistant"/>
              <a:buNone/>
              <a:defRPr sz="2700" b="1" i="0" u="none" strike="noStrike" cap="none">
                <a:solidFill>
                  <a:srgbClr val="4572C4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solidFill>
                  <a:schemeClr val="accent2"/>
                </a:solidFill>
              </a:rPr>
              <a:t>pyWBM</a:t>
            </a:r>
            <a:r>
              <a:rPr lang="en-US" sz="2200" dirty="0">
                <a:solidFill>
                  <a:schemeClr val="accent2"/>
                </a:solidFill>
              </a:rPr>
              <a:t> Soil Moisture Projections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FF26F-833D-0D44-0840-4BAC8D245DC6}"/>
              </a:ext>
            </a:extLst>
          </p:cNvPr>
          <p:cNvSpPr txBox="1"/>
          <p:nvPr/>
        </p:nvSpPr>
        <p:spPr>
          <a:xfrm>
            <a:off x="4830300" y="3772330"/>
            <a:ext cx="38657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distribution of Delta sensitivity indices for soil moisture variables (rows), grouped by different sources of uncertainty (columns).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CHES AHWM 2023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646</Words>
  <Application>Microsoft Macintosh PowerPoint</Application>
  <PresentationFormat>On-screen Show (16:9)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Courier New</vt:lpstr>
      <vt:lpstr>Assistant Medium</vt:lpstr>
      <vt:lpstr>Assistant</vt:lpstr>
      <vt:lpstr>Arial</vt:lpstr>
      <vt:lpstr>Avenir Book</vt:lpstr>
      <vt:lpstr>Exo SemiBold</vt:lpstr>
      <vt:lpstr>Libre Franklin Medium</vt:lpstr>
      <vt:lpstr>Calibri</vt:lpstr>
      <vt:lpstr>Libre Franklin</vt:lpstr>
      <vt:lpstr>Wingdings</vt:lpstr>
      <vt:lpstr>Simple Light</vt:lpstr>
      <vt:lpstr>PCHES AHWM 2023 Template</vt:lpstr>
      <vt:lpstr>PowerPoint Presentation</vt:lpstr>
      <vt:lpstr>PowerPoint Presentation</vt:lpstr>
      <vt:lpstr>Modeling framework: Water Balance Model and pyWBM</vt:lpstr>
      <vt:lpstr>PowerPoint Presentation</vt:lpstr>
      <vt:lpstr>pyWBM Perturbed Physics Ensemble</vt:lpstr>
      <vt:lpstr>pyWBM Sensitivity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Sriver, Ryan</cp:lastModifiedBy>
  <cp:revision>16</cp:revision>
  <dcterms:modified xsi:type="dcterms:W3CDTF">2024-08-07T19:16:28Z</dcterms:modified>
</cp:coreProperties>
</file>