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5rvsytClAFDvJQ3zIWpi2SzlA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1"/>
          <p:cNvSpPr/>
          <p:nvPr/>
        </p:nvSpPr>
        <p:spPr>
          <a:xfrm>
            <a:off x="8407731" y="6477000"/>
            <a:ext cx="3784270" cy="381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1"/>
          <p:cNvSpPr/>
          <p:nvPr/>
        </p:nvSpPr>
        <p:spPr>
          <a:xfrm>
            <a:off x="0" y="6477000"/>
            <a:ext cx="3784266" cy="381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August 6,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1"/>
          <p:cNvSpPr/>
          <p:nvPr/>
        </p:nvSpPr>
        <p:spPr>
          <a:xfrm>
            <a:off x="3784268" y="6477000"/>
            <a:ext cx="4623461" cy="381000"/>
          </a:xfrm>
          <a:prstGeom prst="rect">
            <a:avLst/>
          </a:prstGeom>
          <a:solidFill>
            <a:srgbClr val="3B6B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31"/>
          <p:cNvCxnSpPr/>
          <p:nvPr/>
        </p:nvCxnSpPr>
        <p:spPr>
          <a:xfrm>
            <a:off x="0" y="6477000"/>
            <a:ext cx="12192000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i.org/10.1088/1748-9326/ad0c89" TargetMode="External"/><Relationship Id="rId4" Type="http://schemas.openxmlformats.org/officeDocument/2006/relationships/hyperlink" Target="https://doi.org/10.1088/2752-5295/acfd4e" TargetMode="External"/><Relationship Id="rId5" Type="http://schemas.openxmlformats.org/officeDocument/2006/relationships/hyperlink" Target="https://www.nature.com/articles/s41467-022-29379-1" TargetMode="External"/><Relationship Id="rId6" Type="http://schemas.openxmlformats.org/officeDocument/2006/relationships/hyperlink" Target="https://advances.sciencemag.org/content/6/1/eaaw925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ClimateGlobalChange/tempestextremes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gif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3321934" y="3600351"/>
            <a:ext cx="4879347" cy="96779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5128776" y="-3462875"/>
            <a:ext cx="1934451" cy="12192000"/>
          </a:xfrm>
          <a:prstGeom prst="rect">
            <a:avLst/>
          </a:prstGeom>
          <a:gradFill>
            <a:gsLst>
              <a:gs pos="0">
                <a:srgbClr val="1F4D78"/>
              </a:gs>
              <a:gs pos="100000">
                <a:srgbClr val="9DC4E6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30568" y="1964986"/>
            <a:ext cx="10288836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climate change impacts on US hurricanes through storylines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480405" y="3776492"/>
            <a:ext cx="2919579" cy="615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Kevin A. Reed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4386" y="3600351"/>
            <a:ext cx="2787544" cy="10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8260" y="560032"/>
            <a:ext cx="3705515" cy="65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8227" y="560032"/>
            <a:ext cx="4256930" cy="7145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2090337" y="4783105"/>
            <a:ext cx="8011326" cy="166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Ishrat Jahan Dollan, Annika S Huprikar,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Dian-Yi Li, Alyssa M. Stansfield,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F.  Wehner, and Colin M. Zarzycki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0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Takeaways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0"/>
          <p:cNvSpPr txBox="1"/>
          <p:nvPr/>
        </p:nvSpPr>
        <p:spPr>
          <a:xfrm>
            <a:off x="685799" y="1507662"/>
            <a:ext cx="10574677" cy="483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Storyline approaches suggest a consistent conclusion with conventional climate simulations: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TC rainfall per hour of storm impact will increase under a warming climate.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a growing effort in the scientific community – with direct stakeholder needs – to quantify the impact of climate change on recent extreme events and how these events will change in the future. 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Storylines are a promising approach.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suggests there is a pathway toward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more operational storyline frameworks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future.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9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9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Climate Change: Hurricane Irma (2017)</a:t>
            </a:r>
            <a:endParaRPr/>
          </a:p>
        </p:txBody>
      </p:sp>
      <p:sp>
        <p:nvSpPr>
          <p:cNvPr id="203" name="Google Shape;203;p49"/>
          <p:cNvSpPr txBox="1"/>
          <p:nvPr/>
        </p:nvSpPr>
        <p:spPr>
          <a:xfrm>
            <a:off x="4463541" y="6504434"/>
            <a:ext cx="3289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Huprikar et al. (2023)</a:t>
            </a:r>
            <a:endParaRPr/>
          </a:p>
        </p:txBody>
      </p:sp>
      <p:pic>
        <p:nvPicPr>
          <p:cNvPr id="204" name="Google Shape;2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847" y="1717108"/>
            <a:ext cx="4330700" cy="444596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9"/>
          <p:cNvSpPr txBox="1"/>
          <p:nvPr/>
        </p:nvSpPr>
        <p:spPr>
          <a:xfrm>
            <a:off x="5572294" y="1732738"/>
            <a:ext cx="661970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3-hourly rainfall rates in the simulated storms increase by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3–7%/K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compared to present!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95th and 99th percentile 3-hourly rates, intensify by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10–13%/K and 17–21%/K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respectively.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percent changes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increase monotonically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warming level.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1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1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Ongoing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1"/>
          <p:cNvSpPr txBox="1"/>
          <p:nvPr/>
        </p:nvSpPr>
        <p:spPr>
          <a:xfrm>
            <a:off x="416541" y="1509030"/>
            <a:ext cx="7993335" cy="142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Simulations of Irma project an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increase in the mean and extreme precipitation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forced with future thermodynamic signals: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541" y="3026846"/>
            <a:ext cx="8310623" cy="2236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ma_track copy.png" id="214" name="Google Shape;214;p51"/>
          <p:cNvPicPr preferRelativeResize="0"/>
          <p:nvPr/>
        </p:nvPicPr>
        <p:blipFill rotWithShape="1">
          <a:blip r:embed="rId4">
            <a:alphaModFix/>
          </a:blip>
          <a:srcRect b="12759" l="9598" r="16036" t="16096"/>
          <a:stretch/>
        </p:blipFill>
        <p:spPr>
          <a:xfrm>
            <a:off x="8865496" y="2911298"/>
            <a:ext cx="2908910" cy="278298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1"/>
          <p:cNvSpPr txBox="1"/>
          <p:nvPr/>
        </p:nvSpPr>
        <p:spPr>
          <a:xfrm>
            <a:off x="8479309" y="1944642"/>
            <a:ext cx="3567424" cy="1067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Hindcasted tracks for Irma compare well to observations (black) for certain initializations:</a:t>
            </a:r>
            <a:endParaRPr/>
          </a:p>
        </p:txBody>
      </p:sp>
      <p:sp>
        <p:nvSpPr>
          <p:cNvPr id="216" name="Google Shape;216;p51"/>
          <p:cNvSpPr txBox="1"/>
          <p:nvPr/>
        </p:nvSpPr>
        <p:spPr>
          <a:xfrm>
            <a:off x="114713" y="4839854"/>
            <a:ext cx="102693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will shift focus to the other initialization times, when the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simulated storm impacts eastern Florida</a:t>
            </a:r>
            <a:r>
              <a:rPr b="1" i="0" lang="en-US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explore the impact of "what if” events from last 10 years and in the future.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2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2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Ongoing 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ap of a hurricane&#10;&#10;Description automatically generated" id="223" name="Google Shape;22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308" y="1119714"/>
            <a:ext cx="10877693" cy="518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.pdf" id="229" name="Google Shape;229;p27"/>
          <p:cNvPicPr preferRelativeResize="0"/>
          <p:nvPr/>
        </p:nvPicPr>
        <p:blipFill rotWithShape="1">
          <a:blip r:embed="rId3">
            <a:alphaModFix/>
          </a:blip>
          <a:srcRect b="16306" l="0" r="0" t="14197"/>
          <a:stretch/>
        </p:blipFill>
        <p:spPr>
          <a:xfrm>
            <a:off x="1722783" y="2386806"/>
            <a:ext cx="9144000" cy="3139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1722784" y="1740475"/>
            <a:ext cx="914400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To understand changes in extreme precipitation in the future, we need to understand the changes in the events responsible for extreme precipitation.</a:t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2024" y="5526619"/>
            <a:ext cx="3705515" cy="6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4303741" y="2366114"/>
            <a:ext cx="3982083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kevin.reed@stonybrook.edu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8894" y="6172950"/>
            <a:ext cx="4256930" cy="71455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3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3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3"/>
          <p:cNvSpPr txBox="1"/>
          <p:nvPr/>
        </p:nvSpPr>
        <p:spPr>
          <a:xfrm>
            <a:off x="685799" y="1507662"/>
            <a:ext cx="10574677" cy="4493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Huprikar, A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M Stansfield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K. A. Reed (2023),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Storyline Analysis of Hurricane Irma's Precipitation Under Various Levels of Climate Warming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Environ. Res. Lett.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19, 014004, doi: </a:t>
            </a:r>
            <a:r>
              <a:rPr b="0" i="0" lang="en-US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10.1088/1748-9326/ad0c89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Reed, K.A and M. F. Wehner (2023),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attribution of the influence of climate change on extreme weather events: A storyline case study of Hurricane Ian rainfall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Environ. Res.: Climate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2, 043001, doi: </a:t>
            </a:r>
            <a:r>
              <a:rPr b="0" i="0" lang="en-US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10.1088/2752-5295/acfd4e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Reed, K. A., M. F. Wehner, and C. M. Zarzycki (2022),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 of 2020 hurricane season extreme rainfall to human-induced climate change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Communications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13, 1905, doi: </a:t>
            </a: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10.1038/s41467-022-29379-1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Reed, K. A., </a:t>
            </a: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M. Stansfield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M. F. Wehner and C. M. Zarzycki (2020),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Forecasted attribution of the human influence on Hurricane Florence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Advances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6, 1, doi: </a:t>
            </a:r>
            <a:r>
              <a:rPr b="0" i="0" lang="en-U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10.1126/sciadv.aaw9253.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/>
          <p:nvPr/>
        </p:nvSpPr>
        <p:spPr>
          <a:xfrm>
            <a:off x="307181" y="2333602"/>
            <a:ext cx="11884819" cy="119643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1"/>
          <p:cNvSpPr/>
          <p:nvPr/>
        </p:nvSpPr>
        <p:spPr>
          <a:xfrm>
            <a:off x="307181" y="4411269"/>
            <a:ext cx="11884819" cy="119643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1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1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/>
          </a:p>
        </p:txBody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1066800" y="2220607"/>
            <a:ext cx="10058400" cy="2618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 the </a:t>
            </a: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impact of climate change (past and future) on the rainfall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associated with individual hurricanes or hurricane seasons be quantified?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these </a:t>
            </a: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storyline frameworks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utilized to help </a:t>
            </a:r>
            <a:r>
              <a:rPr b="1"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translate the impacts of climate change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public and decision-makers?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2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/>
          </a:p>
        </p:txBody>
      </p:sp>
      <p:sp>
        <p:nvSpPr>
          <p:cNvPr id="118" name="Google Shape;118;p42"/>
          <p:cNvSpPr txBox="1"/>
          <p:nvPr/>
        </p:nvSpPr>
        <p:spPr>
          <a:xfrm>
            <a:off x="1115621" y="3850224"/>
            <a:ext cx="3565666" cy="2618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Available on Github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https://github.com/ClimateGlobalChange/tempestextremes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[Ullrich et al. 2021, GMD]</a:t>
            </a:r>
            <a:endParaRPr/>
          </a:p>
        </p:txBody>
      </p:sp>
      <p:pic>
        <p:nvPicPr>
          <p:cNvPr descr="TCprecipschematic.png" id="119" name="Google Shape;11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2738" y="1252438"/>
            <a:ext cx="442117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2"/>
          <p:cNvSpPr txBox="1"/>
          <p:nvPr/>
        </p:nvSpPr>
        <p:spPr>
          <a:xfrm>
            <a:off x="688932" y="1831487"/>
            <a:ext cx="47974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TempestExtremes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track, and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the storms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3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Storyline Approach</a:t>
            </a:r>
            <a:endParaRPr/>
          </a:p>
        </p:txBody>
      </p:sp>
      <p:sp>
        <p:nvSpPr>
          <p:cNvPr id="128" name="Google Shape;128;p43"/>
          <p:cNvSpPr txBox="1"/>
          <p:nvPr/>
        </p:nvSpPr>
        <p:spPr>
          <a:xfrm>
            <a:off x="707923" y="1385407"/>
            <a:ext cx="8664677" cy="5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resolution (CESM or E3SM) is used over region of interest with 30 vertical levels is used at the local horizontal resolution of: Δx = ~100 &gt; ~25 km</a:t>
            </a:r>
            <a:endParaRPr/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Actual: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full physics AMIP simulation, but initialized at specific times in advance of hurricane landfall. Initial conditions taken from operational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 GFS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Counterfactual</a:t>
            </a:r>
            <a:r>
              <a:rPr b="1" i="0" lang="en-US" sz="2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Temperature, specific humidity, and SST from the observed initial conditions are modified to remove effects of climate change (using C20C+ or Large Ensembles).</a:t>
            </a:r>
            <a:endParaRPr/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Prescribed observed SSTs, ozone,CO</a:t>
            </a:r>
            <a:r>
              <a:rPr b="0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solar forcing.</a:t>
            </a:r>
            <a:endParaRPr/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orence.gif" id="129" name="Google Shape;12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8219" y="4046942"/>
            <a:ext cx="2102555" cy="2102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8-11-27 at 6.28.22 PM.png" id="130" name="Google Shape;130;p43"/>
          <p:cNvPicPr preferRelativeResize="0"/>
          <p:nvPr/>
        </p:nvPicPr>
        <p:blipFill rotWithShape="1">
          <a:blip r:embed="rId4">
            <a:alphaModFix/>
          </a:blip>
          <a:srcRect b="0" l="34170" r="33678" t="0"/>
          <a:stretch/>
        </p:blipFill>
        <p:spPr>
          <a:xfrm>
            <a:off x="9858219" y="1198179"/>
            <a:ext cx="1771478" cy="278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4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4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Betacast</a:t>
            </a:r>
            <a:endParaRPr b="1" i="1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4"/>
          <p:cNvSpPr txBox="1"/>
          <p:nvPr/>
        </p:nvSpPr>
        <p:spPr>
          <a:xfrm>
            <a:off x="695891" y="2781070"/>
            <a:ext cx="2624824" cy="1697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Available on Github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https://github.com/zarzycki/betacast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4894" y="1385407"/>
            <a:ext cx="85471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5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a Counterfactual</a:t>
            </a:r>
            <a:endParaRPr/>
          </a:p>
        </p:txBody>
      </p:sp>
      <p:sp>
        <p:nvSpPr>
          <p:cNvPr id="147" name="Google Shape;147;p45"/>
          <p:cNvSpPr txBox="1"/>
          <p:nvPr/>
        </p:nvSpPr>
        <p:spPr>
          <a:xfrm>
            <a:off x="6723249" y="4487682"/>
            <a:ext cx="48386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40-member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CESM Large Ensemble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T, Q and PS for initial and boundary conditions.</a:t>
            </a:r>
            <a:endParaRPr/>
          </a:p>
        </p:txBody>
      </p:sp>
      <p:pic>
        <p:nvPicPr>
          <p:cNvPr id="148" name="Google Shape;14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115" y="1368290"/>
            <a:ext cx="5344979" cy="4907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olution_ts.png" id="149" name="Google Shape;14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374266"/>
            <a:ext cx="5465885" cy="30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5"/>
          <p:cNvSpPr txBox="1"/>
          <p:nvPr/>
        </p:nvSpPr>
        <p:spPr>
          <a:xfrm>
            <a:off x="2722435" y="1135937"/>
            <a:ext cx="1699093" cy="307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Historical Change</a:t>
            </a:r>
            <a:endParaRPr/>
          </a:p>
        </p:txBody>
      </p:sp>
      <p:sp>
        <p:nvSpPr>
          <p:cNvPr id="151" name="Google Shape;151;p45"/>
          <p:cNvSpPr txBox="1"/>
          <p:nvPr/>
        </p:nvSpPr>
        <p:spPr>
          <a:xfrm>
            <a:off x="8293020" y="1145329"/>
            <a:ext cx="1699093" cy="307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Change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rence_ensmean_precip_2018091100.png" id="157" name="Google Shape;157;p46"/>
          <p:cNvPicPr preferRelativeResize="0"/>
          <p:nvPr/>
        </p:nvPicPr>
        <p:blipFill rotWithShape="1">
          <a:blip r:embed="rId3">
            <a:alphaModFix/>
          </a:blip>
          <a:srcRect b="25284" l="4338" r="-4338" t="0"/>
          <a:stretch/>
        </p:blipFill>
        <p:spPr>
          <a:xfrm>
            <a:off x="5997917" y="402041"/>
            <a:ext cx="6273461" cy="46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6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6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Historical Climate Change: Hurricane Florence (2018)</a:t>
            </a:r>
            <a:endParaRPr/>
          </a:p>
        </p:txBody>
      </p:sp>
      <p:pic>
        <p:nvPicPr>
          <p:cNvPr descr="nws_regrid_precip500km_6hourly_conserve" id="160" name="Google Shape;160;p46"/>
          <p:cNvPicPr preferRelativeResize="0"/>
          <p:nvPr/>
        </p:nvPicPr>
        <p:blipFill rotWithShape="1">
          <a:blip r:embed="rId4">
            <a:alphaModFix/>
          </a:blip>
          <a:srcRect b="0" l="3525" r="-3524" t="0"/>
          <a:stretch/>
        </p:blipFill>
        <p:spPr>
          <a:xfrm>
            <a:off x="2817239" y="1891021"/>
            <a:ext cx="3276675" cy="3339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6"/>
          <p:cNvSpPr txBox="1"/>
          <p:nvPr/>
        </p:nvSpPr>
        <p:spPr>
          <a:xfrm>
            <a:off x="3995651" y="1542002"/>
            <a:ext cx="1097280" cy="5486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</a:t>
            </a:r>
            <a:endParaRPr/>
          </a:p>
        </p:txBody>
      </p:sp>
      <p:sp>
        <p:nvSpPr>
          <p:cNvPr id="162" name="Google Shape;162;p46"/>
          <p:cNvSpPr txBox="1"/>
          <p:nvPr/>
        </p:nvSpPr>
        <p:spPr>
          <a:xfrm>
            <a:off x="6809674" y="1542466"/>
            <a:ext cx="146304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Actual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Forecast</a:t>
            </a:r>
            <a:endParaRPr/>
          </a:p>
        </p:txBody>
      </p:sp>
      <p:sp>
        <p:nvSpPr>
          <p:cNvPr id="163" name="Google Shape;163;p46"/>
          <p:cNvSpPr txBox="1"/>
          <p:nvPr/>
        </p:nvSpPr>
        <p:spPr>
          <a:xfrm>
            <a:off x="9857200" y="1546884"/>
            <a:ext cx="1463040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Counterfactual Forecast</a:t>
            </a:r>
            <a:endParaRPr/>
          </a:p>
        </p:txBody>
      </p:sp>
      <p:sp>
        <p:nvSpPr>
          <p:cNvPr id="164" name="Google Shape;164;p46"/>
          <p:cNvSpPr txBox="1"/>
          <p:nvPr/>
        </p:nvSpPr>
        <p:spPr>
          <a:xfrm>
            <a:off x="900445" y="5213913"/>
            <a:ext cx="105035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 forecast can reproduce Florence rainfall amounts reasonably well.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Rainfall is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increased by 5%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observed warming.</a:t>
            </a:r>
            <a:endParaRPr/>
          </a:p>
        </p:txBody>
      </p:sp>
      <p:sp>
        <p:nvSpPr>
          <p:cNvPr id="165" name="Google Shape;165;p46"/>
          <p:cNvSpPr txBox="1"/>
          <p:nvPr/>
        </p:nvSpPr>
        <p:spPr>
          <a:xfrm>
            <a:off x="4463541" y="6504434"/>
            <a:ext cx="3289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Reed et al. (2020)</a:t>
            </a:r>
            <a:endParaRPr/>
          </a:p>
        </p:txBody>
      </p:sp>
      <p:pic>
        <p:nvPicPr>
          <p:cNvPr descr="Macintosh HD:Users:kareed:Downloads:florence_tracks_panels_20190805.png" id="166" name="Google Shape;166;p46"/>
          <p:cNvPicPr preferRelativeResize="0"/>
          <p:nvPr/>
        </p:nvPicPr>
        <p:blipFill rotWithShape="1">
          <a:blip r:embed="rId5">
            <a:alphaModFix/>
          </a:blip>
          <a:srcRect b="64923" l="50161" r="-161" t="5078"/>
          <a:stretch/>
        </p:blipFill>
        <p:spPr>
          <a:xfrm>
            <a:off x="86564" y="2165724"/>
            <a:ext cx="2730675" cy="1638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line&#10;&#10;Description automatically generated with medium confidence" id="167" name="Google Shape;16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1453" y="3865039"/>
            <a:ext cx="1000026" cy="514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7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Climate Change: Hurricane Irma (2017)</a:t>
            </a:r>
            <a:endParaRPr/>
          </a:p>
        </p:txBody>
      </p:sp>
      <p:pic>
        <p:nvPicPr>
          <p:cNvPr descr="Figure 1." id="175" name="Google Shape;17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224" y="1119715"/>
            <a:ext cx="4740776" cy="518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7"/>
          <p:cNvSpPr txBox="1"/>
          <p:nvPr/>
        </p:nvSpPr>
        <p:spPr>
          <a:xfrm>
            <a:off x="4463541" y="6504434"/>
            <a:ext cx="3289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Huprikar et al. (2023)</a:t>
            </a:r>
            <a:endParaRPr/>
          </a:p>
        </p:txBody>
      </p:sp>
      <p:pic>
        <p:nvPicPr>
          <p:cNvPr descr="A graph of different colored lines&#10;&#10;Description automatically generated" id="177" name="Google Shape;17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1728" y="3130438"/>
            <a:ext cx="5302470" cy="3276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7"/>
          <p:cNvSpPr txBox="1"/>
          <p:nvPr/>
        </p:nvSpPr>
        <p:spPr>
          <a:xfrm>
            <a:off x="6281728" y="1414043"/>
            <a:ext cx="800099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storyline simulations at: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different initialization times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different temperatures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identify if model is fit-for-purpose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8"/>
          <p:cNvSpPr/>
          <p:nvPr/>
        </p:nvSpPr>
        <p:spPr>
          <a:xfrm>
            <a:off x="0" y="317937"/>
            <a:ext cx="12192000" cy="817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8"/>
          <p:cNvSpPr/>
          <p:nvPr/>
        </p:nvSpPr>
        <p:spPr>
          <a:xfrm>
            <a:off x="346841" y="380999"/>
            <a:ext cx="11051629" cy="67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Climate Change: Hurricane Irma (2017)</a:t>
            </a:r>
            <a:endParaRPr/>
          </a:p>
        </p:txBody>
      </p:sp>
      <p:sp>
        <p:nvSpPr>
          <p:cNvPr id="186" name="Google Shape;186;p48"/>
          <p:cNvSpPr txBox="1"/>
          <p:nvPr/>
        </p:nvSpPr>
        <p:spPr>
          <a:xfrm>
            <a:off x="4463541" y="6504434"/>
            <a:ext cx="3289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Huprikar et al. (2023)</a:t>
            </a:r>
            <a:endParaRPr/>
          </a:p>
        </p:txBody>
      </p:sp>
      <p:pic>
        <p:nvPicPr>
          <p:cNvPr id="187" name="Google Shape;1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9" y="1670387"/>
            <a:ext cx="12192000" cy="328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8"/>
          <p:cNvSpPr txBox="1"/>
          <p:nvPr/>
        </p:nvSpPr>
        <p:spPr>
          <a:xfrm>
            <a:off x="2425148" y="5487020"/>
            <a:ext cx="8000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Accumulated increases with warming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2021-08-25T00:17:44Z</dcterms:created>
  <dc:creator>Paul A Ullrich</dc:creator>
</cp:coreProperties>
</file>