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4"/>
  </p:notesMasterIdLst>
  <p:sldIdLst>
    <p:sldId id="256" r:id="rId2"/>
    <p:sldId id="271" r:id="rId3"/>
    <p:sldId id="257" r:id="rId4"/>
    <p:sldId id="258" r:id="rId5"/>
    <p:sldId id="272" r:id="rId6"/>
    <p:sldId id="259" r:id="rId7"/>
    <p:sldId id="267" r:id="rId8"/>
    <p:sldId id="260" r:id="rId9"/>
    <p:sldId id="261" r:id="rId10"/>
    <p:sldId id="263" r:id="rId11"/>
    <p:sldId id="270"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C00FD043-335F-FFF2-02D5-00CF9E907B92}" name="Jacqueline Miranda Nugent" initials="" userId="S::jnugent2@uwyo.edu::4073c370-3c53-40e1-891b-c22e5469a3c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99F2B"/>
    <a:srgbClr val="FF7E10"/>
    <a:srgbClr val="1E77B4"/>
    <a:srgbClr val="492000"/>
    <a:srgbClr val="FFC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9"/>
    <p:restoredTop sz="78282"/>
  </p:normalViewPr>
  <p:slideViewPr>
    <p:cSldViewPr snapToGrid="0">
      <p:cViewPr>
        <p:scale>
          <a:sx n="88" d="100"/>
          <a:sy n="88" d="100"/>
        </p:scale>
        <p:origin x="84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DE788-C60F-464E-A28C-E33876A81CC8}" type="datetimeFigureOut">
              <a:rPr lang="en-US" smtClean="0"/>
              <a:t>8/2/24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50D35-FB1E-DF4A-9BE4-277BEE974971}" type="slidenum">
              <a:rPr lang="en-US" smtClean="0"/>
              <a:t>‹#›</a:t>
            </a:fld>
            <a:endParaRPr lang="en-US"/>
          </a:p>
        </p:txBody>
      </p:sp>
    </p:spTree>
    <p:extLst>
      <p:ext uri="{BB962C8B-B14F-4D97-AF65-F5344CB8AC3E}">
        <p14:creationId xmlns:p14="http://schemas.microsoft.com/office/powerpoint/2010/main" val="2550495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this project is in the early stages</a:t>
            </a:r>
          </a:p>
        </p:txBody>
      </p:sp>
      <p:sp>
        <p:nvSpPr>
          <p:cNvPr id="4" name="Slide Number Placeholder 3"/>
          <p:cNvSpPr>
            <a:spLocks noGrp="1"/>
          </p:cNvSpPr>
          <p:nvPr>
            <p:ph type="sldNum" sz="quarter" idx="5"/>
          </p:nvPr>
        </p:nvSpPr>
        <p:spPr/>
        <p:txBody>
          <a:bodyPr/>
          <a:lstStyle/>
          <a:p>
            <a:fld id="{EBF50D35-FB1E-DF4A-9BE4-277BEE974971}" type="slidenum">
              <a:rPr lang="en-US" smtClean="0"/>
              <a:t>0</a:t>
            </a:fld>
            <a:endParaRPr lang="en-US"/>
          </a:p>
        </p:txBody>
      </p:sp>
    </p:spTree>
    <p:extLst>
      <p:ext uri="{BB962C8B-B14F-4D97-AF65-F5344CB8AC3E}">
        <p14:creationId xmlns:p14="http://schemas.microsoft.com/office/powerpoint/2010/main" val="173450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50D35-FB1E-DF4A-9BE4-277BEE974971}" type="slidenum">
              <a:rPr lang="en-US" smtClean="0"/>
              <a:t>9</a:t>
            </a:fld>
            <a:endParaRPr lang="en-US"/>
          </a:p>
        </p:txBody>
      </p:sp>
    </p:spTree>
    <p:extLst>
      <p:ext uri="{BB962C8B-B14F-4D97-AF65-F5344CB8AC3E}">
        <p14:creationId xmlns:p14="http://schemas.microsoft.com/office/powerpoint/2010/main" val="275702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50D35-FB1E-DF4A-9BE4-277BEE974971}" type="slidenum">
              <a:rPr lang="en-US" smtClean="0"/>
              <a:t>10</a:t>
            </a:fld>
            <a:endParaRPr lang="en-US"/>
          </a:p>
        </p:txBody>
      </p:sp>
    </p:spTree>
    <p:extLst>
      <p:ext uri="{BB962C8B-B14F-4D97-AF65-F5344CB8AC3E}">
        <p14:creationId xmlns:p14="http://schemas.microsoft.com/office/powerpoint/2010/main" val="302201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PROCEED collaborators</a:t>
            </a:r>
          </a:p>
        </p:txBody>
      </p:sp>
      <p:sp>
        <p:nvSpPr>
          <p:cNvPr id="4" name="Slide Number Placeholder 3"/>
          <p:cNvSpPr>
            <a:spLocks noGrp="1"/>
          </p:cNvSpPr>
          <p:nvPr>
            <p:ph type="sldNum" sz="quarter" idx="5"/>
          </p:nvPr>
        </p:nvSpPr>
        <p:spPr/>
        <p:txBody>
          <a:bodyPr/>
          <a:lstStyle/>
          <a:p>
            <a:fld id="{EBF50D35-FB1E-DF4A-9BE4-277BEE974971}" type="slidenum">
              <a:rPr lang="en-US" smtClean="0"/>
              <a:t>1</a:t>
            </a:fld>
            <a:endParaRPr lang="en-US"/>
          </a:p>
        </p:txBody>
      </p:sp>
    </p:spTree>
    <p:extLst>
      <p:ext uri="{BB962C8B-B14F-4D97-AF65-F5344CB8AC3E}">
        <p14:creationId xmlns:p14="http://schemas.microsoft.com/office/powerpoint/2010/main" val="2988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Increases in cloud drop number concentration (Nd) from preindustrial to present-day conditions lead to changes in cloud albedo, but also cloud macrophysics – size, extent, </a:t>
            </a:r>
            <a:r>
              <a:rPr lang="en-US" dirty="0" err="1"/>
              <a:t>etc.liquid</a:t>
            </a:r>
            <a:r>
              <a:rPr lang="en-US" dirty="0"/>
              <a:t> water path, etc.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Physically: two competing effects: </a:t>
            </a:r>
            <a:r>
              <a:rPr lang="en-US" dirty="0" err="1"/>
              <a:t>precip</a:t>
            </a:r>
            <a:r>
              <a:rPr lang="en-US" dirty="0"/>
              <a:t> suppression, size-dependent entrainment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Gryspeerdt</a:t>
            </a:r>
            <a:r>
              <a:rPr lang="en-US" dirty="0"/>
              <a:t> plot: satellite observations, see b/w Nd and LWP forming “inverted 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see in models too (E3SMv3 default here)… roughly the same relationship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Precip</a:t>
            </a:r>
            <a:r>
              <a:rPr lang="en-US" dirty="0"/>
              <a:t> suppression explicitly parameterized, size-dependent entrainment (maybe)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one of the main problems of interest we’re working towards addressing with the PROCEED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EBF50D35-FB1E-DF4A-9BE4-277BEE974971}" type="slidenum">
              <a:rPr lang="en-US" smtClean="0"/>
              <a:t>2</a:t>
            </a:fld>
            <a:endParaRPr lang="en-US"/>
          </a:p>
        </p:txBody>
      </p:sp>
    </p:spTree>
    <p:extLst>
      <p:ext uri="{BB962C8B-B14F-4D97-AF65-F5344CB8AC3E}">
        <p14:creationId xmlns:p14="http://schemas.microsoft.com/office/powerpoint/2010/main" val="174432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multiscale issue - &amp; lots of microphysical-scale processes go into forming the clouds that drive these interactions, and those are parameterized, lots of parametric uncertainty</a:t>
            </a:r>
          </a:p>
          <a:p>
            <a:pPr marL="171450" indent="-171450">
              <a:buFont typeface="Arial" panose="020B0604020202020204" pitchFamily="34" charset="0"/>
              <a:buChar char="•"/>
            </a:pPr>
            <a:r>
              <a:rPr lang="en-US" dirty="0"/>
              <a:t>Primary tool = PPE to address that in E3SM</a:t>
            </a:r>
          </a:p>
          <a:p>
            <a:pPr marL="628650" lvl="1" indent="-171450">
              <a:buFont typeface="Arial" panose="020B0604020202020204" pitchFamily="34" charset="0"/>
              <a:buChar char="•"/>
            </a:pPr>
            <a:r>
              <a:rPr lang="en-US" dirty="0"/>
              <a:t>Parameters – specific to aerosols, and aerosol-cloud interactions; lots on </a:t>
            </a:r>
            <a:r>
              <a:rPr lang="en-US" dirty="0" err="1"/>
              <a:t>autoconversion</a:t>
            </a:r>
            <a:r>
              <a:rPr lang="en-US" dirty="0"/>
              <a:t> and accretion </a:t>
            </a:r>
            <a:r>
              <a:rPr lang="en-US" dirty="0" err="1"/>
              <a:t>bc</a:t>
            </a:r>
            <a:r>
              <a:rPr lang="en-US" dirty="0"/>
              <a:t> of relationship with Nd-LWP</a:t>
            </a:r>
          </a:p>
          <a:p>
            <a:pPr marL="171450" indent="-171450">
              <a:buFont typeface="Arial" panose="020B0604020202020204" pitchFamily="34" charset="0"/>
              <a:buChar char="•"/>
            </a:pPr>
            <a:r>
              <a:rPr lang="en-US" dirty="0"/>
              <a:t>SO4: see spread in PI vs. PD difference in aerosols; spread in PI </a:t>
            </a:r>
            <a:r>
              <a:rPr lang="en-US" dirty="0" err="1"/>
              <a:t>bc</a:t>
            </a:r>
            <a:r>
              <a:rPr lang="en-US" dirty="0"/>
              <a:t> of our parameter choices</a:t>
            </a:r>
          </a:p>
          <a:p>
            <a:pPr marL="171450" indent="-171450">
              <a:buFont typeface="Arial" panose="020B0604020202020204" pitchFamily="34" charset="0"/>
              <a:buChar char="•"/>
            </a:pPr>
            <a:r>
              <a:rPr lang="en-US" dirty="0"/>
              <a:t>Inverted v: black line is the default line you saw before, grey is from the Satellite</a:t>
            </a:r>
          </a:p>
          <a:p>
            <a:pPr marL="628650" lvl="1" indent="-171450">
              <a:buFont typeface="Arial" panose="020B0604020202020204" pitchFamily="34" charset="0"/>
              <a:buChar char="•"/>
            </a:pPr>
            <a:r>
              <a:rPr lang="en-US" dirty="0"/>
              <a:t>Colored this one by qc </a:t>
            </a:r>
            <a:r>
              <a:rPr lang="en-US" dirty="0" err="1"/>
              <a:t>autoconversion</a:t>
            </a:r>
            <a:r>
              <a:rPr lang="en-US" dirty="0"/>
              <a:t> exponent: explain why we expect it to be important… really can see how this parameter plays a role in the LWP-Nd relationship (others less strong)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Importantly – can’t get the PI-PD difference from the inverted v plot… why </a:t>
            </a:r>
            <a:r>
              <a:rPr lang="en-US" b="0" dirty="0" err="1"/>
              <a:t>obs</a:t>
            </a:r>
            <a:r>
              <a:rPr lang="en-US" b="0" dirty="0"/>
              <a:t> aren’t enough</a:t>
            </a: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BF50D35-FB1E-DF4A-9BE4-277BEE974971}" type="slidenum">
              <a:rPr lang="en-US" smtClean="0"/>
              <a:t>3</a:t>
            </a:fld>
            <a:endParaRPr lang="en-US"/>
          </a:p>
        </p:txBody>
      </p:sp>
    </p:spTree>
    <p:extLst>
      <p:ext uri="{BB962C8B-B14F-4D97-AF65-F5344CB8AC3E}">
        <p14:creationId xmlns:p14="http://schemas.microsoft.com/office/powerpoint/2010/main" val="341701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highlighting default &amp; a few random ensemble members to point out – the “inverted v” Nd-LWP relationship doesn’t have much to do with adjustment strength;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i.e., we can’t really use it to predict PI to PD changes – </a:t>
            </a:r>
            <a:r>
              <a:rPr lang="en-US" b="0" u="none" dirty="0" err="1"/>
              <a:t>bc</a:t>
            </a:r>
            <a:r>
              <a:rPr lang="en-US" b="0" u="none" dirty="0"/>
              <a:t> PI &amp; PD curves aren’t consistent (with each other w/in a simulation)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the Nd-LWP relationship itself changes so can’t use the PD relationship to predict was PI was</a:t>
            </a:r>
            <a:endParaRPr lang="en-US" b="1" u="sng"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BF50D35-FB1E-DF4A-9BE4-277BEE974971}" type="slidenum">
              <a:rPr lang="en-US" smtClean="0"/>
              <a:t>4</a:t>
            </a:fld>
            <a:endParaRPr lang="en-US"/>
          </a:p>
        </p:txBody>
      </p:sp>
    </p:spTree>
    <p:extLst>
      <p:ext uri="{BB962C8B-B14F-4D97-AF65-F5344CB8AC3E}">
        <p14:creationId xmlns:p14="http://schemas.microsoft.com/office/powerpoint/2010/main" val="206487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need to constrain the PPE results with observations to ground the model to reality</a:t>
            </a:r>
          </a:p>
          <a:p>
            <a:pPr marL="628650" lvl="1" indent="-171450">
              <a:buFont typeface="Arial" panose="020B0604020202020204" pitchFamily="34" charset="0"/>
              <a:buChar char="•"/>
            </a:pPr>
            <a:r>
              <a:rPr lang="en-US" dirty="0"/>
              <a:t>Compare to ARM observations from several sites </a:t>
            </a:r>
          </a:p>
          <a:p>
            <a:pPr marL="628650" lvl="1" indent="-171450">
              <a:buFont typeface="Arial" panose="020B0604020202020204" pitchFamily="34" charset="0"/>
              <a:buChar char="•"/>
            </a:pPr>
            <a:r>
              <a:rPr lang="en-US" dirty="0"/>
              <a:t>Can’t get PI-PD difference with just observations, but need the </a:t>
            </a:r>
            <a:r>
              <a:rPr lang="en-US" dirty="0" err="1"/>
              <a:t>obs</a:t>
            </a:r>
            <a:r>
              <a:rPr lang="en-US" dirty="0"/>
              <a:t> to keep models in check – need both!</a:t>
            </a:r>
          </a:p>
          <a:p>
            <a:pPr marL="171450" indent="-171450">
              <a:buFont typeface="Arial" panose="020B0604020202020204" pitchFamily="34" charset="0"/>
              <a:buChar char="•"/>
            </a:pPr>
            <a:r>
              <a:rPr lang="en-US" dirty="0"/>
              <a:t>scale/sampling issue… E3SMv3 grid is ~1.75°, but process-level observations from ARM measure at much smaller scales</a:t>
            </a:r>
          </a:p>
          <a:p>
            <a:pPr marL="628650" lvl="1" indent="-171450">
              <a:buFont typeface="Arial" panose="020B0604020202020204" pitchFamily="34" charset="0"/>
              <a:buChar char="•"/>
            </a:pPr>
            <a:r>
              <a:rPr lang="en-US" dirty="0"/>
              <a:t>Bring in LES simulations too to help constrain the PPE and link ARM observations to the global model</a:t>
            </a:r>
          </a:p>
          <a:p>
            <a:pPr marL="628650" lvl="1" indent="-171450">
              <a:buFont typeface="Arial" panose="020B0604020202020204" pitchFamily="34" charset="0"/>
              <a:buChar char="•"/>
            </a:pPr>
            <a:r>
              <a:rPr lang="en-US" dirty="0"/>
              <a:t>Eventually want to use LASSO simulations from ARM over ENA, but for now we’ve been messing around the ACE-ENA LES simulations from Isabel McCoy &amp; others</a:t>
            </a:r>
          </a:p>
          <a:p>
            <a:pPr marL="171450" lvl="0" indent="-171450">
              <a:buFont typeface="Arial" panose="020B0604020202020204" pitchFamily="34" charset="0"/>
              <a:buChar char="•"/>
            </a:pPr>
            <a:r>
              <a:rPr lang="en-US" dirty="0"/>
              <a:t>Scale plot - we’re looking at averaging LWP over the center of the domain (at the ENA site) and looking at how the LWP changes when you take averages over increasingly large grids; sampling bias</a:t>
            </a:r>
          </a:p>
          <a:p>
            <a:pPr marL="628650" lvl="1" indent="-171450">
              <a:buFont typeface="Arial" panose="020B0604020202020204" pitchFamily="34" charset="0"/>
              <a:buChar char="•"/>
            </a:pPr>
            <a:r>
              <a:rPr lang="en-US" dirty="0"/>
              <a:t>we need to be cautious comparing the E3SM PPE to observations, &amp; use LES to quantify the effect of the scale differences</a:t>
            </a:r>
          </a:p>
          <a:p>
            <a:endParaRPr lang="en-US" dirty="0"/>
          </a:p>
        </p:txBody>
      </p:sp>
      <p:sp>
        <p:nvSpPr>
          <p:cNvPr id="4" name="Slide Number Placeholder 3"/>
          <p:cNvSpPr>
            <a:spLocks noGrp="1"/>
          </p:cNvSpPr>
          <p:nvPr>
            <p:ph type="sldNum" sz="quarter" idx="5"/>
          </p:nvPr>
        </p:nvSpPr>
        <p:spPr/>
        <p:txBody>
          <a:bodyPr/>
          <a:lstStyle/>
          <a:p>
            <a:fld id="{EBF50D35-FB1E-DF4A-9BE4-277BEE974971}" type="slidenum">
              <a:rPr lang="en-US" smtClean="0"/>
              <a:t>5</a:t>
            </a:fld>
            <a:endParaRPr lang="en-US"/>
          </a:p>
        </p:txBody>
      </p:sp>
    </p:spTree>
    <p:extLst>
      <p:ext uri="{BB962C8B-B14F-4D97-AF65-F5344CB8AC3E}">
        <p14:creationId xmlns:p14="http://schemas.microsoft.com/office/powerpoint/2010/main" val="243592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we should focus our attention on as a modeling community</a:t>
            </a:r>
          </a:p>
          <a:p>
            <a:endParaRPr lang="en-US" dirty="0"/>
          </a:p>
        </p:txBody>
      </p:sp>
      <p:sp>
        <p:nvSpPr>
          <p:cNvPr id="4" name="Slide Number Placeholder 3"/>
          <p:cNvSpPr>
            <a:spLocks noGrp="1"/>
          </p:cNvSpPr>
          <p:nvPr>
            <p:ph type="sldNum" sz="quarter" idx="5"/>
          </p:nvPr>
        </p:nvSpPr>
        <p:spPr/>
        <p:txBody>
          <a:bodyPr/>
          <a:lstStyle/>
          <a:p>
            <a:fld id="{EBF50D35-FB1E-DF4A-9BE4-277BEE974971}" type="slidenum">
              <a:rPr lang="en-US" smtClean="0"/>
              <a:t>6</a:t>
            </a:fld>
            <a:endParaRPr lang="en-US"/>
          </a:p>
        </p:txBody>
      </p:sp>
    </p:spTree>
    <p:extLst>
      <p:ext uri="{BB962C8B-B14F-4D97-AF65-F5344CB8AC3E}">
        <p14:creationId xmlns:p14="http://schemas.microsoft.com/office/powerpoint/2010/main" val="335024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Overarching goal of getting these earth system models as close to reality as we can – but there’s still a place for the coarser, parameterized GCMs</a:t>
            </a:r>
          </a:p>
          <a:p>
            <a:pPr marL="171450" lvl="0" indent="-171450">
              <a:buFont typeface="Arial" panose="020B0604020202020204" pitchFamily="34" charset="0"/>
              <a:buChar char="•"/>
            </a:pPr>
            <a:r>
              <a:rPr lang="en-US" dirty="0"/>
              <a:t>Diagram: time/space scales of phenomena that are important to the climate system… </a:t>
            </a:r>
          </a:p>
          <a:p>
            <a:pPr marL="628650" lvl="1" indent="-171450">
              <a:buFont typeface="Arial" panose="020B0604020202020204" pitchFamily="34" charset="0"/>
              <a:buChar char="•"/>
            </a:pPr>
            <a:r>
              <a:rPr lang="en-US" dirty="0"/>
              <a:t>These are the phenomena important to the climate system, per this paper – different models in the hierarchy for different purposes</a:t>
            </a:r>
          </a:p>
          <a:p>
            <a:pPr marL="628650" lvl="1" indent="-171450">
              <a:buFont typeface="Arial" panose="020B0604020202020204" pitchFamily="34" charset="0"/>
              <a:buChar char="•"/>
            </a:pPr>
            <a:r>
              <a:rPr lang="en-US" dirty="0"/>
              <a:t>Need to develop at different levels of the model hierarchy together; keep bringing closer to reality at all scales</a:t>
            </a:r>
          </a:p>
          <a:p>
            <a:pPr marL="171450" lvl="0" indent="-171450">
              <a:buFont typeface="Arial" panose="020B0604020202020204" pitchFamily="34" charset="0"/>
              <a:buChar char="•"/>
            </a:pPr>
            <a:r>
              <a:rPr lang="en-US" dirty="0"/>
              <a:t>Across scales – have value for tackling earth system science problems</a:t>
            </a:r>
          </a:p>
          <a:p>
            <a:pPr marL="628650" lvl="1" indent="-171450">
              <a:buFont typeface="Arial" panose="020B0604020202020204" pitchFamily="34" charset="0"/>
              <a:buChar char="•"/>
            </a:pPr>
            <a:r>
              <a:rPr lang="en-US" dirty="0"/>
              <a:t>Ex fig: PPE – can’t do this with a GSRM, but not too expensive with the GCM</a:t>
            </a:r>
          </a:p>
          <a:p>
            <a:pPr marL="628650" lvl="1" indent="-171450">
              <a:buFont typeface="Arial" panose="020B0604020202020204" pitchFamily="34" charset="0"/>
              <a:buChar char="•"/>
            </a:pPr>
            <a:r>
              <a:rPr lang="en-US" dirty="0"/>
              <a:t>Ex fig: DYAMOND resolution – but there’s a lot we just can’t get at with the coarser resolution because it’s not resolved!</a:t>
            </a:r>
          </a:p>
        </p:txBody>
      </p:sp>
      <p:sp>
        <p:nvSpPr>
          <p:cNvPr id="4" name="Slide Number Placeholder 3"/>
          <p:cNvSpPr>
            <a:spLocks noGrp="1"/>
          </p:cNvSpPr>
          <p:nvPr>
            <p:ph type="sldNum" sz="quarter" idx="5"/>
          </p:nvPr>
        </p:nvSpPr>
        <p:spPr/>
        <p:txBody>
          <a:bodyPr/>
          <a:lstStyle/>
          <a:p>
            <a:fld id="{EBF50D35-FB1E-DF4A-9BE4-277BEE974971}" type="slidenum">
              <a:rPr lang="en-US" smtClean="0"/>
              <a:t>7</a:t>
            </a:fld>
            <a:endParaRPr lang="en-US"/>
          </a:p>
        </p:txBody>
      </p:sp>
    </p:spTree>
    <p:extLst>
      <p:ext uri="{BB962C8B-B14F-4D97-AF65-F5344CB8AC3E}">
        <p14:creationId xmlns:p14="http://schemas.microsoft.com/office/powerpoint/2010/main" val="658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What we’re measuring isn’t always directly comparable to what we’re simulating – temporal frequency, spatial sampling, the variable itself, etc.</a:t>
            </a:r>
          </a:p>
          <a:p>
            <a:pPr marL="628650" lvl="1" indent="-171450">
              <a:buFont typeface="Arial" panose="020B0604020202020204" pitchFamily="34" charset="0"/>
              <a:buChar char="•"/>
            </a:pPr>
            <a:r>
              <a:rPr lang="en-US" dirty="0"/>
              <a:t>These tools/methods don’t always keep the pace with the current versions of models (ex – need P3 in EMC2, work in progress)</a:t>
            </a:r>
          </a:p>
          <a:p>
            <a:pPr marL="171450" lvl="0" indent="-171450">
              <a:buFont typeface="Arial" panose="020B0604020202020204" pitchFamily="34" charset="0"/>
              <a:buChar char="•"/>
            </a:pPr>
            <a:r>
              <a:rPr lang="en-US" dirty="0"/>
              <a:t>DYAMONOD ex – looked at overshooting convection in the DYAMOND GSRMs – something we can do with km-scale models… here plotted in 5x5deg for clarity but those stats are made up of ~3-5 km data</a:t>
            </a:r>
          </a:p>
          <a:p>
            <a:pPr marL="628650" lvl="1" indent="-171450">
              <a:buFont typeface="Arial" panose="020B0604020202020204" pitchFamily="34" charset="0"/>
              <a:buChar char="•"/>
            </a:pPr>
            <a:r>
              <a:rPr lang="en-US" dirty="0"/>
              <a:t>Had to get creative with a proxy to compare to </a:t>
            </a:r>
            <a:r>
              <a:rPr lang="en-US" dirty="0" err="1"/>
              <a:t>obs</a:t>
            </a:r>
            <a:endParaRPr lang="en-US" dirty="0"/>
          </a:p>
          <a:p>
            <a:pPr marL="171450" indent="-171450">
              <a:buFont typeface="Arial" panose="020B0604020202020204" pitchFamily="34" charset="0"/>
              <a:buChar char="•"/>
            </a:pPr>
            <a:r>
              <a:rPr lang="en-US" dirty="0">
                <a:sym typeface="Wingdings" pitchFamily="2" charset="2"/>
              </a:rPr>
              <a:t>Need to develop more unified, simple ways to compare models &amp; </a:t>
            </a:r>
            <a:r>
              <a:rPr lang="en-US" dirty="0" err="1">
                <a:sym typeface="Wingdings" pitchFamily="2" charset="2"/>
              </a:rPr>
              <a:t>obs</a:t>
            </a:r>
            <a:endParaRPr lang="en-US" dirty="0">
              <a:sym typeface="Wingdings" pitchFamily="2" charset="2"/>
            </a:endParaRPr>
          </a:p>
        </p:txBody>
      </p:sp>
      <p:sp>
        <p:nvSpPr>
          <p:cNvPr id="4" name="Slide Number Placeholder 3"/>
          <p:cNvSpPr>
            <a:spLocks noGrp="1"/>
          </p:cNvSpPr>
          <p:nvPr>
            <p:ph type="sldNum" sz="quarter" idx="5"/>
          </p:nvPr>
        </p:nvSpPr>
        <p:spPr/>
        <p:txBody>
          <a:bodyPr/>
          <a:lstStyle/>
          <a:p>
            <a:fld id="{EBF50D35-FB1E-DF4A-9BE4-277BEE974971}" type="slidenum">
              <a:rPr lang="en-US" smtClean="0"/>
              <a:t>8</a:t>
            </a:fld>
            <a:endParaRPr lang="en-US"/>
          </a:p>
        </p:txBody>
      </p:sp>
    </p:spTree>
    <p:extLst>
      <p:ext uri="{BB962C8B-B14F-4D97-AF65-F5344CB8AC3E}">
        <p14:creationId xmlns:p14="http://schemas.microsoft.com/office/powerpoint/2010/main" val="379017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47F3-C3EA-6245-1BF8-A785B3A94E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8DA418-06BF-4D08-BAC8-DA202619B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318830-C75D-DC54-98D2-80B2F0B32769}"/>
              </a:ext>
            </a:extLst>
          </p:cNvPr>
          <p:cNvSpPr>
            <a:spLocks noGrp="1"/>
          </p:cNvSpPr>
          <p:nvPr>
            <p:ph type="dt" sz="half" idx="10"/>
          </p:nvPr>
        </p:nvSpPr>
        <p:spPr/>
        <p:txBody>
          <a:bodyPr/>
          <a:lstStyle/>
          <a:p>
            <a:fld id="{852D0BB6-3A8E-1541-B18B-856E6A5C0E34}" type="datetime1">
              <a:rPr lang="en-US" smtClean="0"/>
              <a:t>8/2/24</a:t>
            </a:fld>
            <a:endParaRPr lang="en-US"/>
          </a:p>
        </p:txBody>
      </p:sp>
      <p:sp>
        <p:nvSpPr>
          <p:cNvPr id="5" name="Footer Placeholder 4">
            <a:extLst>
              <a:ext uri="{FF2B5EF4-FFF2-40B4-BE49-F238E27FC236}">
                <a16:creationId xmlns:a16="http://schemas.microsoft.com/office/drawing/2014/main" id="{7735A4D1-9EB0-D5CD-60B6-CCDD97AAB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93921-AA3B-E772-2CDD-3D96579BCBA9}"/>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101482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8A3C-545E-FBC7-D200-4BC2549DA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FD8C7-761B-7A62-D9A6-B88BFF0671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0EE3E-017A-9EB2-C900-B616AB483070}"/>
              </a:ext>
            </a:extLst>
          </p:cNvPr>
          <p:cNvSpPr>
            <a:spLocks noGrp="1"/>
          </p:cNvSpPr>
          <p:nvPr>
            <p:ph type="dt" sz="half" idx="10"/>
          </p:nvPr>
        </p:nvSpPr>
        <p:spPr/>
        <p:txBody>
          <a:bodyPr/>
          <a:lstStyle/>
          <a:p>
            <a:fld id="{342A9303-5A75-7B4D-AFC0-04D217B0CCBC}" type="datetime1">
              <a:rPr lang="en-US" smtClean="0"/>
              <a:t>8/2/24</a:t>
            </a:fld>
            <a:endParaRPr lang="en-US"/>
          </a:p>
        </p:txBody>
      </p:sp>
      <p:sp>
        <p:nvSpPr>
          <p:cNvPr id="5" name="Footer Placeholder 4">
            <a:extLst>
              <a:ext uri="{FF2B5EF4-FFF2-40B4-BE49-F238E27FC236}">
                <a16:creationId xmlns:a16="http://schemas.microsoft.com/office/drawing/2014/main" id="{B9B87908-CEBB-4931-595F-E77A532DD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D23FF-A654-4B29-D910-F98A1434DEFE}"/>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56354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A7C611-57C2-AE92-51E3-91BAFAB47A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FDCD6D-4690-E660-D29D-173BD98F7C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F081B-02F2-CB1D-F367-5CFBA04C7143}"/>
              </a:ext>
            </a:extLst>
          </p:cNvPr>
          <p:cNvSpPr>
            <a:spLocks noGrp="1"/>
          </p:cNvSpPr>
          <p:nvPr>
            <p:ph type="dt" sz="half" idx="10"/>
          </p:nvPr>
        </p:nvSpPr>
        <p:spPr/>
        <p:txBody>
          <a:bodyPr/>
          <a:lstStyle/>
          <a:p>
            <a:fld id="{E00C0D63-7D9C-664A-ADA7-261460C128CE}" type="datetime1">
              <a:rPr lang="en-US" smtClean="0"/>
              <a:t>8/2/24</a:t>
            </a:fld>
            <a:endParaRPr lang="en-US"/>
          </a:p>
        </p:txBody>
      </p:sp>
      <p:sp>
        <p:nvSpPr>
          <p:cNvPr id="5" name="Footer Placeholder 4">
            <a:extLst>
              <a:ext uri="{FF2B5EF4-FFF2-40B4-BE49-F238E27FC236}">
                <a16:creationId xmlns:a16="http://schemas.microsoft.com/office/drawing/2014/main" id="{CDE81E89-2A2D-AC25-AC3C-AC84C9C6A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C80E3-1C82-152E-D1D8-9AB0AFA26C8B}"/>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342665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DC04-443F-243D-DFFB-0FC8698A5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B2312-E637-9F1C-C978-42FD2AB164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DF819-D51D-DDE0-1814-F95E496896B3}"/>
              </a:ext>
            </a:extLst>
          </p:cNvPr>
          <p:cNvSpPr>
            <a:spLocks noGrp="1"/>
          </p:cNvSpPr>
          <p:nvPr>
            <p:ph type="dt" sz="half" idx="10"/>
          </p:nvPr>
        </p:nvSpPr>
        <p:spPr/>
        <p:txBody>
          <a:bodyPr/>
          <a:lstStyle/>
          <a:p>
            <a:fld id="{DA275B10-6B2D-C14A-BE6A-75AF8899EF55}" type="datetime1">
              <a:rPr lang="en-US" smtClean="0"/>
              <a:t>8/2/24</a:t>
            </a:fld>
            <a:endParaRPr lang="en-US"/>
          </a:p>
        </p:txBody>
      </p:sp>
      <p:sp>
        <p:nvSpPr>
          <p:cNvPr id="5" name="Footer Placeholder 4">
            <a:extLst>
              <a:ext uri="{FF2B5EF4-FFF2-40B4-BE49-F238E27FC236}">
                <a16:creationId xmlns:a16="http://schemas.microsoft.com/office/drawing/2014/main" id="{F327B0D2-4CE2-E368-4E99-CEEF2FE3C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CBE34-AF94-735C-9732-92EDBC2B0DF6}"/>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226541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68F73-02E3-31DB-454E-F8E612C4D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C0DC1-43FD-04DB-CACF-16D9F5420A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E39326-796E-6D8D-AE46-A451BF527D16}"/>
              </a:ext>
            </a:extLst>
          </p:cNvPr>
          <p:cNvSpPr>
            <a:spLocks noGrp="1"/>
          </p:cNvSpPr>
          <p:nvPr>
            <p:ph type="dt" sz="half" idx="10"/>
          </p:nvPr>
        </p:nvSpPr>
        <p:spPr/>
        <p:txBody>
          <a:bodyPr/>
          <a:lstStyle/>
          <a:p>
            <a:fld id="{7C4924E7-6806-2145-B3DC-6351E5809850}" type="datetime1">
              <a:rPr lang="en-US" smtClean="0"/>
              <a:t>8/2/24</a:t>
            </a:fld>
            <a:endParaRPr lang="en-US"/>
          </a:p>
        </p:txBody>
      </p:sp>
      <p:sp>
        <p:nvSpPr>
          <p:cNvPr id="5" name="Footer Placeholder 4">
            <a:extLst>
              <a:ext uri="{FF2B5EF4-FFF2-40B4-BE49-F238E27FC236}">
                <a16:creationId xmlns:a16="http://schemas.microsoft.com/office/drawing/2014/main" id="{3D68DF40-0762-68BB-E55B-C8C494DC5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3EF7B-7B4F-D867-2DCB-D9B5152A62A8}"/>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99411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7987-4CBB-48F2-04F2-FAE2F3CBA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E5220C-5C93-D2BD-FE7C-0121F3EC3B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04CD6-5A6A-0B5E-143C-D5C7594DB6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A47846-7815-B201-FE35-887AE5590BC0}"/>
              </a:ext>
            </a:extLst>
          </p:cNvPr>
          <p:cNvSpPr>
            <a:spLocks noGrp="1"/>
          </p:cNvSpPr>
          <p:nvPr>
            <p:ph type="dt" sz="half" idx="10"/>
          </p:nvPr>
        </p:nvSpPr>
        <p:spPr/>
        <p:txBody>
          <a:bodyPr/>
          <a:lstStyle/>
          <a:p>
            <a:fld id="{2BF59794-86D7-2A4D-B176-C0D3D68DADF0}" type="datetime1">
              <a:rPr lang="en-US" smtClean="0"/>
              <a:t>8/2/24</a:t>
            </a:fld>
            <a:endParaRPr lang="en-US"/>
          </a:p>
        </p:txBody>
      </p:sp>
      <p:sp>
        <p:nvSpPr>
          <p:cNvPr id="6" name="Footer Placeholder 5">
            <a:extLst>
              <a:ext uri="{FF2B5EF4-FFF2-40B4-BE49-F238E27FC236}">
                <a16:creationId xmlns:a16="http://schemas.microsoft.com/office/drawing/2014/main" id="{F277CCD6-BD42-0A35-56EE-69611B859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4C17A-ADE9-92D9-F3B0-C59B1A7DA405}"/>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295710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F18E-6D83-AF65-FBAC-577AF40E73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9EA315-7A6A-5ECD-7A42-468053AAC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17ADCC-4DCD-1907-C353-E476DDC000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781FE-31D6-7F29-9E9C-1D0B7402D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19EDB-074B-0AED-CFA3-CBFBB37B4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39E527-815D-711C-6EF5-2089C05326A6}"/>
              </a:ext>
            </a:extLst>
          </p:cNvPr>
          <p:cNvSpPr>
            <a:spLocks noGrp="1"/>
          </p:cNvSpPr>
          <p:nvPr>
            <p:ph type="dt" sz="half" idx="10"/>
          </p:nvPr>
        </p:nvSpPr>
        <p:spPr/>
        <p:txBody>
          <a:bodyPr/>
          <a:lstStyle/>
          <a:p>
            <a:fld id="{00995421-95C4-FC4B-A6C5-E6DD0D0FBE32}" type="datetime1">
              <a:rPr lang="en-US" smtClean="0"/>
              <a:t>8/2/24</a:t>
            </a:fld>
            <a:endParaRPr lang="en-US"/>
          </a:p>
        </p:txBody>
      </p:sp>
      <p:sp>
        <p:nvSpPr>
          <p:cNvPr id="8" name="Footer Placeholder 7">
            <a:extLst>
              <a:ext uri="{FF2B5EF4-FFF2-40B4-BE49-F238E27FC236}">
                <a16:creationId xmlns:a16="http://schemas.microsoft.com/office/drawing/2014/main" id="{299245ED-F26A-B6DF-E779-0E3382D567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4DD0EF-A98F-B903-7934-FF73329088F0}"/>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317055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456B-7795-CA54-EEAD-FF8FCE2153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99569-B5FD-7A26-2054-1718452650E3}"/>
              </a:ext>
            </a:extLst>
          </p:cNvPr>
          <p:cNvSpPr>
            <a:spLocks noGrp="1"/>
          </p:cNvSpPr>
          <p:nvPr>
            <p:ph type="dt" sz="half" idx="10"/>
          </p:nvPr>
        </p:nvSpPr>
        <p:spPr/>
        <p:txBody>
          <a:bodyPr/>
          <a:lstStyle/>
          <a:p>
            <a:fld id="{29EA9AC6-2586-0C48-A2BB-6F88B09B7E79}" type="datetime1">
              <a:rPr lang="en-US" smtClean="0"/>
              <a:t>8/2/24</a:t>
            </a:fld>
            <a:endParaRPr lang="en-US"/>
          </a:p>
        </p:txBody>
      </p:sp>
      <p:sp>
        <p:nvSpPr>
          <p:cNvPr id="4" name="Footer Placeholder 3">
            <a:extLst>
              <a:ext uri="{FF2B5EF4-FFF2-40B4-BE49-F238E27FC236}">
                <a16:creationId xmlns:a16="http://schemas.microsoft.com/office/drawing/2014/main" id="{A8EDFA2C-8DE7-C6C2-EEF2-75BEAE3575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FE71F4-0CB3-7088-6B3D-48F272844380}"/>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364990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3BB522-47D0-6158-9161-09BB67C3AA08}"/>
              </a:ext>
            </a:extLst>
          </p:cNvPr>
          <p:cNvSpPr>
            <a:spLocks noGrp="1"/>
          </p:cNvSpPr>
          <p:nvPr>
            <p:ph type="dt" sz="half" idx="10"/>
          </p:nvPr>
        </p:nvSpPr>
        <p:spPr/>
        <p:txBody>
          <a:bodyPr/>
          <a:lstStyle/>
          <a:p>
            <a:fld id="{5101C9CB-A1BA-D945-94EC-0D9FCECE3FB5}" type="datetime1">
              <a:rPr lang="en-US" smtClean="0"/>
              <a:t>8/2/24</a:t>
            </a:fld>
            <a:endParaRPr lang="en-US"/>
          </a:p>
        </p:txBody>
      </p:sp>
      <p:sp>
        <p:nvSpPr>
          <p:cNvPr id="3" name="Footer Placeholder 2">
            <a:extLst>
              <a:ext uri="{FF2B5EF4-FFF2-40B4-BE49-F238E27FC236}">
                <a16:creationId xmlns:a16="http://schemas.microsoft.com/office/drawing/2014/main" id="{97D2C599-B953-4893-4F9D-BFE876CEFD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37A77F-8092-7827-4070-122C019C8378}"/>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369037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D333-54BC-0BAB-68D9-0E41C636E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B6183-3B25-00EA-119C-C08092D13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1EC782-1B33-9019-33C9-FC213480A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5F2C5-D3C9-9EAF-2BB5-CE42ADDF6A04}"/>
              </a:ext>
            </a:extLst>
          </p:cNvPr>
          <p:cNvSpPr>
            <a:spLocks noGrp="1"/>
          </p:cNvSpPr>
          <p:nvPr>
            <p:ph type="dt" sz="half" idx="10"/>
          </p:nvPr>
        </p:nvSpPr>
        <p:spPr/>
        <p:txBody>
          <a:bodyPr/>
          <a:lstStyle/>
          <a:p>
            <a:fld id="{2BB4AD64-9A6A-EC44-B72E-A9E1A740197A}" type="datetime1">
              <a:rPr lang="en-US" smtClean="0"/>
              <a:t>8/2/24</a:t>
            </a:fld>
            <a:endParaRPr lang="en-US"/>
          </a:p>
        </p:txBody>
      </p:sp>
      <p:sp>
        <p:nvSpPr>
          <p:cNvPr id="6" name="Footer Placeholder 5">
            <a:extLst>
              <a:ext uri="{FF2B5EF4-FFF2-40B4-BE49-F238E27FC236}">
                <a16:creationId xmlns:a16="http://schemas.microsoft.com/office/drawing/2014/main" id="{2F7FD364-9E8F-5EB5-F37C-E209719F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B71C5-FB68-8BB3-A19E-876650A1942E}"/>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315810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E622-D5C5-CDBD-7D6D-79B4DA6F0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FF788-EEA2-16DA-8111-C255464EF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19E9CE-C75C-4FCB-C208-686B4474C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8F2D7-8357-7882-F780-94331F72A63B}"/>
              </a:ext>
            </a:extLst>
          </p:cNvPr>
          <p:cNvSpPr>
            <a:spLocks noGrp="1"/>
          </p:cNvSpPr>
          <p:nvPr>
            <p:ph type="dt" sz="half" idx="10"/>
          </p:nvPr>
        </p:nvSpPr>
        <p:spPr/>
        <p:txBody>
          <a:bodyPr/>
          <a:lstStyle/>
          <a:p>
            <a:fld id="{E6B16CB3-3E46-8245-A698-F72E635732DD}" type="datetime1">
              <a:rPr lang="en-US" smtClean="0"/>
              <a:t>8/2/24</a:t>
            </a:fld>
            <a:endParaRPr lang="en-US"/>
          </a:p>
        </p:txBody>
      </p:sp>
      <p:sp>
        <p:nvSpPr>
          <p:cNvPr id="6" name="Footer Placeholder 5">
            <a:extLst>
              <a:ext uri="{FF2B5EF4-FFF2-40B4-BE49-F238E27FC236}">
                <a16:creationId xmlns:a16="http://schemas.microsoft.com/office/drawing/2014/main" id="{3069D0D0-B5FA-C4F2-6025-5BD316110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1F7B-1F50-7AF0-3403-5472AE03B65C}"/>
              </a:ext>
            </a:extLst>
          </p:cNvPr>
          <p:cNvSpPr>
            <a:spLocks noGrp="1"/>
          </p:cNvSpPr>
          <p:nvPr>
            <p:ph type="sldNum" sz="quarter" idx="12"/>
          </p:nvPr>
        </p:nvSpPr>
        <p:spPr/>
        <p:txBody>
          <a:bodyPr/>
          <a:lstStyle/>
          <a:p>
            <a:fld id="{B7B85393-467E-574E-B6C1-55C3E69442A3}" type="slidenum">
              <a:rPr lang="en-US" smtClean="0"/>
              <a:t>‹#›</a:t>
            </a:fld>
            <a:endParaRPr lang="en-US"/>
          </a:p>
        </p:txBody>
      </p:sp>
    </p:spTree>
    <p:extLst>
      <p:ext uri="{BB962C8B-B14F-4D97-AF65-F5344CB8AC3E}">
        <p14:creationId xmlns:p14="http://schemas.microsoft.com/office/powerpoint/2010/main" val="316445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55F7DA-1E86-9085-F96C-67A938650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53C790-9069-3694-6090-54B5FE0ED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6EF8C-2D0B-28DB-3A1B-9CACD29C9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Gill Sans MT" panose="020B0502020104020203" pitchFamily="34" charset="77"/>
              </a:defRPr>
            </a:lvl1pPr>
          </a:lstStyle>
          <a:p>
            <a:fld id="{50B76911-75BF-7B40-A704-91B9DEB81011}" type="datetime1">
              <a:rPr lang="en-US" smtClean="0"/>
              <a:t>8/2/24</a:t>
            </a:fld>
            <a:endParaRPr lang="en-US"/>
          </a:p>
        </p:txBody>
      </p:sp>
      <p:sp>
        <p:nvSpPr>
          <p:cNvPr id="5" name="Footer Placeholder 4">
            <a:extLst>
              <a:ext uri="{FF2B5EF4-FFF2-40B4-BE49-F238E27FC236}">
                <a16:creationId xmlns:a16="http://schemas.microsoft.com/office/drawing/2014/main" id="{ADF26FE1-1651-B008-FCD9-6F578FF01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Gill Sans MT" panose="020B0502020104020203" pitchFamily="34" charset="77"/>
              </a:defRPr>
            </a:lvl1pPr>
          </a:lstStyle>
          <a:p>
            <a:endParaRPr lang="en-US"/>
          </a:p>
        </p:txBody>
      </p:sp>
      <p:sp>
        <p:nvSpPr>
          <p:cNvPr id="6" name="Slide Number Placeholder 5">
            <a:extLst>
              <a:ext uri="{FF2B5EF4-FFF2-40B4-BE49-F238E27FC236}">
                <a16:creationId xmlns:a16="http://schemas.microsoft.com/office/drawing/2014/main" id="{89AE5CA6-0B3C-06B0-FA6A-6CFEE17BC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Gill Sans MT" panose="020B0502020104020203" pitchFamily="34" charset="77"/>
              </a:defRPr>
            </a:lvl1pPr>
          </a:lstStyle>
          <a:p>
            <a:fld id="{B7B85393-467E-574E-B6C1-55C3E69442A3}" type="slidenum">
              <a:rPr lang="en-US" smtClean="0"/>
              <a:pPr/>
              <a:t>‹#›</a:t>
            </a:fld>
            <a:endParaRPr lang="en-US"/>
          </a:p>
        </p:txBody>
      </p:sp>
    </p:spTree>
    <p:extLst>
      <p:ext uri="{BB962C8B-B14F-4D97-AF65-F5344CB8AC3E}">
        <p14:creationId xmlns:p14="http://schemas.microsoft.com/office/powerpoint/2010/main" val="3408369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1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5194/egusphere-2023-216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doi.org/10.5281/zenodo.808844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hyperlink" Target="https://www.arm.gov/news/data/post/8398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5C9202-BF04-5F84-19B2-34894ACF01B0}"/>
              </a:ext>
            </a:extLst>
          </p:cNvPr>
          <p:cNvSpPr/>
          <p:nvPr/>
        </p:nvSpPr>
        <p:spPr>
          <a:xfrm>
            <a:off x="0" y="5089584"/>
            <a:ext cx="12192000" cy="1768415"/>
          </a:xfrm>
          <a:prstGeom prst="rect">
            <a:avLst/>
          </a:prstGeom>
          <a:solidFill>
            <a:srgbClr val="FFC224">
              <a:alpha val="6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547DB-8170-1633-071D-31C12F473C14}"/>
              </a:ext>
            </a:extLst>
          </p:cNvPr>
          <p:cNvSpPr>
            <a:spLocks noGrp="1"/>
          </p:cNvSpPr>
          <p:nvPr>
            <p:ph type="ctrTitle"/>
          </p:nvPr>
        </p:nvSpPr>
        <p:spPr/>
        <p:txBody>
          <a:bodyPr anchor="ctr">
            <a:normAutofit/>
          </a:bodyPr>
          <a:lstStyle/>
          <a:p>
            <a:r>
              <a:rPr lang="en-US" sz="4400" dirty="0"/>
              <a:t>Evaluating aerosol-cloud interactions in E3SMv3 using a perturbed parameter ensemble</a:t>
            </a:r>
          </a:p>
        </p:txBody>
      </p:sp>
      <p:sp>
        <p:nvSpPr>
          <p:cNvPr id="3" name="Subtitle 2">
            <a:extLst>
              <a:ext uri="{FF2B5EF4-FFF2-40B4-BE49-F238E27FC236}">
                <a16:creationId xmlns:a16="http://schemas.microsoft.com/office/drawing/2014/main" id="{86BBCC27-5E28-C320-1AE9-3F97E3187A90}"/>
              </a:ext>
            </a:extLst>
          </p:cNvPr>
          <p:cNvSpPr>
            <a:spLocks noGrp="1"/>
          </p:cNvSpPr>
          <p:nvPr>
            <p:ph type="subTitle" idx="1"/>
          </p:nvPr>
        </p:nvSpPr>
        <p:spPr>
          <a:xfrm>
            <a:off x="1523999" y="3509963"/>
            <a:ext cx="9144000" cy="1088297"/>
          </a:xfrm>
        </p:spPr>
        <p:txBody>
          <a:bodyPr>
            <a:normAutofit/>
          </a:bodyPr>
          <a:lstStyle/>
          <a:p>
            <a:r>
              <a:rPr lang="en-US" sz="2000" dirty="0"/>
              <a:t>Jacqueline Nugent, Daniel McCoy, Andrew Kirby, August Mikkelsen</a:t>
            </a:r>
          </a:p>
          <a:p>
            <a:r>
              <a:rPr lang="en-US" sz="2000" dirty="0"/>
              <a:t>University of Wyoming Dept. of Atmospheric Science</a:t>
            </a:r>
          </a:p>
          <a:p>
            <a:endParaRPr lang="en-US" sz="2000" dirty="0"/>
          </a:p>
          <a:p>
            <a:endParaRPr lang="en-US" dirty="0"/>
          </a:p>
          <a:p>
            <a:endParaRPr lang="en-US" dirty="0"/>
          </a:p>
        </p:txBody>
      </p:sp>
      <p:pic>
        <p:nvPicPr>
          <p:cNvPr id="6" name="Picture 5" descr="A yellow logo with a person on a plane&#10;&#10;Description automatically generated">
            <a:extLst>
              <a:ext uri="{FF2B5EF4-FFF2-40B4-BE49-F238E27FC236}">
                <a16:creationId xmlns:a16="http://schemas.microsoft.com/office/drawing/2014/main" id="{46AAF3A5-E2AB-AD1E-FE75-6C18585BBF4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614646" y="5474647"/>
            <a:ext cx="1430051" cy="1284622"/>
          </a:xfrm>
          <a:prstGeom prst="rect">
            <a:avLst/>
          </a:prstGeom>
        </p:spPr>
      </p:pic>
      <p:pic>
        <p:nvPicPr>
          <p:cNvPr id="1026" name="Picture 2">
            <a:extLst>
              <a:ext uri="{FF2B5EF4-FFF2-40B4-BE49-F238E27FC236}">
                <a16:creationId xmlns:a16="http://schemas.microsoft.com/office/drawing/2014/main" id="{3286FA1F-996D-7992-2F4F-9AB891CBD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03" y="5382572"/>
            <a:ext cx="1376697" cy="13766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44C13B-2101-3D0B-B593-85ECEDC11899}"/>
              </a:ext>
            </a:extLst>
          </p:cNvPr>
          <p:cNvSpPr txBox="1"/>
          <p:nvPr/>
        </p:nvSpPr>
        <p:spPr>
          <a:xfrm>
            <a:off x="2285102" y="5297398"/>
            <a:ext cx="7621793" cy="1200329"/>
          </a:xfrm>
          <a:prstGeom prst="rect">
            <a:avLst/>
          </a:prstGeom>
          <a:noFill/>
        </p:spPr>
        <p:txBody>
          <a:bodyPr wrap="square">
            <a:spAutoFit/>
          </a:bodyPr>
          <a:lstStyle/>
          <a:p>
            <a:pPr algn="ctr"/>
            <a:r>
              <a:rPr lang="en-US" sz="1800" dirty="0">
                <a:latin typeface="Gill Sans MT" panose="020B0502020104020203" pitchFamily="34" charset="77"/>
              </a:rPr>
              <a:t>EESM PI Meeting </a:t>
            </a:r>
          </a:p>
          <a:p>
            <a:pPr algn="ctr"/>
            <a:r>
              <a:rPr lang="en-US" sz="1800" dirty="0">
                <a:latin typeface="Gill Sans MT" panose="020B0502020104020203" pitchFamily="34" charset="77"/>
              </a:rPr>
              <a:t>7 August 2024</a:t>
            </a:r>
          </a:p>
          <a:p>
            <a:pPr algn="ctr"/>
            <a:r>
              <a:rPr lang="en-US" sz="1800" dirty="0">
                <a:latin typeface="Gill Sans MT" panose="020B0502020104020203" pitchFamily="34" charset="77"/>
              </a:rPr>
              <a:t>Breakout Session J: Strengthening EESM Integrated Modeling Framework – Towards a Digital Earth</a:t>
            </a:r>
          </a:p>
        </p:txBody>
      </p:sp>
    </p:spTree>
    <p:extLst>
      <p:ext uri="{BB962C8B-B14F-4D97-AF65-F5344CB8AC3E}">
        <p14:creationId xmlns:p14="http://schemas.microsoft.com/office/powerpoint/2010/main" val="111553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5363-07C4-2487-5204-2DC6271C9C18}"/>
              </a:ext>
            </a:extLst>
          </p:cNvPr>
          <p:cNvSpPr>
            <a:spLocks noGrp="1"/>
          </p:cNvSpPr>
          <p:nvPr>
            <p:ph type="title"/>
          </p:nvPr>
        </p:nvSpPr>
        <p:spPr/>
        <p:txBody>
          <a:bodyPr>
            <a:normAutofit/>
          </a:bodyPr>
          <a:lstStyle/>
          <a:p>
            <a:r>
              <a:rPr lang="en-US" sz="3600" dirty="0"/>
              <a:t>Summary</a:t>
            </a:r>
          </a:p>
        </p:txBody>
      </p:sp>
      <p:sp>
        <p:nvSpPr>
          <p:cNvPr id="3" name="Content Placeholder 2">
            <a:extLst>
              <a:ext uri="{FF2B5EF4-FFF2-40B4-BE49-F238E27FC236}">
                <a16:creationId xmlns:a16="http://schemas.microsoft.com/office/drawing/2014/main" id="{483C9476-90D3-6689-61EC-FDAF433D333D}"/>
              </a:ext>
            </a:extLst>
          </p:cNvPr>
          <p:cNvSpPr>
            <a:spLocks noGrp="1"/>
          </p:cNvSpPr>
          <p:nvPr>
            <p:ph sz="half" idx="1"/>
          </p:nvPr>
        </p:nvSpPr>
        <p:spPr>
          <a:xfrm>
            <a:off x="838200" y="1751173"/>
            <a:ext cx="5035658" cy="3588471"/>
          </a:xfrm>
        </p:spPr>
        <p:txBody>
          <a:bodyPr>
            <a:normAutofit fontScale="70000" lnSpcReduction="20000"/>
          </a:bodyPr>
          <a:lstStyle/>
          <a:p>
            <a:pPr marL="0" indent="0">
              <a:buNone/>
            </a:pPr>
            <a:r>
              <a:rPr lang="en-US" sz="3800" b="1" dirty="0">
                <a:solidFill>
                  <a:schemeClr val="accent1"/>
                </a:solidFill>
              </a:rPr>
              <a:t>Ongoing work: E3SMv3 PPE</a:t>
            </a:r>
          </a:p>
          <a:p>
            <a:pPr marL="0" indent="0">
              <a:buNone/>
            </a:pPr>
            <a:endParaRPr lang="en-US" sz="1600" b="1" dirty="0"/>
          </a:p>
          <a:p>
            <a:r>
              <a:rPr lang="en-US" sz="3800" dirty="0"/>
              <a:t>Study the Nd-LWP relationship in E3SMv3 across a perturbed parameter ensemble</a:t>
            </a:r>
          </a:p>
          <a:p>
            <a:pPr lvl="1"/>
            <a:r>
              <a:rPr lang="en-US" sz="2900" dirty="0"/>
              <a:t>Parametric uncertainty</a:t>
            </a:r>
          </a:p>
          <a:p>
            <a:pPr lvl="1"/>
            <a:r>
              <a:rPr lang="en-US" sz="2900" dirty="0"/>
              <a:t>Causality (PI-PD)</a:t>
            </a:r>
          </a:p>
          <a:p>
            <a:r>
              <a:rPr lang="en-US" sz="3800" dirty="0"/>
              <a:t>Constrain with observations from ARM sites</a:t>
            </a:r>
          </a:p>
          <a:p>
            <a:r>
              <a:rPr lang="en-US" sz="3800" dirty="0"/>
              <a:t>LES output: resolve coarse grid with fine-scale observations </a:t>
            </a:r>
          </a:p>
          <a:p>
            <a:pPr marL="0" indent="0">
              <a:buNone/>
            </a:pPr>
            <a:endParaRPr lang="en-US" dirty="0"/>
          </a:p>
        </p:txBody>
      </p:sp>
      <p:sp>
        <p:nvSpPr>
          <p:cNvPr id="5" name="Content Placeholder 4">
            <a:extLst>
              <a:ext uri="{FF2B5EF4-FFF2-40B4-BE49-F238E27FC236}">
                <a16:creationId xmlns:a16="http://schemas.microsoft.com/office/drawing/2014/main" id="{99F89DFF-22B2-E819-7132-6FA655AAC43B}"/>
              </a:ext>
            </a:extLst>
          </p:cNvPr>
          <p:cNvSpPr>
            <a:spLocks noGrp="1"/>
          </p:cNvSpPr>
          <p:nvPr>
            <p:ph sz="half" idx="2"/>
          </p:nvPr>
        </p:nvSpPr>
        <p:spPr>
          <a:xfrm>
            <a:off x="6619226" y="1746811"/>
            <a:ext cx="4734574" cy="3335311"/>
          </a:xfrm>
        </p:spPr>
        <p:txBody>
          <a:bodyPr>
            <a:normAutofit fontScale="70000" lnSpcReduction="20000"/>
          </a:bodyPr>
          <a:lstStyle/>
          <a:p>
            <a:pPr marL="0" indent="0">
              <a:buNone/>
            </a:pPr>
            <a:r>
              <a:rPr lang="en-US" sz="3800" b="1" dirty="0">
                <a:solidFill>
                  <a:schemeClr val="accent1"/>
                </a:solidFill>
              </a:rPr>
              <a:t>“Where we might go”</a:t>
            </a:r>
          </a:p>
          <a:p>
            <a:pPr marL="0" indent="0">
              <a:buNone/>
            </a:pPr>
            <a:endParaRPr lang="en-US" sz="1600" dirty="0"/>
          </a:p>
          <a:p>
            <a:r>
              <a:rPr lang="en-US" sz="3800" dirty="0"/>
              <a:t>Synchronous development across the model hierarchy </a:t>
            </a:r>
          </a:p>
          <a:p>
            <a:r>
              <a:rPr lang="en-US" sz="3800" dirty="0"/>
              <a:t>Prioritize effective ways to compare models with observations</a:t>
            </a:r>
          </a:p>
        </p:txBody>
      </p:sp>
      <p:pic>
        <p:nvPicPr>
          <p:cNvPr id="7" name="Picture 6">
            <a:extLst>
              <a:ext uri="{FF2B5EF4-FFF2-40B4-BE49-F238E27FC236}">
                <a16:creationId xmlns:a16="http://schemas.microsoft.com/office/drawing/2014/main" id="{D67746A4-640D-7C00-196B-F25A069E1091}"/>
              </a:ext>
            </a:extLst>
          </p:cNvPr>
          <p:cNvPicPr>
            <a:picLocks noChangeAspect="1"/>
          </p:cNvPicPr>
          <p:nvPr/>
        </p:nvPicPr>
        <p:blipFill>
          <a:blip r:embed="rId3"/>
          <a:stretch>
            <a:fillRect/>
          </a:stretch>
        </p:blipFill>
        <p:spPr>
          <a:xfrm>
            <a:off x="1060640" y="5420140"/>
            <a:ext cx="1349210" cy="1295528"/>
          </a:xfrm>
          <a:prstGeom prst="rect">
            <a:avLst/>
          </a:prstGeom>
        </p:spPr>
      </p:pic>
      <p:pic>
        <p:nvPicPr>
          <p:cNvPr id="9" name="Picture 4" descr="About - E3SM - Energy Exascale Earth System Model">
            <a:extLst>
              <a:ext uri="{FF2B5EF4-FFF2-40B4-BE49-F238E27FC236}">
                <a16:creationId xmlns:a16="http://schemas.microsoft.com/office/drawing/2014/main" id="{4DCE78F6-635F-9358-EF43-3CD60F9EC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053" y="5590584"/>
            <a:ext cx="1569615" cy="10773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F766F719-D18D-356A-D60C-CF6122D5EB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483" t="51738" b="9111"/>
          <a:stretch/>
        </p:blipFill>
        <p:spPr bwMode="auto">
          <a:xfrm>
            <a:off x="2932467" y="5342819"/>
            <a:ext cx="1675480" cy="145017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57E12CB-FE59-7BA0-03C2-092939A6C0BF}"/>
              </a:ext>
            </a:extLst>
          </p:cNvPr>
          <p:cNvPicPr>
            <a:picLocks noChangeAspect="1"/>
          </p:cNvPicPr>
          <p:nvPr/>
        </p:nvPicPr>
        <p:blipFill>
          <a:blip r:embed="rId6"/>
          <a:srcRect/>
          <a:stretch/>
        </p:blipFill>
        <p:spPr>
          <a:xfrm>
            <a:off x="5130564" y="5564876"/>
            <a:ext cx="1930872" cy="1077333"/>
          </a:xfrm>
          <a:prstGeom prst="rect">
            <a:avLst/>
          </a:prstGeom>
        </p:spPr>
      </p:pic>
      <p:pic>
        <p:nvPicPr>
          <p:cNvPr id="21" name="Picture 2" descr="A picture containing helmet, porcelain&#10;&#10;Description automatically generated">
            <a:extLst>
              <a:ext uri="{FF2B5EF4-FFF2-40B4-BE49-F238E27FC236}">
                <a16:creationId xmlns:a16="http://schemas.microsoft.com/office/drawing/2014/main" id="{D9A09F73-0DD0-4EA7-8AC0-5B028BFEFB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6285" y="5590584"/>
            <a:ext cx="2260633" cy="107733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540E80F-4D96-6054-75F1-52071FA94A33}"/>
              </a:ext>
            </a:extLst>
          </p:cNvPr>
          <p:cNvSpPr txBox="1"/>
          <p:nvPr/>
        </p:nvSpPr>
        <p:spPr>
          <a:xfrm>
            <a:off x="8916067" y="112991"/>
            <a:ext cx="3275933" cy="369332"/>
          </a:xfrm>
          <a:prstGeom prst="rect">
            <a:avLst/>
          </a:prstGeom>
          <a:noFill/>
        </p:spPr>
        <p:txBody>
          <a:bodyPr wrap="square" rtlCol="0">
            <a:spAutoFit/>
          </a:bodyPr>
          <a:lstStyle/>
          <a:p>
            <a:r>
              <a:rPr lang="en-US" dirty="0">
                <a:solidFill>
                  <a:schemeClr val="tx1">
                    <a:lumMod val="50000"/>
                    <a:lumOff val="50000"/>
                  </a:schemeClr>
                </a:solidFill>
                <a:latin typeface="Gill Sans MT" panose="020B0502020104020203" pitchFamily="34" charset="77"/>
              </a:rPr>
              <a:t>Contact: jnugent2@uwyo.edu</a:t>
            </a:r>
          </a:p>
        </p:txBody>
      </p:sp>
    </p:spTree>
    <p:extLst>
      <p:ext uri="{BB962C8B-B14F-4D97-AF65-F5344CB8AC3E}">
        <p14:creationId xmlns:p14="http://schemas.microsoft.com/office/powerpoint/2010/main" val="428128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840FE9-73DB-3EAB-C1B9-4F56C2F4ADBB}"/>
              </a:ext>
            </a:extLst>
          </p:cNvPr>
          <p:cNvSpPr>
            <a:spLocks noGrp="1"/>
          </p:cNvSpPr>
          <p:nvPr>
            <p:ph type="title"/>
          </p:nvPr>
        </p:nvSpPr>
        <p:spPr/>
        <p:txBody>
          <a:bodyPr anchor="ctr">
            <a:normAutofit/>
          </a:bodyPr>
          <a:lstStyle/>
          <a:p>
            <a:pPr algn="ctr"/>
            <a:r>
              <a:rPr lang="en-US" sz="5400" dirty="0"/>
              <a:t>Bonus Slides</a:t>
            </a:r>
          </a:p>
        </p:txBody>
      </p:sp>
    </p:spTree>
    <p:extLst>
      <p:ext uri="{BB962C8B-B14F-4D97-AF65-F5344CB8AC3E}">
        <p14:creationId xmlns:p14="http://schemas.microsoft.com/office/powerpoint/2010/main" val="203373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62B0-9CE5-0ACB-2333-9047AFC902F9}"/>
              </a:ext>
            </a:extLst>
          </p:cNvPr>
          <p:cNvSpPr>
            <a:spLocks noGrp="1"/>
          </p:cNvSpPr>
          <p:nvPr>
            <p:ph type="title"/>
          </p:nvPr>
        </p:nvSpPr>
        <p:spPr>
          <a:xfrm>
            <a:off x="431409" y="366570"/>
            <a:ext cx="2559627" cy="1972830"/>
          </a:xfrm>
        </p:spPr>
        <p:txBody>
          <a:bodyPr/>
          <a:lstStyle/>
          <a:p>
            <a:pPr algn="ctr"/>
            <a:r>
              <a:rPr lang="en-US" dirty="0"/>
              <a:t>Parameter Ranges</a:t>
            </a:r>
          </a:p>
        </p:txBody>
      </p:sp>
      <p:graphicFrame>
        <p:nvGraphicFramePr>
          <p:cNvPr id="4" name="Table 3">
            <a:extLst>
              <a:ext uri="{FF2B5EF4-FFF2-40B4-BE49-F238E27FC236}">
                <a16:creationId xmlns:a16="http://schemas.microsoft.com/office/drawing/2014/main" id="{A3A21B8B-FEE8-E429-627F-F4036403D6CE}"/>
              </a:ext>
            </a:extLst>
          </p:cNvPr>
          <p:cNvGraphicFramePr>
            <a:graphicFrameLocks noGrp="1"/>
          </p:cNvGraphicFramePr>
          <p:nvPr>
            <p:extLst>
              <p:ext uri="{D42A27DB-BD31-4B8C-83A1-F6EECF244321}">
                <p14:modId xmlns:p14="http://schemas.microsoft.com/office/powerpoint/2010/main" val="2282800628"/>
              </p:ext>
            </p:extLst>
          </p:nvPr>
        </p:nvGraphicFramePr>
        <p:xfrm>
          <a:off x="3164143" y="365126"/>
          <a:ext cx="8596448" cy="6136072"/>
        </p:xfrm>
        <a:graphic>
          <a:graphicData uri="http://schemas.openxmlformats.org/drawingml/2006/table">
            <a:tbl>
              <a:tblPr firstRow="1" bandRow="1">
                <a:tableStyleId>{5C22544A-7EE6-4342-B048-85BDC9FD1C3A}</a:tableStyleId>
              </a:tblPr>
              <a:tblGrid>
                <a:gridCol w="2292531">
                  <a:extLst>
                    <a:ext uri="{9D8B030D-6E8A-4147-A177-3AD203B41FA5}">
                      <a16:colId xmlns:a16="http://schemas.microsoft.com/office/drawing/2014/main" val="3183926751"/>
                    </a:ext>
                  </a:extLst>
                </a:gridCol>
                <a:gridCol w="2292531">
                  <a:extLst>
                    <a:ext uri="{9D8B030D-6E8A-4147-A177-3AD203B41FA5}">
                      <a16:colId xmlns:a16="http://schemas.microsoft.com/office/drawing/2014/main" val="886168642"/>
                    </a:ext>
                  </a:extLst>
                </a:gridCol>
                <a:gridCol w="1225983">
                  <a:extLst>
                    <a:ext uri="{9D8B030D-6E8A-4147-A177-3AD203B41FA5}">
                      <a16:colId xmlns:a16="http://schemas.microsoft.com/office/drawing/2014/main" val="1385880178"/>
                    </a:ext>
                  </a:extLst>
                </a:gridCol>
                <a:gridCol w="1252025">
                  <a:extLst>
                    <a:ext uri="{9D8B030D-6E8A-4147-A177-3AD203B41FA5}">
                      <a16:colId xmlns:a16="http://schemas.microsoft.com/office/drawing/2014/main" val="2051895145"/>
                    </a:ext>
                  </a:extLst>
                </a:gridCol>
                <a:gridCol w="1533378">
                  <a:extLst>
                    <a:ext uri="{9D8B030D-6E8A-4147-A177-3AD203B41FA5}">
                      <a16:colId xmlns:a16="http://schemas.microsoft.com/office/drawing/2014/main" val="711255267"/>
                    </a:ext>
                  </a:extLst>
                </a:gridCol>
              </a:tblGrid>
              <a:tr h="375220">
                <a:tc>
                  <a:txBody>
                    <a:bodyPr/>
                    <a:lstStyle/>
                    <a:p>
                      <a:pPr algn="ctr"/>
                      <a:r>
                        <a:rPr lang="en-US" sz="1800" dirty="0">
                          <a:latin typeface="Gill Sans MT" panose="020B0502020104020203" pitchFamily="34" charset="77"/>
                        </a:rPr>
                        <a:t>Scheme</a:t>
                      </a:r>
                    </a:p>
                  </a:txBody>
                  <a:tcPr anchor="ctr"/>
                </a:tc>
                <a:tc>
                  <a:txBody>
                    <a:bodyPr/>
                    <a:lstStyle/>
                    <a:p>
                      <a:pPr algn="ctr"/>
                      <a:r>
                        <a:rPr lang="en-US" sz="1800" dirty="0">
                          <a:latin typeface="Gill Sans MT" panose="020B0502020104020203" pitchFamily="34" charset="77"/>
                        </a:rPr>
                        <a:t>Parameter</a:t>
                      </a:r>
                    </a:p>
                  </a:txBody>
                  <a:tcPr anchor="ctr"/>
                </a:tc>
                <a:tc>
                  <a:txBody>
                    <a:bodyPr/>
                    <a:lstStyle/>
                    <a:p>
                      <a:pPr algn="ctr"/>
                      <a:r>
                        <a:rPr lang="en-US" sz="1800" dirty="0">
                          <a:latin typeface="Gill Sans MT" panose="020B0502020104020203" pitchFamily="34" charset="77"/>
                        </a:rPr>
                        <a:t>Min</a:t>
                      </a:r>
                    </a:p>
                  </a:txBody>
                  <a:tcPr anchor="ctr"/>
                </a:tc>
                <a:tc>
                  <a:txBody>
                    <a:bodyPr/>
                    <a:lstStyle/>
                    <a:p>
                      <a:pPr algn="ctr"/>
                      <a:r>
                        <a:rPr lang="en-US" sz="1800" dirty="0">
                          <a:latin typeface="Gill Sans MT" panose="020B0502020104020203" pitchFamily="34" charset="77"/>
                        </a:rPr>
                        <a:t>Max </a:t>
                      </a:r>
                    </a:p>
                  </a:txBody>
                  <a:tcPr anchor="ctr"/>
                </a:tc>
                <a:tc>
                  <a:txBody>
                    <a:bodyPr/>
                    <a:lstStyle/>
                    <a:p>
                      <a:pPr algn="ctr"/>
                      <a:r>
                        <a:rPr lang="en-US" sz="1800" dirty="0">
                          <a:latin typeface="Gill Sans MT" panose="020B0502020104020203" pitchFamily="34" charset="77"/>
                        </a:rPr>
                        <a:t>v3 default</a:t>
                      </a:r>
                    </a:p>
                  </a:txBody>
                  <a:tcPr anchor="ctr"/>
                </a:tc>
                <a:extLst>
                  <a:ext uri="{0D108BD9-81ED-4DB2-BD59-A6C34878D82A}">
                    <a16:rowId xmlns:a16="http://schemas.microsoft.com/office/drawing/2014/main" val="3513057078"/>
                  </a:ext>
                </a:extLst>
              </a:tr>
              <a:tr h="192340">
                <a:tc rowSpan="7">
                  <a:txBody>
                    <a:bodyPr/>
                    <a:lstStyle/>
                    <a:p>
                      <a:pPr algn="ctr"/>
                      <a:r>
                        <a:rPr lang="en-US" sz="2000" b="1" dirty="0">
                          <a:solidFill>
                            <a:schemeClr val="accent5"/>
                          </a:solidFill>
                          <a:latin typeface="Gill Sans MT" panose="020B0502020104020203" pitchFamily="34" charset="77"/>
                        </a:rPr>
                        <a:t>Microphysics</a:t>
                      </a:r>
                    </a:p>
                    <a:p>
                      <a:pPr algn="ctr"/>
                      <a:endParaRPr lang="en-US" sz="1000" b="1" dirty="0">
                        <a:solidFill>
                          <a:schemeClr val="accent5"/>
                        </a:solidFill>
                        <a:latin typeface="Gill Sans MT" panose="020B0502020104020203" pitchFamily="34" charset="77"/>
                      </a:endParaRPr>
                    </a:p>
                    <a:p>
                      <a:pPr algn="ctr"/>
                      <a:r>
                        <a:rPr lang="en-US" sz="1800" dirty="0">
                          <a:solidFill>
                            <a:schemeClr val="tx1">
                              <a:lumMod val="50000"/>
                              <a:lumOff val="50000"/>
                            </a:schemeClr>
                          </a:solidFill>
                          <a:latin typeface="Gill Sans MT" panose="020B0502020104020203" pitchFamily="34" charset="77"/>
                        </a:rPr>
                        <a:t> </a:t>
                      </a:r>
                      <a:r>
                        <a:rPr lang="en-US" sz="1800" i="1" dirty="0">
                          <a:solidFill>
                            <a:schemeClr val="tx1">
                              <a:lumMod val="50000"/>
                              <a:lumOff val="50000"/>
                            </a:schemeClr>
                          </a:solidFill>
                          <a:latin typeface="Gill Sans MT" panose="020B0502020104020203" pitchFamily="34" charset="77"/>
                        </a:rPr>
                        <a:t>(P3)</a:t>
                      </a:r>
                    </a:p>
                  </a:txBody>
                  <a:tcPr anchor="ctr"/>
                </a:tc>
                <a:tc>
                  <a:txBody>
                    <a:bodyPr/>
                    <a:lstStyle/>
                    <a:p>
                      <a:pPr algn="ctr" rtl="0" fontAlgn="b"/>
                      <a:r>
                        <a:rPr lang="en-US" sz="1200" dirty="0">
                          <a:solidFill>
                            <a:schemeClr val="tx1"/>
                          </a:solidFill>
                          <a:effectLst/>
                          <a:latin typeface="Gill Sans MT" panose="020B0502020104020203" pitchFamily="34" charset="77"/>
                        </a:rPr>
                        <a:t>p3_mincdnc</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5e6</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30e6</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20e6</a:t>
                      </a:r>
                    </a:p>
                  </a:txBody>
                  <a:tcPr marL="28575" marR="28575" marT="19050" marB="19050" anchor="ctr"/>
                </a:tc>
                <a:extLst>
                  <a:ext uri="{0D108BD9-81ED-4DB2-BD59-A6C34878D82A}">
                    <a16:rowId xmlns:a16="http://schemas.microsoft.com/office/drawing/2014/main" val="3434491741"/>
                  </a:ext>
                </a:extLst>
              </a:tr>
              <a:tr h="230828">
                <a:tc vMerge="1">
                  <a:txBody>
                    <a:bodyPr/>
                    <a:lstStyle/>
                    <a:p>
                      <a:pPr algn="ctr"/>
                      <a:endParaRPr lang="en-US" sz="1050" dirty="0"/>
                    </a:p>
                  </a:txBody>
                  <a:tcPr anchor="ctr"/>
                </a:tc>
                <a:tc>
                  <a:txBody>
                    <a:bodyPr/>
                    <a:lstStyle/>
                    <a:p>
                      <a:pPr algn="ctr" rtl="0" fontAlgn="b"/>
                      <a:r>
                        <a:rPr lang="en-US" sz="1200" dirty="0">
                          <a:solidFill>
                            <a:schemeClr val="tx1"/>
                          </a:solidFill>
                          <a:effectLst/>
                          <a:latin typeface="Gill Sans MT" panose="020B0502020104020203" pitchFamily="34" charset="77"/>
                        </a:rPr>
                        <a:t>p3_nc_autocon_expon</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-2</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0</a:t>
                      </a:r>
                    </a:p>
                  </a:txBody>
                  <a:tcPr marL="28575" marR="28575" marT="19050" marB="19050" anchor="ctr"/>
                </a:tc>
                <a:tc>
                  <a:txBody>
                    <a:bodyPr/>
                    <a:lstStyle/>
                    <a:p>
                      <a:pPr algn="ctr" rtl="0" fontAlgn="b"/>
                      <a:r>
                        <a:rPr lang="en-US" sz="1200">
                          <a:solidFill>
                            <a:schemeClr val="tx1"/>
                          </a:solidFill>
                          <a:effectLst/>
                          <a:latin typeface="Gill Sans MT" panose="020B0502020104020203" pitchFamily="34" charset="77"/>
                        </a:rPr>
                        <a:t>-1.1</a:t>
                      </a:r>
                    </a:p>
                  </a:txBody>
                  <a:tcPr marL="28575" marR="28575" marT="19050" marB="19050" anchor="ctr"/>
                </a:tc>
                <a:extLst>
                  <a:ext uri="{0D108BD9-81ED-4DB2-BD59-A6C34878D82A}">
                    <a16:rowId xmlns:a16="http://schemas.microsoft.com/office/drawing/2014/main" val="2242362642"/>
                  </a:ext>
                </a:extLst>
              </a:tr>
              <a:tr h="230828">
                <a:tc vMerge="1">
                  <a:txBody>
                    <a:bodyPr/>
                    <a:lstStyle/>
                    <a:p>
                      <a:pPr algn="ctr"/>
                      <a:endParaRPr lang="en-US" sz="1050" dirty="0"/>
                    </a:p>
                  </a:txBody>
                  <a:tcPr anchor="ctr"/>
                </a:tc>
                <a:tc>
                  <a:txBody>
                    <a:bodyPr/>
                    <a:lstStyle/>
                    <a:p>
                      <a:pPr algn="ctr" rtl="0" fontAlgn="b"/>
                      <a:r>
                        <a:rPr lang="en-US" sz="1200" dirty="0">
                          <a:solidFill>
                            <a:schemeClr val="tx1"/>
                          </a:solidFill>
                          <a:effectLst/>
                          <a:latin typeface="Gill Sans MT" panose="020B0502020104020203" pitchFamily="34" charset="77"/>
                        </a:rPr>
                        <a:t>p3_qc_autocon_expon</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2.10</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3.67</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3.19</a:t>
                      </a:r>
                    </a:p>
                  </a:txBody>
                  <a:tcPr marL="28575" marR="28575" marT="19050" marB="19050" anchor="ctr"/>
                </a:tc>
                <a:extLst>
                  <a:ext uri="{0D108BD9-81ED-4DB2-BD59-A6C34878D82A}">
                    <a16:rowId xmlns:a16="http://schemas.microsoft.com/office/drawing/2014/main" val="1343566302"/>
                  </a:ext>
                </a:extLst>
              </a:tr>
              <a:tr h="230828">
                <a:tc vMerge="1">
                  <a:txBody>
                    <a:bodyPr/>
                    <a:lstStyle/>
                    <a:p>
                      <a:pPr algn="ctr"/>
                      <a:endParaRPr lang="en-US" sz="1050" dirty="0"/>
                    </a:p>
                  </a:txBody>
                  <a:tcPr anchor="ctr"/>
                </a:tc>
                <a:tc>
                  <a:txBody>
                    <a:bodyPr/>
                    <a:lstStyle/>
                    <a:p>
                      <a:pPr algn="ctr" rtl="0" fontAlgn="b"/>
                      <a:r>
                        <a:rPr lang="en-US" sz="1200" dirty="0">
                          <a:solidFill>
                            <a:schemeClr val="tx1"/>
                          </a:solidFill>
                          <a:effectLst/>
                          <a:latin typeface="Gill Sans MT" panose="020B0502020104020203" pitchFamily="34" charset="77"/>
                        </a:rPr>
                        <a:t>p3_autocon_coeff</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15250</a:t>
                      </a:r>
                    </a:p>
                  </a:txBody>
                  <a:tcPr marL="28575" marR="28575" marT="19050" marB="19050" anchor="ctr"/>
                </a:tc>
                <a:tc>
                  <a:txBody>
                    <a:bodyPr/>
                    <a:lstStyle/>
                    <a:p>
                      <a:pPr algn="ctr" rtl="0" fontAlgn="b"/>
                      <a:r>
                        <a:rPr lang="en-US" sz="1200">
                          <a:solidFill>
                            <a:schemeClr val="tx1"/>
                          </a:solidFill>
                          <a:effectLst/>
                          <a:latin typeface="Gill Sans MT" panose="020B0502020104020203" pitchFamily="34" charset="77"/>
                        </a:rPr>
                        <a:t>45750</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30500</a:t>
                      </a:r>
                    </a:p>
                  </a:txBody>
                  <a:tcPr marL="28575" marR="28575" marT="19050" marB="19050" anchor="ctr"/>
                </a:tc>
                <a:extLst>
                  <a:ext uri="{0D108BD9-81ED-4DB2-BD59-A6C34878D82A}">
                    <a16:rowId xmlns:a16="http://schemas.microsoft.com/office/drawing/2014/main" val="2837236424"/>
                  </a:ext>
                </a:extLst>
              </a:tr>
              <a:tr h="230828">
                <a:tc vMerge="1">
                  <a:txBody>
                    <a:bodyPr/>
                    <a:lstStyle/>
                    <a:p>
                      <a:pPr algn="ctr"/>
                      <a:endParaRPr lang="en-US" sz="1050" dirty="0"/>
                    </a:p>
                  </a:txBody>
                  <a:tcPr anchor="ctr"/>
                </a:tc>
                <a:tc>
                  <a:txBody>
                    <a:bodyPr/>
                    <a:lstStyle/>
                    <a:p>
                      <a:pPr algn="ctr" rtl="0" fontAlgn="b"/>
                      <a:r>
                        <a:rPr lang="en-US" sz="1200" dirty="0">
                          <a:solidFill>
                            <a:schemeClr val="tx1"/>
                          </a:solidFill>
                          <a:effectLst/>
                          <a:latin typeface="Gill Sans MT" panose="020B0502020104020203" pitchFamily="34" charset="77"/>
                        </a:rPr>
                        <a:t>p3_accret_coeff</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58</a:t>
                      </a:r>
                    </a:p>
                  </a:txBody>
                  <a:tcPr marL="28575" marR="28575" marT="19050" marB="19050" anchor="ctr"/>
                </a:tc>
                <a:tc>
                  <a:txBody>
                    <a:bodyPr/>
                    <a:lstStyle/>
                    <a:p>
                      <a:pPr algn="ctr" rtl="0" fontAlgn="b"/>
                      <a:r>
                        <a:rPr lang="en-US" sz="1200">
                          <a:solidFill>
                            <a:schemeClr val="tx1"/>
                          </a:solidFill>
                          <a:effectLst/>
                          <a:latin typeface="Gill Sans MT" panose="020B0502020104020203" pitchFamily="34" charset="77"/>
                        </a:rPr>
                        <a:t>235</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117.25</a:t>
                      </a:r>
                    </a:p>
                  </a:txBody>
                  <a:tcPr marL="28575" marR="28575" marT="19050" marB="19050" anchor="ctr"/>
                </a:tc>
                <a:extLst>
                  <a:ext uri="{0D108BD9-81ED-4DB2-BD59-A6C34878D82A}">
                    <a16:rowId xmlns:a16="http://schemas.microsoft.com/office/drawing/2014/main" val="1948386753"/>
                  </a:ext>
                </a:extLst>
              </a:tr>
              <a:tr h="230828">
                <a:tc vMerge="1">
                  <a:txBody>
                    <a:bodyPr/>
                    <a:lstStyle/>
                    <a:p>
                      <a:pPr algn="ctr"/>
                      <a:endParaRPr lang="en-US" sz="1050" dirty="0"/>
                    </a:p>
                  </a:txBody>
                  <a:tcPr anchor="ctr"/>
                </a:tc>
                <a:tc>
                  <a:txBody>
                    <a:bodyPr/>
                    <a:lstStyle/>
                    <a:p>
                      <a:pPr algn="ctr" rtl="0" fontAlgn="b"/>
                      <a:r>
                        <a:rPr lang="en-US" sz="1200" dirty="0">
                          <a:solidFill>
                            <a:schemeClr val="tx1"/>
                          </a:solidFill>
                          <a:effectLst/>
                          <a:latin typeface="Gill Sans MT" panose="020B0502020104020203" pitchFamily="34" charset="77"/>
                        </a:rPr>
                        <a:t>p3_wbf_coeff</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0.1</a:t>
                      </a:r>
                    </a:p>
                  </a:txBody>
                  <a:tcPr marL="28575" marR="28575" marT="19050" marB="19050" anchor="ctr"/>
                </a:tc>
                <a:tc>
                  <a:txBody>
                    <a:bodyPr/>
                    <a:lstStyle/>
                    <a:p>
                      <a:pPr algn="ctr" rtl="0" fontAlgn="b"/>
                      <a:r>
                        <a:rPr lang="en-US" sz="1200">
                          <a:solidFill>
                            <a:schemeClr val="tx1"/>
                          </a:solidFill>
                          <a:effectLst/>
                          <a:latin typeface="Gill Sans MT" panose="020B0502020104020203" pitchFamily="34" charset="77"/>
                        </a:rPr>
                        <a:t>1</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1</a:t>
                      </a:r>
                    </a:p>
                  </a:txBody>
                  <a:tcPr marL="28575" marR="28575" marT="19050" marB="19050" anchor="ctr"/>
                </a:tc>
                <a:extLst>
                  <a:ext uri="{0D108BD9-81ED-4DB2-BD59-A6C34878D82A}">
                    <a16:rowId xmlns:a16="http://schemas.microsoft.com/office/drawing/2014/main" val="42692778"/>
                  </a:ext>
                </a:extLst>
              </a:tr>
              <a:tr h="230828">
                <a:tc vMerge="1">
                  <a:txBody>
                    <a:bodyPr/>
                    <a:lstStyle/>
                    <a:p>
                      <a:pPr algn="ctr"/>
                      <a:endParaRPr lang="en-US" sz="1050" dirty="0"/>
                    </a:p>
                  </a:txBody>
                  <a:tcPr anchor="ctr"/>
                </a:tc>
                <a:tc>
                  <a:txBody>
                    <a:bodyPr/>
                    <a:lstStyle/>
                    <a:p>
                      <a:pPr algn="ctr" rtl="0" fontAlgn="b"/>
                      <a:r>
                        <a:rPr lang="en-US" sz="1200" dirty="0">
                          <a:solidFill>
                            <a:schemeClr val="tx1"/>
                          </a:solidFill>
                          <a:effectLst/>
                          <a:latin typeface="Gill Sans MT" panose="020B0502020104020203" pitchFamily="34" charset="77"/>
                        </a:rPr>
                        <a:t>p3_embryonic_rain_size</a:t>
                      </a:r>
                    </a:p>
                  </a:txBody>
                  <a:tcPr marL="28575" marR="28575" marT="19050" marB="19050" anchor="ctr"/>
                </a:tc>
                <a:tc>
                  <a:txBody>
                    <a:bodyPr/>
                    <a:lstStyle/>
                    <a:p>
                      <a:pPr algn="ctr" rtl="0" fontAlgn="b"/>
                      <a:r>
                        <a:rPr lang="en-US" sz="1200">
                          <a:solidFill>
                            <a:schemeClr val="tx1"/>
                          </a:solidFill>
                          <a:effectLst/>
                          <a:latin typeface="Gill Sans MT" panose="020B0502020104020203" pitchFamily="34" charset="77"/>
                        </a:rPr>
                        <a:t>1.50e-5</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4.00e-5</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2.5e-5</a:t>
                      </a:r>
                    </a:p>
                  </a:txBody>
                  <a:tcPr marL="28575" marR="28575" marT="19050" marB="19050" anchor="ctr"/>
                </a:tc>
                <a:extLst>
                  <a:ext uri="{0D108BD9-81ED-4DB2-BD59-A6C34878D82A}">
                    <a16:rowId xmlns:a16="http://schemas.microsoft.com/office/drawing/2014/main" val="3580014047"/>
                  </a:ext>
                </a:extLst>
              </a:tr>
              <a:tr h="230828">
                <a:tc rowSpan="7">
                  <a:txBody>
                    <a:bodyPr/>
                    <a:lstStyle/>
                    <a:p>
                      <a:pPr algn="ctr"/>
                      <a:r>
                        <a:rPr lang="en-US" sz="2000" b="1" dirty="0">
                          <a:solidFill>
                            <a:schemeClr val="accent6"/>
                          </a:solidFill>
                          <a:latin typeface="Gill Sans MT" panose="020B0502020104020203" pitchFamily="34" charset="77"/>
                        </a:rPr>
                        <a:t>Convective microphysics</a:t>
                      </a:r>
                    </a:p>
                    <a:p>
                      <a:pPr algn="ctr"/>
                      <a:endParaRPr lang="en-US" sz="1000" b="1" dirty="0">
                        <a:solidFill>
                          <a:schemeClr val="accent6"/>
                        </a:solidFill>
                        <a:latin typeface="Gill Sans MT" panose="020B0502020104020203" pitchFamily="34" charset="77"/>
                      </a:endParaRPr>
                    </a:p>
                    <a:p>
                      <a:pPr algn="ctr"/>
                      <a:r>
                        <a:rPr lang="en-US" sz="1800" b="1" dirty="0">
                          <a:solidFill>
                            <a:schemeClr val="tx1">
                              <a:lumMod val="50000"/>
                              <a:lumOff val="50000"/>
                            </a:schemeClr>
                          </a:solidFill>
                          <a:latin typeface="Gill Sans MT" panose="020B0502020104020203" pitchFamily="34" charset="77"/>
                        </a:rPr>
                        <a:t> </a:t>
                      </a:r>
                      <a:r>
                        <a:rPr lang="en-US" sz="1800" i="1" dirty="0">
                          <a:solidFill>
                            <a:schemeClr val="tx1">
                              <a:lumMod val="50000"/>
                              <a:lumOff val="50000"/>
                            </a:schemeClr>
                          </a:solidFill>
                          <a:latin typeface="Gill Sans MT" panose="020B0502020104020203" pitchFamily="34" charset="77"/>
                        </a:rPr>
                        <a:t>(Zhang-McFarlane)</a:t>
                      </a:r>
                    </a:p>
                  </a:txBody>
                  <a:tcPr anchor="ctr"/>
                </a:tc>
                <a:tc>
                  <a:txBody>
                    <a:bodyPr/>
                    <a:lstStyle/>
                    <a:p>
                      <a:pPr algn="ctr" rtl="0" fontAlgn="b"/>
                      <a:r>
                        <a:rPr lang="en-US" sz="1200" dirty="0" err="1">
                          <a:solidFill>
                            <a:schemeClr val="tx1"/>
                          </a:solidFill>
                          <a:effectLst/>
                          <a:latin typeface="Gill Sans MT" panose="020B0502020104020203" pitchFamily="34" charset="77"/>
                        </a:rPr>
                        <a:t>zmconv_accr_fac</a:t>
                      </a:r>
                      <a:endParaRPr lang="en-US" sz="1200" dirty="0">
                        <a:solidFill>
                          <a:schemeClr val="tx1"/>
                        </a:solidFill>
                        <a:effectLst/>
                        <a:latin typeface="Gill Sans MT" panose="020B0502020104020203" pitchFamily="34" charset="77"/>
                      </a:endParaRP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0.1</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10</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1.5</a:t>
                      </a:r>
                    </a:p>
                  </a:txBody>
                  <a:tcPr marL="28575" marR="28575" marT="19050" marB="19050" anchor="ctr"/>
                </a:tc>
                <a:extLst>
                  <a:ext uri="{0D108BD9-81ED-4DB2-BD59-A6C34878D82A}">
                    <a16:rowId xmlns:a16="http://schemas.microsoft.com/office/drawing/2014/main" val="470658694"/>
                  </a:ext>
                </a:extLst>
              </a:tr>
              <a:tr h="230828">
                <a:tc vMerge="1">
                  <a:txBody>
                    <a:bodyPr/>
                    <a:lstStyle/>
                    <a:p>
                      <a:pPr algn="ctr"/>
                      <a:endParaRPr lang="en-US" sz="1050" dirty="0"/>
                    </a:p>
                  </a:txBody>
                  <a:tcPr anchor="ctr"/>
                </a:tc>
                <a:tc>
                  <a:txBody>
                    <a:bodyPr/>
                    <a:lstStyle/>
                    <a:p>
                      <a:pPr algn="ctr" rtl="0" fontAlgn="b"/>
                      <a:r>
                        <a:rPr lang="en-US" sz="1200" dirty="0" err="1">
                          <a:solidFill>
                            <a:schemeClr val="tx1"/>
                          </a:solidFill>
                          <a:effectLst/>
                          <a:latin typeface="Gill Sans MT" panose="020B0502020104020203" pitchFamily="34" charset="77"/>
                        </a:rPr>
                        <a:t>zmconv_auto_fac</a:t>
                      </a:r>
                      <a:endParaRPr lang="en-US" sz="1200" dirty="0">
                        <a:solidFill>
                          <a:schemeClr val="tx1"/>
                        </a:solidFill>
                        <a:effectLst/>
                        <a:latin typeface="Gill Sans MT" panose="020B0502020104020203" pitchFamily="34" charset="77"/>
                      </a:endParaRP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0.1</a:t>
                      </a:r>
                    </a:p>
                  </a:txBody>
                  <a:tcPr marL="28575" marR="28575" marT="19050" marB="19050" anchor="ctr"/>
                </a:tc>
                <a:tc>
                  <a:txBody>
                    <a:bodyPr/>
                    <a:lstStyle/>
                    <a:p>
                      <a:pPr algn="ctr" rtl="0" fontAlgn="b"/>
                      <a:r>
                        <a:rPr lang="en-US" sz="1200">
                          <a:solidFill>
                            <a:schemeClr val="tx1"/>
                          </a:solidFill>
                          <a:effectLst/>
                          <a:latin typeface="Gill Sans MT" panose="020B0502020104020203" pitchFamily="34" charset="77"/>
                        </a:rPr>
                        <a:t>10</a:t>
                      </a:r>
                    </a:p>
                  </a:txBody>
                  <a:tcPr marL="28575" marR="28575" marT="19050" marB="19050" anchor="ctr"/>
                </a:tc>
                <a:tc>
                  <a:txBody>
                    <a:bodyPr/>
                    <a:lstStyle/>
                    <a:p>
                      <a:pPr algn="ctr" rtl="0" fontAlgn="b"/>
                      <a:r>
                        <a:rPr lang="en-US" sz="1200">
                          <a:solidFill>
                            <a:schemeClr val="tx1"/>
                          </a:solidFill>
                          <a:effectLst/>
                          <a:latin typeface="Gill Sans MT" panose="020B0502020104020203" pitchFamily="34" charset="77"/>
                        </a:rPr>
                        <a:t>7</a:t>
                      </a:r>
                    </a:p>
                  </a:txBody>
                  <a:tcPr marL="28575" marR="28575" marT="19050" marB="19050" anchor="ctr"/>
                </a:tc>
                <a:extLst>
                  <a:ext uri="{0D108BD9-81ED-4DB2-BD59-A6C34878D82A}">
                    <a16:rowId xmlns:a16="http://schemas.microsoft.com/office/drawing/2014/main" val="3079054118"/>
                  </a:ext>
                </a:extLst>
              </a:tr>
              <a:tr h="230828">
                <a:tc vMerge="1">
                  <a:txBody>
                    <a:bodyPr/>
                    <a:lstStyle/>
                    <a:p>
                      <a:pPr algn="ctr"/>
                      <a:endParaRPr lang="en-US" sz="1050" dirty="0"/>
                    </a:p>
                  </a:txBody>
                  <a:tcPr anchor="ctr"/>
                </a:tc>
                <a:tc>
                  <a:txBody>
                    <a:bodyPr/>
                    <a:lstStyle/>
                    <a:p>
                      <a:pPr algn="ctr" rtl="0" fontAlgn="b"/>
                      <a:r>
                        <a:rPr lang="en-US" sz="1200" dirty="0" err="1">
                          <a:solidFill>
                            <a:schemeClr val="tx1"/>
                          </a:solidFill>
                          <a:effectLst/>
                          <a:latin typeface="Gill Sans MT" panose="020B0502020104020203" pitchFamily="34" charset="77"/>
                        </a:rPr>
                        <a:t>zmconv_micro_dcs</a:t>
                      </a:r>
                      <a:endParaRPr lang="en-US" sz="1200" dirty="0">
                        <a:solidFill>
                          <a:schemeClr val="tx1"/>
                        </a:solidFill>
                        <a:effectLst/>
                        <a:latin typeface="Gill Sans MT" panose="020B0502020104020203" pitchFamily="34" charset="77"/>
                      </a:endParaRP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50e-6</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1000e-6</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150e-6</a:t>
                      </a:r>
                    </a:p>
                  </a:txBody>
                  <a:tcPr marL="28575" marR="28575" marT="19050" marB="19050" anchor="ctr"/>
                </a:tc>
                <a:extLst>
                  <a:ext uri="{0D108BD9-81ED-4DB2-BD59-A6C34878D82A}">
                    <a16:rowId xmlns:a16="http://schemas.microsoft.com/office/drawing/2014/main" val="2580371934"/>
                  </a:ext>
                </a:extLst>
              </a:tr>
              <a:tr h="230828">
                <a:tc vMerge="1">
                  <a:txBody>
                    <a:bodyPr/>
                    <a:lstStyle/>
                    <a:p>
                      <a:pPr algn="ctr"/>
                      <a:endParaRPr lang="en-US" sz="1050" dirty="0"/>
                    </a:p>
                  </a:txBody>
                  <a:tcPr anchor="ctr"/>
                </a:tc>
                <a:tc>
                  <a:txBody>
                    <a:bodyPr/>
                    <a:lstStyle/>
                    <a:p>
                      <a:pPr algn="ctr" rtl="0" fontAlgn="b"/>
                      <a:r>
                        <a:rPr lang="en-US" sz="1200" dirty="0" err="1">
                          <a:solidFill>
                            <a:schemeClr val="tx1"/>
                          </a:solidFill>
                          <a:effectLst/>
                          <a:latin typeface="Gill Sans MT" panose="020B0502020104020203" pitchFamily="34" charset="77"/>
                        </a:rPr>
                        <a:t>zmconv_autocon_coeff</a:t>
                      </a:r>
                      <a:endParaRPr lang="en-US" sz="1200" dirty="0">
                        <a:solidFill>
                          <a:schemeClr val="tx1"/>
                        </a:solidFill>
                        <a:effectLst/>
                        <a:latin typeface="Gill Sans MT" panose="020B0502020104020203" pitchFamily="34" charset="77"/>
                      </a:endParaRP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15250</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45750</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30500</a:t>
                      </a:r>
                    </a:p>
                  </a:txBody>
                  <a:tcPr marL="28575" marR="28575" marT="19050" marB="19050" anchor="ctr"/>
                </a:tc>
                <a:extLst>
                  <a:ext uri="{0D108BD9-81ED-4DB2-BD59-A6C34878D82A}">
                    <a16:rowId xmlns:a16="http://schemas.microsoft.com/office/drawing/2014/main" val="649391033"/>
                  </a:ext>
                </a:extLst>
              </a:tr>
              <a:tr h="230828">
                <a:tc vMerge="1">
                  <a:txBody>
                    <a:bodyPr/>
                    <a:lstStyle/>
                    <a:p>
                      <a:pPr algn="ctr"/>
                      <a:endParaRPr lang="en-US" sz="1050" dirty="0"/>
                    </a:p>
                  </a:txBody>
                  <a:tcPr anchor="ctr"/>
                </a:tc>
                <a:tc>
                  <a:txBody>
                    <a:bodyPr/>
                    <a:lstStyle/>
                    <a:p>
                      <a:pPr algn="ctr" rtl="0" fontAlgn="b"/>
                      <a:r>
                        <a:rPr lang="en-US" sz="1200" dirty="0" err="1">
                          <a:solidFill>
                            <a:schemeClr val="tx1"/>
                          </a:solidFill>
                          <a:effectLst/>
                          <a:latin typeface="Gill Sans MT" panose="020B0502020104020203" pitchFamily="34" charset="77"/>
                        </a:rPr>
                        <a:t>zmconv_accret_coeff</a:t>
                      </a:r>
                      <a:endParaRPr lang="en-US" sz="1200" dirty="0">
                        <a:solidFill>
                          <a:schemeClr val="tx1"/>
                        </a:solidFill>
                        <a:effectLst/>
                        <a:latin typeface="Gill Sans MT" panose="020B0502020104020203" pitchFamily="34" charset="77"/>
                      </a:endParaRP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58</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235</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67</a:t>
                      </a:r>
                    </a:p>
                  </a:txBody>
                  <a:tcPr marL="28575" marR="28575" marT="19050" marB="19050" anchor="ctr"/>
                </a:tc>
                <a:extLst>
                  <a:ext uri="{0D108BD9-81ED-4DB2-BD59-A6C34878D82A}">
                    <a16:rowId xmlns:a16="http://schemas.microsoft.com/office/drawing/2014/main" val="3074062350"/>
                  </a:ext>
                </a:extLst>
              </a:tr>
              <a:tr h="230828">
                <a:tc vMerge="1">
                  <a:txBody>
                    <a:bodyPr/>
                    <a:lstStyle/>
                    <a:p>
                      <a:pPr algn="ctr"/>
                      <a:endParaRPr lang="en-US" sz="1050" dirty="0"/>
                    </a:p>
                  </a:txBody>
                  <a:tcPr anchor="ctr"/>
                </a:tc>
                <a:tc>
                  <a:txBody>
                    <a:bodyPr/>
                    <a:lstStyle/>
                    <a:p>
                      <a:pPr algn="ctr" rtl="0" fontAlgn="b"/>
                      <a:r>
                        <a:rPr lang="en-US" sz="1200" dirty="0" err="1">
                          <a:solidFill>
                            <a:schemeClr val="tx1"/>
                          </a:solidFill>
                          <a:effectLst/>
                          <a:latin typeface="Gill Sans MT" panose="020B0502020104020203" pitchFamily="34" charset="77"/>
                        </a:rPr>
                        <a:t>zmconv_nc_autocon_expon</a:t>
                      </a:r>
                      <a:endParaRPr lang="en-US" sz="1200" dirty="0">
                        <a:solidFill>
                          <a:schemeClr val="tx1"/>
                        </a:solidFill>
                        <a:effectLst/>
                        <a:latin typeface="Gill Sans MT" panose="020B0502020104020203" pitchFamily="34" charset="77"/>
                      </a:endParaRPr>
                    </a:p>
                  </a:txBody>
                  <a:tcPr marL="28575" marR="28575" marT="19050" marB="19050" anchor="ctr"/>
                </a:tc>
                <a:tc>
                  <a:txBody>
                    <a:bodyPr/>
                    <a:lstStyle/>
                    <a:p>
                      <a:pPr algn="ctr" rtl="0" fontAlgn="b"/>
                      <a:r>
                        <a:rPr lang="en-US" sz="1200">
                          <a:solidFill>
                            <a:schemeClr val="tx1"/>
                          </a:solidFill>
                          <a:effectLst/>
                          <a:latin typeface="Gill Sans MT" panose="020B0502020104020203" pitchFamily="34" charset="77"/>
                        </a:rPr>
                        <a:t>-2</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0</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-1.2</a:t>
                      </a:r>
                    </a:p>
                  </a:txBody>
                  <a:tcPr marL="28575" marR="28575" marT="19050" marB="19050" anchor="ctr"/>
                </a:tc>
                <a:extLst>
                  <a:ext uri="{0D108BD9-81ED-4DB2-BD59-A6C34878D82A}">
                    <a16:rowId xmlns:a16="http://schemas.microsoft.com/office/drawing/2014/main" val="2373213505"/>
                  </a:ext>
                </a:extLst>
              </a:tr>
              <a:tr h="230828">
                <a:tc vMerge="1">
                  <a:txBody>
                    <a:bodyPr/>
                    <a:lstStyle/>
                    <a:p>
                      <a:pPr algn="ctr"/>
                      <a:endParaRPr lang="en-US" sz="1050" dirty="0"/>
                    </a:p>
                  </a:txBody>
                  <a:tcPr anchor="ctr"/>
                </a:tc>
                <a:tc>
                  <a:txBody>
                    <a:bodyPr/>
                    <a:lstStyle/>
                    <a:p>
                      <a:pPr algn="ctr" rtl="0" fontAlgn="b"/>
                      <a:r>
                        <a:rPr lang="en-US" sz="1200" dirty="0" err="1">
                          <a:solidFill>
                            <a:schemeClr val="tx1"/>
                          </a:solidFill>
                          <a:effectLst/>
                          <a:latin typeface="Gill Sans MT" panose="020B0502020104020203" pitchFamily="34" charset="77"/>
                        </a:rPr>
                        <a:t>zmconv_qc_autocon_expon</a:t>
                      </a:r>
                      <a:endParaRPr lang="en-US" sz="1200" dirty="0">
                        <a:solidFill>
                          <a:schemeClr val="tx1"/>
                        </a:solidFill>
                        <a:effectLst/>
                        <a:latin typeface="Gill Sans MT" panose="020B0502020104020203" pitchFamily="34" charset="77"/>
                      </a:endParaRPr>
                    </a:p>
                  </a:txBody>
                  <a:tcPr marL="28575" marR="28575" marT="19050" marB="19050" anchor="ctr"/>
                </a:tc>
                <a:tc>
                  <a:txBody>
                    <a:bodyPr/>
                    <a:lstStyle/>
                    <a:p>
                      <a:pPr algn="ctr" rtl="0" fontAlgn="b"/>
                      <a:r>
                        <a:rPr lang="en-US" sz="1200">
                          <a:solidFill>
                            <a:schemeClr val="tx1"/>
                          </a:solidFill>
                          <a:effectLst/>
                          <a:latin typeface="Gill Sans MT" panose="020B0502020104020203" pitchFamily="34" charset="77"/>
                        </a:rPr>
                        <a:t>2.10</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3.67</a:t>
                      </a:r>
                    </a:p>
                  </a:txBody>
                  <a:tcPr marL="28575" marR="28575" marT="19050" marB="19050" anchor="ctr"/>
                </a:tc>
                <a:tc>
                  <a:txBody>
                    <a:bodyPr/>
                    <a:lstStyle/>
                    <a:p>
                      <a:pPr algn="ctr" rtl="0" fontAlgn="b"/>
                      <a:r>
                        <a:rPr lang="en-US" sz="1200" dirty="0">
                          <a:solidFill>
                            <a:schemeClr val="tx1"/>
                          </a:solidFill>
                          <a:effectLst/>
                          <a:latin typeface="Gill Sans MT" panose="020B0502020104020203" pitchFamily="34" charset="77"/>
                        </a:rPr>
                        <a:t>3.19</a:t>
                      </a:r>
                    </a:p>
                  </a:txBody>
                  <a:tcPr marL="28575" marR="28575" marT="19050" marB="19050" anchor="ctr"/>
                </a:tc>
                <a:extLst>
                  <a:ext uri="{0D108BD9-81ED-4DB2-BD59-A6C34878D82A}">
                    <a16:rowId xmlns:a16="http://schemas.microsoft.com/office/drawing/2014/main" val="2919911367"/>
                  </a:ext>
                </a:extLst>
              </a:tr>
              <a:tr h="230828">
                <a:tc rowSpan="11">
                  <a:txBody>
                    <a:bodyPr/>
                    <a:lstStyle/>
                    <a:p>
                      <a:pPr algn="ctr"/>
                      <a:r>
                        <a:rPr lang="en-US" sz="2000" b="1" dirty="0">
                          <a:solidFill>
                            <a:schemeClr val="accent4"/>
                          </a:solidFill>
                          <a:latin typeface="Gill Sans MT" panose="020B0502020104020203" pitchFamily="34" charset="77"/>
                        </a:rPr>
                        <a:t>Aerosol</a:t>
                      </a:r>
                    </a:p>
                  </a:txBody>
                  <a:tcPr anchor="ctr"/>
                </a:tc>
                <a:tc>
                  <a:txBody>
                    <a:bodyPr/>
                    <a:lstStyle/>
                    <a:p>
                      <a:pPr algn="ctr" rtl="0" fontAlgn="b"/>
                      <a:r>
                        <a:rPr lang="en-US" sz="1200" dirty="0">
                          <a:effectLst/>
                          <a:latin typeface="Gill Sans MT" panose="020B0502020104020203" pitchFamily="34" charset="77"/>
                        </a:rPr>
                        <a:t>n_so4_monolayers_pcage</a:t>
                      </a:r>
                    </a:p>
                  </a:txBody>
                  <a:tcPr marL="28575" marR="28575" marT="19050" marB="19050" anchor="ctr"/>
                </a:tc>
                <a:tc>
                  <a:txBody>
                    <a:bodyPr/>
                    <a:lstStyle/>
                    <a:p>
                      <a:pPr algn="ctr" rtl="0" fontAlgn="b"/>
                      <a:r>
                        <a:rPr lang="en-US" sz="1200" dirty="0">
                          <a:effectLst/>
                          <a:latin typeface="Gill Sans MT" panose="020B0502020104020203" pitchFamily="34" charset="77"/>
                        </a:rPr>
                        <a:t>1</a:t>
                      </a:r>
                    </a:p>
                  </a:txBody>
                  <a:tcPr marL="28575" marR="28575" marT="19050" marB="19050" anchor="ctr"/>
                </a:tc>
                <a:tc>
                  <a:txBody>
                    <a:bodyPr/>
                    <a:lstStyle/>
                    <a:p>
                      <a:pPr algn="ctr" rtl="0" fontAlgn="b"/>
                      <a:r>
                        <a:rPr lang="en-US" sz="1200" dirty="0">
                          <a:effectLst/>
                          <a:latin typeface="Gill Sans MT" panose="020B0502020104020203" pitchFamily="34" charset="77"/>
                        </a:rPr>
                        <a:t>8</a:t>
                      </a:r>
                    </a:p>
                  </a:txBody>
                  <a:tcPr marL="28575" marR="28575" marT="19050" marB="19050" anchor="ctr"/>
                </a:tc>
                <a:tc>
                  <a:txBody>
                    <a:bodyPr/>
                    <a:lstStyle/>
                    <a:p>
                      <a:pPr algn="ctr" rtl="0" fontAlgn="b"/>
                      <a:r>
                        <a:rPr lang="en-US" sz="1200" dirty="0">
                          <a:effectLst/>
                          <a:latin typeface="Gill Sans MT" panose="020B0502020104020203" pitchFamily="34" charset="77"/>
                        </a:rPr>
                        <a:t>3</a:t>
                      </a:r>
                    </a:p>
                  </a:txBody>
                  <a:tcPr marL="28575" marR="28575" marT="19050" marB="19050" anchor="ctr"/>
                </a:tc>
                <a:extLst>
                  <a:ext uri="{0D108BD9-81ED-4DB2-BD59-A6C34878D82A}">
                    <a16:rowId xmlns:a16="http://schemas.microsoft.com/office/drawing/2014/main" val="1912834625"/>
                  </a:ext>
                </a:extLst>
              </a:tr>
              <a:tr h="230828">
                <a:tc vMerge="1">
                  <a:txBody>
                    <a:bodyPr/>
                    <a:lstStyle/>
                    <a:p>
                      <a:pPr algn="ctr"/>
                      <a:endParaRPr lang="en-US" sz="1050" dirty="0"/>
                    </a:p>
                  </a:txBody>
                  <a:tcPr anchor="ctr"/>
                </a:tc>
                <a:tc>
                  <a:txBody>
                    <a:bodyPr/>
                    <a:lstStyle/>
                    <a:p>
                      <a:pPr algn="ctr" rtl="0" fontAlgn="b"/>
                      <a:r>
                        <a:rPr lang="en-US" sz="1200" dirty="0" err="1">
                          <a:effectLst/>
                          <a:latin typeface="Gill Sans MT" panose="020B0502020104020203" pitchFamily="34" charset="77"/>
                        </a:rPr>
                        <a:t>seasalt_emis_scale</a:t>
                      </a:r>
                      <a:endParaRPr lang="en-US" sz="1200" dirty="0">
                        <a:effectLst/>
                        <a:latin typeface="Gill Sans MT" panose="020B0502020104020203" pitchFamily="34" charset="77"/>
                      </a:endParaRPr>
                    </a:p>
                  </a:txBody>
                  <a:tcPr marL="28575" marR="28575" marT="19050" marB="19050" anchor="ctr"/>
                </a:tc>
                <a:tc>
                  <a:txBody>
                    <a:bodyPr/>
                    <a:lstStyle/>
                    <a:p>
                      <a:pPr algn="ctr" rtl="0" fontAlgn="b"/>
                      <a:r>
                        <a:rPr lang="en-US" sz="1200" dirty="0">
                          <a:effectLst/>
                          <a:latin typeface="Gill Sans MT" panose="020B0502020104020203" pitchFamily="34" charset="77"/>
                        </a:rPr>
                        <a:t>0.5</a:t>
                      </a:r>
                    </a:p>
                  </a:txBody>
                  <a:tcPr marL="28575" marR="28575" marT="19050" marB="19050" anchor="ctr"/>
                </a:tc>
                <a:tc>
                  <a:txBody>
                    <a:bodyPr/>
                    <a:lstStyle/>
                    <a:p>
                      <a:pPr algn="ctr" rtl="0" fontAlgn="b"/>
                      <a:r>
                        <a:rPr lang="en-US" sz="1200" dirty="0">
                          <a:effectLst/>
                          <a:latin typeface="Gill Sans MT" panose="020B0502020104020203" pitchFamily="34" charset="77"/>
                        </a:rPr>
                        <a:t>2.5</a:t>
                      </a:r>
                    </a:p>
                  </a:txBody>
                  <a:tcPr marL="28575" marR="28575" marT="19050" marB="19050" anchor="ctr"/>
                </a:tc>
                <a:tc>
                  <a:txBody>
                    <a:bodyPr/>
                    <a:lstStyle/>
                    <a:p>
                      <a:pPr algn="ctr" rtl="0" fontAlgn="b"/>
                      <a:r>
                        <a:rPr lang="en-US" sz="1200" dirty="0">
                          <a:effectLst/>
                          <a:latin typeface="Gill Sans MT" panose="020B0502020104020203" pitchFamily="34" charset="77"/>
                        </a:rPr>
                        <a:t>0.55</a:t>
                      </a:r>
                    </a:p>
                  </a:txBody>
                  <a:tcPr marL="28575" marR="28575" marT="19050" marB="19050" anchor="ctr"/>
                </a:tc>
                <a:extLst>
                  <a:ext uri="{0D108BD9-81ED-4DB2-BD59-A6C34878D82A}">
                    <a16:rowId xmlns:a16="http://schemas.microsoft.com/office/drawing/2014/main" val="4268456522"/>
                  </a:ext>
                </a:extLst>
              </a:tr>
              <a:tr h="230828">
                <a:tc vMerge="1">
                  <a:txBody>
                    <a:bodyPr/>
                    <a:lstStyle/>
                    <a:p>
                      <a:pPr algn="ctr"/>
                      <a:endParaRPr lang="en-US" sz="1050" dirty="0"/>
                    </a:p>
                  </a:txBody>
                  <a:tcPr anchor="ctr"/>
                </a:tc>
                <a:tc>
                  <a:txBody>
                    <a:bodyPr/>
                    <a:lstStyle/>
                    <a:p>
                      <a:pPr algn="ctr" rtl="0" fontAlgn="b"/>
                      <a:r>
                        <a:rPr lang="en-US" sz="1200" dirty="0" err="1">
                          <a:effectLst/>
                          <a:latin typeface="Gill Sans MT" panose="020B0502020104020203" pitchFamily="34" charset="77"/>
                        </a:rPr>
                        <a:t>sol_facti_cloud_borne</a:t>
                      </a:r>
                      <a:endParaRPr lang="en-US" sz="1200" dirty="0">
                        <a:effectLst/>
                        <a:latin typeface="Gill Sans MT" panose="020B0502020104020203" pitchFamily="34" charset="77"/>
                      </a:endParaRPr>
                    </a:p>
                  </a:txBody>
                  <a:tcPr marL="28575" marR="28575" marT="19050" marB="19050" anchor="ctr"/>
                </a:tc>
                <a:tc>
                  <a:txBody>
                    <a:bodyPr/>
                    <a:lstStyle/>
                    <a:p>
                      <a:pPr algn="ctr" rtl="0" fontAlgn="b"/>
                      <a:r>
                        <a:rPr lang="en-US" sz="1200" dirty="0">
                          <a:effectLst/>
                          <a:latin typeface="Gill Sans MT" panose="020B0502020104020203" pitchFamily="34" charset="77"/>
                        </a:rPr>
                        <a:t>0.5</a:t>
                      </a:r>
                    </a:p>
                  </a:txBody>
                  <a:tcPr marL="28575" marR="28575" marT="19050" marB="19050" anchor="ctr"/>
                </a:tc>
                <a:tc>
                  <a:txBody>
                    <a:bodyPr/>
                    <a:lstStyle/>
                    <a:p>
                      <a:pPr algn="ctr" rtl="0" fontAlgn="b"/>
                      <a:r>
                        <a:rPr lang="en-US" sz="1200" dirty="0">
                          <a:effectLst/>
                          <a:latin typeface="Gill Sans MT" panose="020B0502020104020203" pitchFamily="34" charset="77"/>
                        </a:rPr>
                        <a:t>1</a:t>
                      </a:r>
                    </a:p>
                  </a:txBody>
                  <a:tcPr marL="28575" marR="28575" marT="19050" marB="19050" anchor="ctr"/>
                </a:tc>
                <a:tc>
                  <a:txBody>
                    <a:bodyPr/>
                    <a:lstStyle/>
                    <a:p>
                      <a:pPr algn="ctr" rtl="0" fontAlgn="b"/>
                      <a:r>
                        <a:rPr lang="en-US" sz="1200" dirty="0">
                          <a:effectLst/>
                          <a:latin typeface="Gill Sans MT" panose="020B0502020104020203" pitchFamily="34" charset="77"/>
                        </a:rPr>
                        <a:t>1</a:t>
                      </a:r>
                    </a:p>
                  </a:txBody>
                  <a:tcPr marL="28575" marR="28575" marT="19050" marB="19050" anchor="ctr"/>
                </a:tc>
                <a:extLst>
                  <a:ext uri="{0D108BD9-81ED-4DB2-BD59-A6C34878D82A}">
                    <a16:rowId xmlns:a16="http://schemas.microsoft.com/office/drawing/2014/main" val="3782645880"/>
                  </a:ext>
                </a:extLst>
              </a:tr>
              <a:tr h="230828">
                <a:tc vMerge="1">
                  <a:txBody>
                    <a:bodyPr/>
                    <a:lstStyle/>
                    <a:p>
                      <a:pPr algn="ctr"/>
                      <a:endParaRPr lang="en-US" sz="1050" dirty="0"/>
                    </a:p>
                  </a:txBody>
                  <a:tcPr anchor="ctr"/>
                </a:tc>
                <a:tc>
                  <a:txBody>
                    <a:bodyPr/>
                    <a:lstStyle/>
                    <a:p>
                      <a:pPr algn="ctr" rtl="0" fontAlgn="b"/>
                      <a:r>
                        <a:rPr lang="en-US" sz="1200" dirty="0" err="1">
                          <a:effectLst/>
                          <a:latin typeface="Gill Sans MT" panose="020B0502020104020203" pitchFamily="34" charset="77"/>
                        </a:rPr>
                        <a:t>dms_emis_scale</a:t>
                      </a:r>
                      <a:endParaRPr lang="en-US" sz="1200" dirty="0">
                        <a:effectLst/>
                        <a:latin typeface="Gill Sans MT" panose="020B0502020104020203" pitchFamily="34" charset="77"/>
                      </a:endParaRPr>
                    </a:p>
                  </a:txBody>
                  <a:tcPr marL="28575" marR="28575" marT="19050" marB="19050" anchor="ctr"/>
                </a:tc>
                <a:tc>
                  <a:txBody>
                    <a:bodyPr/>
                    <a:lstStyle/>
                    <a:p>
                      <a:pPr algn="ctr" rtl="0" fontAlgn="b"/>
                      <a:r>
                        <a:rPr lang="en-US" sz="1200">
                          <a:effectLst/>
                          <a:latin typeface="Gill Sans MT" panose="020B0502020104020203" pitchFamily="34" charset="77"/>
                        </a:rPr>
                        <a:t>0.5</a:t>
                      </a:r>
                    </a:p>
                  </a:txBody>
                  <a:tcPr marL="28575" marR="28575" marT="19050" marB="19050" anchor="ctr"/>
                </a:tc>
                <a:tc>
                  <a:txBody>
                    <a:bodyPr/>
                    <a:lstStyle/>
                    <a:p>
                      <a:pPr algn="ctr" rtl="0" fontAlgn="b"/>
                      <a:r>
                        <a:rPr lang="en-US" sz="1200" dirty="0">
                          <a:effectLst/>
                          <a:latin typeface="Gill Sans MT" panose="020B0502020104020203" pitchFamily="34" charset="77"/>
                        </a:rPr>
                        <a:t>3</a:t>
                      </a:r>
                    </a:p>
                  </a:txBody>
                  <a:tcPr marL="28575" marR="28575" marT="19050" marB="19050" anchor="ctr"/>
                </a:tc>
                <a:tc>
                  <a:txBody>
                    <a:bodyPr/>
                    <a:lstStyle/>
                    <a:p>
                      <a:pPr algn="ctr" rtl="0" fontAlgn="b"/>
                      <a:r>
                        <a:rPr lang="en-US" sz="1200" dirty="0">
                          <a:effectLst/>
                          <a:latin typeface="Gill Sans MT" panose="020B0502020104020203" pitchFamily="34" charset="77"/>
                        </a:rPr>
                        <a:t>2</a:t>
                      </a:r>
                    </a:p>
                  </a:txBody>
                  <a:tcPr marL="28575" marR="28575" marT="19050" marB="19050" anchor="ctr"/>
                </a:tc>
                <a:extLst>
                  <a:ext uri="{0D108BD9-81ED-4DB2-BD59-A6C34878D82A}">
                    <a16:rowId xmlns:a16="http://schemas.microsoft.com/office/drawing/2014/main" val="2040639973"/>
                  </a:ext>
                </a:extLst>
              </a:tr>
              <a:tr h="230828">
                <a:tc vMerge="1">
                  <a:txBody>
                    <a:bodyPr/>
                    <a:lstStyle/>
                    <a:p>
                      <a:pPr algn="ctr"/>
                      <a:endParaRPr lang="en-US" sz="1050" dirty="0"/>
                    </a:p>
                  </a:txBody>
                  <a:tcPr anchor="ctr"/>
                </a:tc>
                <a:tc>
                  <a:txBody>
                    <a:bodyPr/>
                    <a:lstStyle/>
                    <a:p>
                      <a:pPr algn="ctr" rtl="0" fontAlgn="b"/>
                      <a:r>
                        <a:rPr lang="en-US" sz="1200" dirty="0" err="1">
                          <a:effectLst/>
                          <a:latin typeface="Gill Sans MT" panose="020B0502020104020203" pitchFamily="34" charset="77"/>
                        </a:rPr>
                        <a:t>microp_aero_wsubmin</a:t>
                      </a:r>
                      <a:endParaRPr lang="en-US" sz="1200" dirty="0">
                        <a:effectLst/>
                        <a:latin typeface="Gill Sans MT" panose="020B0502020104020203" pitchFamily="34" charset="77"/>
                      </a:endParaRPr>
                    </a:p>
                  </a:txBody>
                  <a:tcPr marL="28575" marR="28575" marT="19050" marB="19050" anchor="ctr"/>
                </a:tc>
                <a:tc>
                  <a:txBody>
                    <a:bodyPr/>
                    <a:lstStyle/>
                    <a:p>
                      <a:pPr algn="ctr" rtl="0" fontAlgn="b"/>
                      <a:r>
                        <a:rPr lang="en-US" sz="1200" dirty="0">
                          <a:effectLst/>
                          <a:latin typeface="Gill Sans MT" panose="020B0502020104020203" pitchFamily="34" charset="77"/>
                        </a:rPr>
                        <a:t>0</a:t>
                      </a:r>
                    </a:p>
                  </a:txBody>
                  <a:tcPr marL="28575" marR="28575" marT="19050" marB="19050" anchor="ctr"/>
                </a:tc>
                <a:tc>
                  <a:txBody>
                    <a:bodyPr/>
                    <a:lstStyle/>
                    <a:p>
                      <a:pPr algn="ctr" rtl="0" fontAlgn="b"/>
                      <a:r>
                        <a:rPr lang="en-US" sz="1200" dirty="0">
                          <a:effectLst/>
                          <a:latin typeface="Gill Sans MT" panose="020B0502020104020203" pitchFamily="34" charset="77"/>
                        </a:rPr>
                        <a:t>0.5</a:t>
                      </a:r>
                    </a:p>
                  </a:txBody>
                  <a:tcPr marL="28575" marR="28575" marT="19050" marB="19050" anchor="ctr"/>
                </a:tc>
                <a:tc>
                  <a:txBody>
                    <a:bodyPr/>
                    <a:lstStyle/>
                    <a:p>
                      <a:pPr algn="ctr" rtl="0" fontAlgn="b"/>
                      <a:r>
                        <a:rPr lang="en-US" sz="1200" dirty="0">
                          <a:effectLst/>
                          <a:latin typeface="Gill Sans MT" panose="020B0502020104020203" pitchFamily="34" charset="77"/>
                        </a:rPr>
                        <a:t>0.001</a:t>
                      </a:r>
                    </a:p>
                  </a:txBody>
                  <a:tcPr marL="28575" marR="28575" marT="19050" marB="19050" anchor="ctr"/>
                </a:tc>
                <a:extLst>
                  <a:ext uri="{0D108BD9-81ED-4DB2-BD59-A6C34878D82A}">
                    <a16:rowId xmlns:a16="http://schemas.microsoft.com/office/drawing/2014/main" val="2940550443"/>
                  </a:ext>
                </a:extLst>
              </a:tr>
              <a:tr h="230828">
                <a:tc vMerge="1">
                  <a:txBody>
                    <a:bodyPr/>
                    <a:lstStyle/>
                    <a:p>
                      <a:pPr algn="ctr"/>
                      <a:endParaRPr lang="en-US" sz="1050" dirty="0"/>
                    </a:p>
                  </a:txBody>
                  <a:tcPr anchor="ctr"/>
                </a:tc>
                <a:tc>
                  <a:txBody>
                    <a:bodyPr/>
                    <a:lstStyle/>
                    <a:p>
                      <a:pPr algn="ctr" rtl="0" fontAlgn="b"/>
                      <a:r>
                        <a:rPr lang="en-US" sz="1200" dirty="0" err="1">
                          <a:effectLst/>
                          <a:latin typeface="Gill Sans MT" panose="020B0502020104020203" pitchFamily="34" charset="77"/>
                        </a:rPr>
                        <a:t>microp_aero_wsub_scale</a:t>
                      </a:r>
                      <a:endParaRPr lang="en-US" sz="1200" dirty="0">
                        <a:effectLst/>
                        <a:latin typeface="Gill Sans MT" panose="020B0502020104020203" pitchFamily="34" charset="77"/>
                      </a:endParaRPr>
                    </a:p>
                  </a:txBody>
                  <a:tcPr marL="28575" marR="28575" marT="19050" marB="19050" anchor="ctr"/>
                </a:tc>
                <a:tc>
                  <a:txBody>
                    <a:bodyPr/>
                    <a:lstStyle/>
                    <a:p>
                      <a:pPr algn="ctr" rtl="0" fontAlgn="b"/>
                      <a:r>
                        <a:rPr lang="en-US" sz="1200" dirty="0">
                          <a:effectLst/>
                          <a:latin typeface="Gill Sans MT" panose="020B0502020104020203" pitchFamily="34" charset="77"/>
                        </a:rPr>
                        <a:t>0.1</a:t>
                      </a:r>
                    </a:p>
                  </a:txBody>
                  <a:tcPr marL="28575" marR="28575" marT="19050" marB="19050" anchor="ctr"/>
                </a:tc>
                <a:tc>
                  <a:txBody>
                    <a:bodyPr/>
                    <a:lstStyle/>
                    <a:p>
                      <a:pPr algn="ctr" rtl="0" fontAlgn="b"/>
                      <a:r>
                        <a:rPr lang="en-US" sz="1200" dirty="0">
                          <a:effectLst/>
                          <a:latin typeface="Gill Sans MT" panose="020B0502020104020203" pitchFamily="34" charset="77"/>
                        </a:rPr>
                        <a:t>5</a:t>
                      </a:r>
                    </a:p>
                  </a:txBody>
                  <a:tcPr marL="28575" marR="28575" marT="19050" marB="19050" anchor="ctr"/>
                </a:tc>
                <a:tc>
                  <a:txBody>
                    <a:bodyPr/>
                    <a:lstStyle/>
                    <a:p>
                      <a:pPr algn="ctr" rtl="0" fontAlgn="b"/>
                      <a:r>
                        <a:rPr lang="en-US" sz="1200" dirty="0">
                          <a:effectLst/>
                          <a:latin typeface="Gill Sans MT" panose="020B0502020104020203" pitchFamily="34" charset="77"/>
                        </a:rPr>
                        <a:t>1</a:t>
                      </a:r>
                    </a:p>
                  </a:txBody>
                  <a:tcPr marL="28575" marR="28575" marT="19050" marB="19050" anchor="ctr"/>
                </a:tc>
                <a:extLst>
                  <a:ext uri="{0D108BD9-81ED-4DB2-BD59-A6C34878D82A}">
                    <a16:rowId xmlns:a16="http://schemas.microsoft.com/office/drawing/2014/main" val="2210490489"/>
                  </a:ext>
                </a:extLst>
              </a:tr>
              <a:tr h="230828">
                <a:tc vMerge="1">
                  <a:txBody>
                    <a:bodyPr/>
                    <a:lstStyle/>
                    <a:p>
                      <a:pPr algn="ctr"/>
                      <a:endParaRPr lang="en-US" sz="1050" dirty="0"/>
                    </a:p>
                  </a:txBody>
                  <a:tcPr anchor="ctr"/>
                </a:tc>
                <a:tc>
                  <a:txBody>
                    <a:bodyPr/>
                    <a:lstStyle/>
                    <a:p>
                      <a:pPr algn="ctr" rtl="0" fontAlgn="ctr"/>
                      <a:r>
                        <a:rPr lang="en-US" sz="1200" dirty="0" err="1">
                          <a:effectLst/>
                          <a:latin typeface="Gill Sans MT" panose="020B0502020104020203" pitchFamily="34" charset="77"/>
                        </a:rPr>
                        <a:t>POM_hygroscopicity_param</a:t>
                      </a:r>
                      <a:endParaRPr lang="en-US" sz="1200" dirty="0">
                        <a:effectLst/>
                        <a:latin typeface="Gill Sans MT" panose="020B0502020104020203" pitchFamily="34" charset="77"/>
                      </a:endParaRPr>
                    </a:p>
                  </a:txBody>
                  <a:tcPr marL="28575" marR="28575" marT="19050" marB="19050" anchor="ctr"/>
                </a:tc>
                <a:tc>
                  <a:txBody>
                    <a:bodyPr/>
                    <a:lstStyle/>
                    <a:p>
                      <a:pPr algn="ctr" rtl="0" fontAlgn="ctr"/>
                      <a:r>
                        <a:rPr lang="en-US" sz="1200" dirty="0">
                          <a:effectLst/>
                          <a:latin typeface="Gill Sans MT" panose="020B0502020104020203" pitchFamily="34" charset="77"/>
                        </a:rPr>
                        <a:t>0</a:t>
                      </a:r>
                    </a:p>
                  </a:txBody>
                  <a:tcPr marL="28575" marR="28575" marT="19050" marB="19050" anchor="ctr"/>
                </a:tc>
                <a:tc>
                  <a:txBody>
                    <a:bodyPr/>
                    <a:lstStyle/>
                    <a:p>
                      <a:pPr algn="ctr" rtl="0" fontAlgn="ctr"/>
                      <a:r>
                        <a:rPr lang="en-US" sz="1200" dirty="0">
                          <a:effectLst/>
                          <a:latin typeface="Gill Sans MT" panose="020B0502020104020203" pitchFamily="34" charset="77"/>
                        </a:rPr>
                        <a:t>0.1</a:t>
                      </a:r>
                    </a:p>
                  </a:txBody>
                  <a:tcPr marL="28575" marR="28575" marT="19050" marB="19050" anchor="ctr"/>
                </a:tc>
                <a:tc>
                  <a:txBody>
                    <a:bodyPr/>
                    <a:lstStyle/>
                    <a:p>
                      <a:pPr algn="ctr" rtl="0" fontAlgn="ctr"/>
                      <a:r>
                        <a:rPr lang="en-US" sz="1200" dirty="0">
                          <a:effectLst/>
                          <a:latin typeface="Gill Sans MT" panose="020B0502020104020203" pitchFamily="34" charset="77"/>
                        </a:rPr>
                        <a:t>0.04</a:t>
                      </a:r>
                    </a:p>
                  </a:txBody>
                  <a:tcPr marL="28575" marR="28575" marT="19050" marB="19050" anchor="ctr"/>
                </a:tc>
                <a:extLst>
                  <a:ext uri="{0D108BD9-81ED-4DB2-BD59-A6C34878D82A}">
                    <a16:rowId xmlns:a16="http://schemas.microsoft.com/office/drawing/2014/main" val="2050575471"/>
                  </a:ext>
                </a:extLst>
              </a:tr>
              <a:tr h="230828">
                <a:tc vMerge="1">
                  <a:txBody>
                    <a:bodyPr/>
                    <a:lstStyle/>
                    <a:p>
                      <a:pPr algn="ctr"/>
                      <a:endParaRPr lang="en-US" sz="1050" dirty="0"/>
                    </a:p>
                  </a:txBody>
                  <a:tcPr anchor="ctr"/>
                </a:tc>
                <a:tc>
                  <a:txBody>
                    <a:bodyPr/>
                    <a:lstStyle/>
                    <a:p>
                      <a:pPr algn="ctr" rtl="0" fontAlgn="ctr"/>
                      <a:r>
                        <a:rPr lang="en-US" sz="1200" dirty="0" err="1">
                          <a:effectLst/>
                          <a:latin typeface="Gill Sans MT" panose="020B0502020104020203" pitchFamily="34" charset="77"/>
                        </a:rPr>
                        <a:t>aer_sol_factb</a:t>
                      </a:r>
                      <a:endParaRPr lang="en-US" sz="1200" dirty="0">
                        <a:effectLst/>
                        <a:latin typeface="Gill Sans MT" panose="020B0502020104020203" pitchFamily="34" charset="77"/>
                      </a:endParaRPr>
                    </a:p>
                  </a:txBody>
                  <a:tcPr marL="28575" marR="28575" marT="19050" marB="19050" anchor="ctr"/>
                </a:tc>
                <a:tc>
                  <a:txBody>
                    <a:bodyPr/>
                    <a:lstStyle/>
                    <a:p>
                      <a:pPr algn="ctr" rtl="0" fontAlgn="ctr"/>
                      <a:r>
                        <a:rPr lang="en-US" sz="1200" dirty="0">
                          <a:effectLst/>
                          <a:latin typeface="Gill Sans MT" panose="020B0502020104020203" pitchFamily="34" charset="77"/>
                        </a:rPr>
                        <a:t>0.03</a:t>
                      </a:r>
                    </a:p>
                  </a:txBody>
                  <a:tcPr marL="28575" marR="28575" marT="19050" marB="19050" anchor="ctr"/>
                </a:tc>
                <a:tc>
                  <a:txBody>
                    <a:bodyPr/>
                    <a:lstStyle/>
                    <a:p>
                      <a:pPr algn="ctr" rtl="0" fontAlgn="ctr"/>
                      <a:r>
                        <a:rPr lang="en-US" sz="1200" dirty="0">
                          <a:effectLst/>
                          <a:latin typeface="Gill Sans MT" panose="020B0502020104020203" pitchFamily="34" charset="77"/>
                        </a:rPr>
                        <a:t>0.1</a:t>
                      </a:r>
                    </a:p>
                  </a:txBody>
                  <a:tcPr marL="28575" marR="28575" marT="19050" marB="19050" anchor="ctr"/>
                </a:tc>
                <a:tc>
                  <a:txBody>
                    <a:bodyPr/>
                    <a:lstStyle/>
                    <a:p>
                      <a:pPr algn="ctr" rtl="0" fontAlgn="ctr"/>
                      <a:r>
                        <a:rPr lang="en-US" sz="1200" dirty="0">
                          <a:effectLst/>
                          <a:latin typeface="Gill Sans MT" panose="020B0502020104020203" pitchFamily="34" charset="77"/>
                        </a:rPr>
                        <a:t>0.1</a:t>
                      </a:r>
                    </a:p>
                  </a:txBody>
                  <a:tcPr marL="28575" marR="28575" marT="19050" marB="19050" anchor="ctr"/>
                </a:tc>
                <a:extLst>
                  <a:ext uri="{0D108BD9-81ED-4DB2-BD59-A6C34878D82A}">
                    <a16:rowId xmlns:a16="http://schemas.microsoft.com/office/drawing/2014/main" val="2598031717"/>
                  </a:ext>
                </a:extLst>
              </a:tr>
              <a:tr h="230828">
                <a:tc vMerge="1">
                  <a:txBody>
                    <a:bodyPr/>
                    <a:lstStyle/>
                    <a:p>
                      <a:pPr algn="ctr"/>
                      <a:endParaRPr lang="en-US" sz="1050" dirty="0"/>
                    </a:p>
                  </a:txBody>
                  <a:tcPr anchor="ctr"/>
                </a:tc>
                <a:tc>
                  <a:txBody>
                    <a:bodyPr/>
                    <a:lstStyle/>
                    <a:p>
                      <a:pPr algn="ctr" rtl="0" fontAlgn="b"/>
                      <a:r>
                        <a:rPr lang="en-US" sz="1200" dirty="0">
                          <a:effectLst/>
                          <a:latin typeface="Gill Sans MT" panose="020B0502020104020203" pitchFamily="34" charset="77"/>
                        </a:rPr>
                        <a:t>so2_oh_gprx_scale</a:t>
                      </a:r>
                    </a:p>
                  </a:txBody>
                  <a:tcPr marL="28575" marR="28575" marT="19050" marB="19050" anchor="ctr"/>
                </a:tc>
                <a:tc>
                  <a:txBody>
                    <a:bodyPr/>
                    <a:lstStyle/>
                    <a:p>
                      <a:pPr algn="ctr" rtl="0" fontAlgn="b"/>
                      <a:r>
                        <a:rPr lang="en-US" sz="1200" dirty="0">
                          <a:effectLst/>
                          <a:latin typeface="Gill Sans MT" panose="020B0502020104020203" pitchFamily="34" charset="77"/>
                        </a:rPr>
                        <a:t>0.3</a:t>
                      </a:r>
                    </a:p>
                  </a:txBody>
                  <a:tcPr marL="28575" marR="28575" marT="19050" marB="19050" anchor="ctr"/>
                </a:tc>
                <a:tc>
                  <a:txBody>
                    <a:bodyPr/>
                    <a:lstStyle/>
                    <a:p>
                      <a:pPr algn="ctr" rtl="0" fontAlgn="b"/>
                      <a:r>
                        <a:rPr lang="en-US" sz="1200" dirty="0">
                          <a:effectLst/>
                          <a:latin typeface="Gill Sans MT" panose="020B0502020104020203" pitchFamily="34" charset="77"/>
                        </a:rPr>
                        <a:t>3</a:t>
                      </a:r>
                    </a:p>
                  </a:txBody>
                  <a:tcPr marL="28575" marR="28575" marT="19050" marB="19050" anchor="ctr"/>
                </a:tc>
                <a:tc>
                  <a:txBody>
                    <a:bodyPr/>
                    <a:lstStyle/>
                    <a:p>
                      <a:pPr algn="ctr" rtl="0" fontAlgn="b"/>
                      <a:r>
                        <a:rPr lang="en-US" sz="1200" dirty="0">
                          <a:effectLst/>
                          <a:latin typeface="Gill Sans MT" panose="020B0502020104020203" pitchFamily="34" charset="77"/>
                        </a:rPr>
                        <a:t>1</a:t>
                      </a:r>
                    </a:p>
                  </a:txBody>
                  <a:tcPr marL="28575" marR="28575" marT="19050" marB="19050" anchor="ctr"/>
                </a:tc>
                <a:extLst>
                  <a:ext uri="{0D108BD9-81ED-4DB2-BD59-A6C34878D82A}">
                    <a16:rowId xmlns:a16="http://schemas.microsoft.com/office/drawing/2014/main" val="4063096526"/>
                  </a:ext>
                </a:extLst>
              </a:tr>
              <a:tr h="230828">
                <a:tc vMerge="1">
                  <a:txBody>
                    <a:bodyPr/>
                    <a:lstStyle/>
                    <a:p>
                      <a:pPr algn="ctr"/>
                      <a:endParaRPr lang="en-US" sz="1050" dirty="0"/>
                    </a:p>
                  </a:txBody>
                  <a:tcPr anchor="ctr"/>
                </a:tc>
                <a:tc>
                  <a:txBody>
                    <a:bodyPr/>
                    <a:lstStyle/>
                    <a:p>
                      <a:pPr algn="ctr" rtl="0" fontAlgn="b"/>
                      <a:r>
                        <a:rPr lang="en-US" sz="1200" dirty="0">
                          <a:effectLst/>
                          <a:latin typeface="Gill Sans MT" panose="020B0502020104020203" pitchFamily="34" charset="77"/>
                        </a:rPr>
                        <a:t>so2_o3_aqrx_scale</a:t>
                      </a:r>
                    </a:p>
                  </a:txBody>
                  <a:tcPr marL="28575" marR="28575" marT="19050" marB="19050" anchor="ctr"/>
                </a:tc>
                <a:tc>
                  <a:txBody>
                    <a:bodyPr/>
                    <a:lstStyle/>
                    <a:p>
                      <a:pPr algn="ctr" rtl="0" fontAlgn="b"/>
                      <a:r>
                        <a:rPr lang="en-US" sz="1200">
                          <a:effectLst/>
                          <a:latin typeface="Gill Sans MT" panose="020B0502020104020203" pitchFamily="34" charset="77"/>
                        </a:rPr>
                        <a:t>0.5</a:t>
                      </a:r>
                    </a:p>
                  </a:txBody>
                  <a:tcPr marL="28575" marR="28575" marT="19050" marB="19050" anchor="ctr"/>
                </a:tc>
                <a:tc>
                  <a:txBody>
                    <a:bodyPr/>
                    <a:lstStyle/>
                    <a:p>
                      <a:pPr algn="ctr" rtl="0" fontAlgn="b"/>
                      <a:r>
                        <a:rPr lang="en-US" sz="1200" dirty="0">
                          <a:effectLst/>
                          <a:latin typeface="Gill Sans MT" panose="020B0502020104020203" pitchFamily="34" charset="77"/>
                        </a:rPr>
                        <a:t>2</a:t>
                      </a:r>
                    </a:p>
                  </a:txBody>
                  <a:tcPr marL="28575" marR="28575" marT="19050" marB="19050" anchor="ctr"/>
                </a:tc>
                <a:tc>
                  <a:txBody>
                    <a:bodyPr/>
                    <a:lstStyle/>
                    <a:p>
                      <a:pPr algn="ctr" rtl="0" fontAlgn="b"/>
                      <a:r>
                        <a:rPr lang="en-US" sz="1200" dirty="0">
                          <a:effectLst/>
                          <a:latin typeface="Gill Sans MT" panose="020B0502020104020203" pitchFamily="34" charset="77"/>
                        </a:rPr>
                        <a:t>1</a:t>
                      </a:r>
                    </a:p>
                  </a:txBody>
                  <a:tcPr marL="28575" marR="28575" marT="19050" marB="19050" anchor="ctr"/>
                </a:tc>
                <a:extLst>
                  <a:ext uri="{0D108BD9-81ED-4DB2-BD59-A6C34878D82A}">
                    <a16:rowId xmlns:a16="http://schemas.microsoft.com/office/drawing/2014/main" val="2091115296"/>
                  </a:ext>
                </a:extLst>
              </a:tr>
              <a:tr h="230828">
                <a:tc vMerge="1">
                  <a:txBody>
                    <a:bodyPr/>
                    <a:lstStyle/>
                    <a:p>
                      <a:pPr algn="ctr"/>
                      <a:endParaRPr lang="en-US" sz="1050" dirty="0"/>
                    </a:p>
                  </a:txBody>
                  <a:tcPr anchor="ctr"/>
                </a:tc>
                <a:tc>
                  <a:txBody>
                    <a:bodyPr/>
                    <a:lstStyle/>
                    <a:p>
                      <a:pPr algn="ctr" rtl="0" fontAlgn="b"/>
                      <a:r>
                        <a:rPr lang="en-US" sz="1200" dirty="0">
                          <a:effectLst/>
                          <a:latin typeface="Gill Sans MT" panose="020B0502020104020203" pitchFamily="34" charset="77"/>
                        </a:rPr>
                        <a:t>so2_h2o2_aqrx_scale</a:t>
                      </a:r>
                    </a:p>
                  </a:txBody>
                  <a:tcPr marL="28575" marR="28575" marT="19050" marB="19050" anchor="ctr"/>
                </a:tc>
                <a:tc>
                  <a:txBody>
                    <a:bodyPr/>
                    <a:lstStyle/>
                    <a:p>
                      <a:pPr algn="ctr" rtl="0" fontAlgn="b"/>
                      <a:r>
                        <a:rPr lang="en-US" sz="1200" dirty="0">
                          <a:effectLst/>
                          <a:latin typeface="Gill Sans MT" panose="020B0502020104020203" pitchFamily="34" charset="77"/>
                        </a:rPr>
                        <a:t>0.5</a:t>
                      </a:r>
                    </a:p>
                  </a:txBody>
                  <a:tcPr marL="28575" marR="28575" marT="19050" marB="19050" anchor="ctr"/>
                </a:tc>
                <a:tc>
                  <a:txBody>
                    <a:bodyPr/>
                    <a:lstStyle/>
                    <a:p>
                      <a:pPr algn="ctr" rtl="0" fontAlgn="b"/>
                      <a:r>
                        <a:rPr lang="en-US" sz="1200" dirty="0">
                          <a:effectLst/>
                          <a:latin typeface="Gill Sans MT" panose="020B0502020104020203" pitchFamily="34" charset="77"/>
                        </a:rPr>
                        <a:t>2</a:t>
                      </a:r>
                    </a:p>
                  </a:txBody>
                  <a:tcPr marL="28575" marR="28575" marT="19050" marB="19050" anchor="ctr"/>
                </a:tc>
                <a:tc>
                  <a:txBody>
                    <a:bodyPr/>
                    <a:lstStyle/>
                    <a:p>
                      <a:pPr algn="ctr" rtl="0" fontAlgn="b"/>
                      <a:r>
                        <a:rPr lang="en-US" sz="1200" dirty="0">
                          <a:effectLst/>
                          <a:latin typeface="Gill Sans MT" panose="020B0502020104020203" pitchFamily="34" charset="77"/>
                        </a:rPr>
                        <a:t>1</a:t>
                      </a:r>
                    </a:p>
                  </a:txBody>
                  <a:tcPr marL="28575" marR="28575" marT="19050" marB="19050" anchor="ctr"/>
                </a:tc>
                <a:extLst>
                  <a:ext uri="{0D108BD9-81ED-4DB2-BD59-A6C34878D82A}">
                    <a16:rowId xmlns:a16="http://schemas.microsoft.com/office/drawing/2014/main" val="2184706631"/>
                  </a:ext>
                </a:extLst>
              </a:tr>
            </a:tbl>
          </a:graphicData>
        </a:graphic>
      </p:graphicFrame>
      <p:sp>
        <p:nvSpPr>
          <p:cNvPr id="5" name="TextBox 4">
            <a:extLst>
              <a:ext uri="{FF2B5EF4-FFF2-40B4-BE49-F238E27FC236}">
                <a16:creationId xmlns:a16="http://schemas.microsoft.com/office/drawing/2014/main" id="{D2716861-89D6-6E5D-4CA6-7437B5D3C545}"/>
              </a:ext>
            </a:extLst>
          </p:cNvPr>
          <p:cNvSpPr txBox="1"/>
          <p:nvPr/>
        </p:nvSpPr>
        <p:spPr>
          <a:xfrm>
            <a:off x="195881" y="5424055"/>
            <a:ext cx="2795155" cy="1231106"/>
          </a:xfrm>
          <a:prstGeom prst="rect">
            <a:avLst/>
          </a:prstGeom>
          <a:noFill/>
        </p:spPr>
        <p:txBody>
          <a:bodyPr wrap="square" rtlCol="0">
            <a:spAutoFit/>
          </a:bodyPr>
          <a:lstStyle/>
          <a:p>
            <a:pPr algn="ctr"/>
            <a:r>
              <a:rPr lang="en-US" sz="1600" dirty="0"/>
              <a:t>Many ranges borrowed from the CAM6 PPE</a:t>
            </a:r>
          </a:p>
          <a:p>
            <a:pPr algn="ctr"/>
            <a:endParaRPr lang="en-US" sz="1400" dirty="0"/>
          </a:p>
          <a:p>
            <a:pPr algn="ctr"/>
            <a:r>
              <a:rPr lang="en-US" sz="1400" dirty="0">
                <a:latin typeface="Gill Sans MT" panose="020B0502020104020203" pitchFamily="34" charset="77"/>
              </a:rPr>
              <a:t>(</a:t>
            </a:r>
            <a:r>
              <a:rPr lang="en-US" sz="1400" dirty="0" err="1">
                <a:latin typeface="Gill Sans MT" panose="020B0502020104020203" pitchFamily="34" charset="77"/>
              </a:rPr>
              <a:t>Eidhammer</a:t>
            </a:r>
            <a:r>
              <a:rPr lang="en-US" sz="1400" dirty="0">
                <a:latin typeface="Gill Sans MT" panose="020B0502020104020203" pitchFamily="34" charset="77"/>
              </a:rPr>
              <a:t> et al. 2024, </a:t>
            </a:r>
            <a:r>
              <a:rPr lang="en-US" sz="1400" b="0" i="0" dirty="0">
                <a:solidFill>
                  <a:srgbClr val="464646"/>
                </a:solidFill>
                <a:effectLst/>
                <a:latin typeface="Gill Sans MT" panose="020B0502020104020203" pitchFamily="34" charset="77"/>
                <a:hlinkClick r:id="rId2"/>
              </a:rPr>
              <a:t>doi:10.5194/egusphere-2023-2165</a:t>
            </a:r>
            <a:r>
              <a:rPr lang="en-US" sz="1400" dirty="0">
                <a:latin typeface="Gill Sans MT" panose="020B0502020104020203" pitchFamily="34" charset="77"/>
              </a:rPr>
              <a:t>)</a:t>
            </a:r>
          </a:p>
        </p:txBody>
      </p:sp>
    </p:spTree>
    <p:extLst>
      <p:ext uri="{BB962C8B-B14F-4D97-AF65-F5344CB8AC3E}">
        <p14:creationId xmlns:p14="http://schemas.microsoft.com/office/powerpoint/2010/main" val="147064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149D2A-5687-3C43-9C7D-FA289A61B022}"/>
              </a:ext>
            </a:extLst>
          </p:cNvPr>
          <p:cNvPicPr>
            <a:picLocks noChangeAspect="1"/>
          </p:cNvPicPr>
          <p:nvPr/>
        </p:nvPicPr>
        <p:blipFill>
          <a:blip r:embed="rId3"/>
          <a:stretch>
            <a:fillRect/>
          </a:stretch>
        </p:blipFill>
        <p:spPr>
          <a:xfrm>
            <a:off x="293037" y="295922"/>
            <a:ext cx="2458604" cy="2360781"/>
          </a:xfrm>
          <a:prstGeom prst="rect">
            <a:avLst/>
          </a:prstGeom>
        </p:spPr>
      </p:pic>
      <p:pic>
        <p:nvPicPr>
          <p:cNvPr id="1026" name="Picture 2" descr="undefined">
            <a:extLst>
              <a:ext uri="{FF2B5EF4-FFF2-40B4-BE49-F238E27FC236}">
                <a16:creationId xmlns:a16="http://schemas.microsoft.com/office/drawing/2014/main" id="{31B1FA34-C7AB-F984-1254-94E886F16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407" y="2565961"/>
            <a:ext cx="3244032" cy="13905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84840FE9-73DB-3EAB-C1B9-4F56C2F4ADBB}"/>
              </a:ext>
            </a:extLst>
          </p:cNvPr>
          <p:cNvSpPr>
            <a:spLocks noGrp="1"/>
          </p:cNvSpPr>
          <p:nvPr>
            <p:ph type="title"/>
          </p:nvPr>
        </p:nvSpPr>
        <p:spPr>
          <a:xfrm>
            <a:off x="2261286" y="295922"/>
            <a:ext cx="9483039" cy="1654147"/>
          </a:xfrm>
        </p:spPr>
        <p:txBody>
          <a:bodyPr>
            <a:normAutofit fontScale="90000"/>
          </a:bodyPr>
          <a:lstStyle/>
          <a:p>
            <a:pPr algn="r"/>
            <a:r>
              <a:rPr lang="en-US" dirty="0"/>
              <a:t>PROCEED </a:t>
            </a:r>
            <a:br>
              <a:rPr lang="en-US" dirty="0"/>
            </a:br>
            <a:r>
              <a:rPr lang="en-US" sz="3600" dirty="0"/>
              <a:t>Perturbed physics ensemble regression optimization center for ESM evaluation and development</a:t>
            </a:r>
            <a:endParaRPr lang="en-US" dirty="0"/>
          </a:p>
        </p:txBody>
      </p:sp>
      <p:pic>
        <p:nvPicPr>
          <p:cNvPr id="1028" name="Picture 4" descr="Lawrence Livermore National Laboratory (LLNL) - Livermore Graduate Scholar  Program (LGSP) | PhD Graduate Education at Northeastern University">
            <a:extLst>
              <a:ext uri="{FF2B5EF4-FFF2-40B4-BE49-F238E27FC236}">
                <a16:creationId xmlns:a16="http://schemas.microsoft.com/office/drawing/2014/main" id="{07051FAB-E17B-34B9-27FA-2F93178E6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4281685"/>
            <a:ext cx="2716253" cy="10457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8EBF04-989D-A89A-1FB6-8726570BE40D}"/>
              </a:ext>
            </a:extLst>
          </p:cNvPr>
          <p:cNvSpPr txBox="1"/>
          <p:nvPr/>
        </p:nvSpPr>
        <p:spPr>
          <a:xfrm>
            <a:off x="8713484" y="2565961"/>
            <a:ext cx="3478516" cy="1477328"/>
          </a:xfrm>
          <a:prstGeom prst="rect">
            <a:avLst/>
          </a:prstGeom>
          <a:noFill/>
        </p:spPr>
        <p:txBody>
          <a:bodyPr wrap="square" rtlCol="0">
            <a:spAutoFit/>
          </a:bodyPr>
          <a:lstStyle/>
          <a:p>
            <a:r>
              <a:rPr lang="en-US" dirty="0">
                <a:latin typeface="Gill Sans MT" panose="020B0502020104020203" pitchFamily="34" charset="77"/>
              </a:rPr>
              <a:t>Susannah Burrows, Andrew </a:t>
            </a:r>
            <a:r>
              <a:rPr lang="en-US" dirty="0" err="1">
                <a:latin typeface="Gill Sans MT" panose="020B0502020104020203" pitchFamily="34" charset="77"/>
              </a:rPr>
              <a:t>Gettelman</a:t>
            </a:r>
            <a:r>
              <a:rPr lang="en-US" dirty="0">
                <a:latin typeface="Gill Sans MT" panose="020B0502020104020203" pitchFamily="34" charset="77"/>
              </a:rPr>
              <a:t>, Lai-</a:t>
            </a:r>
            <a:r>
              <a:rPr lang="en-US" dirty="0" err="1">
                <a:latin typeface="Gill Sans MT" panose="020B0502020104020203" pitchFamily="34" charset="77"/>
              </a:rPr>
              <a:t>yung</a:t>
            </a:r>
            <a:r>
              <a:rPr lang="en-US" dirty="0">
                <a:latin typeface="Gill Sans MT" panose="020B0502020104020203" pitchFamily="34" charset="77"/>
              </a:rPr>
              <a:t> Ruby Leung, Johannes </a:t>
            </a:r>
            <a:r>
              <a:rPr lang="en-US" dirty="0" err="1">
                <a:latin typeface="Gill Sans MT" panose="020B0502020104020203" pitchFamily="34" charset="77"/>
              </a:rPr>
              <a:t>Mülmenstädt</a:t>
            </a:r>
            <a:r>
              <a:rPr lang="en-US" dirty="0">
                <a:latin typeface="Gill Sans MT" panose="020B0502020104020203" pitchFamily="34" charset="77"/>
              </a:rPr>
              <a:t>, Mikhail Ovchinnikov, Israel Silber, Yun Qian, </a:t>
            </a:r>
            <a:r>
              <a:rPr lang="en-US" dirty="0" err="1">
                <a:latin typeface="Gill Sans MT" panose="020B0502020104020203" pitchFamily="34" charset="77"/>
              </a:rPr>
              <a:t>Damao</a:t>
            </a:r>
            <a:r>
              <a:rPr lang="en-US" dirty="0">
                <a:latin typeface="Gill Sans MT" panose="020B0502020104020203" pitchFamily="34" charset="77"/>
              </a:rPr>
              <a:t> Zhang</a:t>
            </a:r>
          </a:p>
        </p:txBody>
      </p:sp>
      <p:sp>
        <p:nvSpPr>
          <p:cNvPr id="4" name="TextBox 3">
            <a:extLst>
              <a:ext uri="{FF2B5EF4-FFF2-40B4-BE49-F238E27FC236}">
                <a16:creationId xmlns:a16="http://schemas.microsoft.com/office/drawing/2014/main" id="{4C7B1604-4749-810A-17AA-8C87D4B922D9}"/>
              </a:ext>
            </a:extLst>
          </p:cNvPr>
          <p:cNvSpPr txBox="1"/>
          <p:nvPr/>
        </p:nvSpPr>
        <p:spPr>
          <a:xfrm>
            <a:off x="8915312" y="4823245"/>
            <a:ext cx="5535827" cy="369332"/>
          </a:xfrm>
          <a:prstGeom prst="rect">
            <a:avLst/>
          </a:prstGeom>
          <a:noFill/>
        </p:spPr>
        <p:txBody>
          <a:bodyPr wrap="square" rtlCol="0">
            <a:spAutoFit/>
          </a:bodyPr>
          <a:lstStyle/>
          <a:p>
            <a:r>
              <a:rPr lang="en-US" dirty="0">
                <a:latin typeface="Gill Sans MT" panose="020B0502020104020203" pitchFamily="34" charset="77"/>
              </a:rPr>
              <a:t>Mark </a:t>
            </a:r>
            <a:r>
              <a:rPr lang="en-US" dirty="0" err="1">
                <a:latin typeface="Gill Sans MT" panose="020B0502020104020203" pitchFamily="34" charset="77"/>
              </a:rPr>
              <a:t>Zelinka</a:t>
            </a:r>
            <a:endParaRPr lang="en-US" dirty="0">
              <a:latin typeface="Gill Sans MT" panose="020B0502020104020203" pitchFamily="34" charset="77"/>
            </a:endParaRPr>
          </a:p>
        </p:txBody>
      </p:sp>
      <p:pic>
        <p:nvPicPr>
          <p:cNvPr id="1030" name="Picture 6">
            <a:extLst>
              <a:ext uri="{FF2B5EF4-FFF2-40B4-BE49-F238E27FC236}">
                <a16:creationId xmlns:a16="http://schemas.microsoft.com/office/drawing/2014/main" id="{F19108C7-BEFE-B637-523A-853A6706D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5711030"/>
            <a:ext cx="2549566" cy="1019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F36BCE-7010-A629-EA94-AB39478F0784}"/>
              </a:ext>
            </a:extLst>
          </p:cNvPr>
          <p:cNvSpPr txBox="1"/>
          <p:nvPr/>
        </p:nvSpPr>
        <p:spPr>
          <a:xfrm>
            <a:off x="8915312" y="5972533"/>
            <a:ext cx="5535827" cy="369332"/>
          </a:xfrm>
          <a:prstGeom prst="rect">
            <a:avLst/>
          </a:prstGeom>
          <a:noFill/>
        </p:spPr>
        <p:txBody>
          <a:bodyPr wrap="square" rtlCol="0">
            <a:spAutoFit/>
          </a:bodyPr>
          <a:lstStyle/>
          <a:p>
            <a:r>
              <a:rPr lang="en-US" dirty="0" err="1">
                <a:latin typeface="Gill Sans MT" panose="020B0502020104020203" pitchFamily="34" charset="77"/>
              </a:rPr>
              <a:t>Benj</a:t>
            </a:r>
            <a:r>
              <a:rPr lang="en-US" dirty="0">
                <a:latin typeface="Gill Sans MT" panose="020B0502020104020203" pitchFamily="34" charset="77"/>
              </a:rPr>
              <a:t> </a:t>
            </a:r>
            <a:r>
              <a:rPr lang="en-US" dirty="0" err="1">
                <a:latin typeface="Gill Sans MT" panose="020B0502020104020203" pitchFamily="34" charset="77"/>
              </a:rPr>
              <a:t>Wagman</a:t>
            </a:r>
            <a:endParaRPr lang="en-US" dirty="0">
              <a:latin typeface="Gill Sans MT" panose="020B0502020104020203" pitchFamily="34" charset="77"/>
            </a:endParaRPr>
          </a:p>
        </p:txBody>
      </p:sp>
      <p:pic>
        <p:nvPicPr>
          <p:cNvPr id="1034" name="Picture 10" descr="The University of Wyoming Logo PNG Vector">
            <a:extLst>
              <a:ext uri="{FF2B5EF4-FFF2-40B4-BE49-F238E27FC236}">
                <a16:creationId xmlns:a16="http://schemas.microsoft.com/office/drawing/2014/main" id="{609E2CB8-BD97-88D0-5713-9918049FA2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295" y="2824771"/>
            <a:ext cx="1492194" cy="19984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iversity of Hawaii at Manoa (@uhmanoa) / X">
            <a:extLst>
              <a:ext uri="{FF2B5EF4-FFF2-40B4-BE49-F238E27FC236}">
                <a16:creationId xmlns:a16="http://schemas.microsoft.com/office/drawing/2014/main" id="{2544B7A9-31D9-5327-83B8-6699CFA2F1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37" y="4926742"/>
            <a:ext cx="1811216" cy="18112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2C59CD-AE77-D008-A01A-6BDB5E3B62C1}"/>
              </a:ext>
            </a:extLst>
          </p:cNvPr>
          <p:cNvSpPr txBox="1"/>
          <p:nvPr/>
        </p:nvSpPr>
        <p:spPr>
          <a:xfrm>
            <a:off x="2125362" y="3052119"/>
            <a:ext cx="3200655" cy="1200329"/>
          </a:xfrm>
          <a:prstGeom prst="rect">
            <a:avLst/>
          </a:prstGeom>
          <a:noFill/>
        </p:spPr>
        <p:txBody>
          <a:bodyPr wrap="square" rtlCol="0">
            <a:spAutoFit/>
          </a:bodyPr>
          <a:lstStyle/>
          <a:p>
            <a:r>
              <a:rPr lang="en-US" dirty="0">
                <a:latin typeface="Gill Sans MT" panose="020B0502020104020203" pitchFamily="34" charset="77"/>
              </a:rPr>
              <a:t>Gabrielle Allen, Hunter Brown, Dana </a:t>
            </a:r>
            <a:r>
              <a:rPr lang="en-US" dirty="0" err="1">
                <a:latin typeface="Gill Sans MT" panose="020B0502020104020203" pitchFamily="34" charset="77"/>
              </a:rPr>
              <a:t>Caulton</a:t>
            </a:r>
            <a:r>
              <a:rPr lang="en-US" dirty="0">
                <a:latin typeface="Gill Sans MT" panose="020B0502020104020203" pitchFamily="34" charset="77"/>
              </a:rPr>
              <a:t>, Daniel McCoy, Jacqueline Nugent, Andrew Kirby</a:t>
            </a:r>
          </a:p>
        </p:txBody>
      </p:sp>
      <p:sp>
        <p:nvSpPr>
          <p:cNvPr id="10" name="TextBox 9">
            <a:extLst>
              <a:ext uri="{FF2B5EF4-FFF2-40B4-BE49-F238E27FC236}">
                <a16:creationId xmlns:a16="http://schemas.microsoft.com/office/drawing/2014/main" id="{A3E542BD-1C17-3BAD-20D9-EA9C16859C8D}"/>
              </a:ext>
            </a:extLst>
          </p:cNvPr>
          <p:cNvSpPr txBox="1"/>
          <p:nvPr/>
        </p:nvSpPr>
        <p:spPr>
          <a:xfrm>
            <a:off x="2125361" y="5075344"/>
            <a:ext cx="3200655" cy="646331"/>
          </a:xfrm>
          <a:prstGeom prst="rect">
            <a:avLst/>
          </a:prstGeom>
          <a:noFill/>
        </p:spPr>
        <p:txBody>
          <a:bodyPr wrap="square" rtlCol="0">
            <a:spAutoFit/>
          </a:bodyPr>
          <a:lstStyle/>
          <a:p>
            <a:r>
              <a:rPr lang="en-US" dirty="0">
                <a:latin typeface="Gill Sans MT" panose="020B0502020104020203" pitchFamily="34" charset="77"/>
              </a:rPr>
              <a:t>Jennifer Small Griswold, </a:t>
            </a:r>
            <a:r>
              <a:rPr lang="en-US" dirty="0" err="1">
                <a:latin typeface="Gill Sans MT" panose="020B0502020104020203" pitchFamily="34" charset="77"/>
              </a:rPr>
              <a:t>Jiakun</a:t>
            </a:r>
            <a:r>
              <a:rPr lang="en-US" dirty="0">
                <a:latin typeface="Gill Sans MT" panose="020B0502020104020203" pitchFamily="34" charset="77"/>
              </a:rPr>
              <a:t> Liang</a:t>
            </a:r>
          </a:p>
        </p:txBody>
      </p:sp>
    </p:spTree>
    <p:extLst>
      <p:ext uri="{BB962C8B-B14F-4D97-AF65-F5344CB8AC3E}">
        <p14:creationId xmlns:p14="http://schemas.microsoft.com/office/powerpoint/2010/main" val="298279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5363-07C4-2487-5204-2DC6271C9C18}"/>
              </a:ext>
            </a:extLst>
          </p:cNvPr>
          <p:cNvSpPr>
            <a:spLocks noGrp="1"/>
          </p:cNvSpPr>
          <p:nvPr>
            <p:ph type="title"/>
          </p:nvPr>
        </p:nvSpPr>
        <p:spPr>
          <a:xfrm>
            <a:off x="838200" y="263212"/>
            <a:ext cx="11007322" cy="1325563"/>
          </a:xfrm>
        </p:spPr>
        <p:txBody>
          <a:bodyPr>
            <a:normAutofit fontScale="90000"/>
          </a:bodyPr>
          <a:lstStyle/>
          <a:p>
            <a:r>
              <a:rPr lang="en-US" sz="3600" dirty="0">
                <a:solidFill>
                  <a:schemeClr val="accent1"/>
                </a:solidFill>
              </a:rPr>
              <a:t>Our focus: aerosol-cloud interactions from pre-industrial (PI) to present-day (PD) conditions in the Nd-LWP relationship</a:t>
            </a:r>
          </a:p>
        </p:txBody>
      </p:sp>
      <p:sp>
        <p:nvSpPr>
          <p:cNvPr id="3" name="Content Placeholder 2">
            <a:extLst>
              <a:ext uri="{FF2B5EF4-FFF2-40B4-BE49-F238E27FC236}">
                <a16:creationId xmlns:a16="http://schemas.microsoft.com/office/drawing/2014/main" id="{483C9476-90D3-6689-61EC-FDAF433D333D}"/>
              </a:ext>
            </a:extLst>
          </p:cNvPr>
          <p:cNvSpPr>
            <a:spLocks noGrp="1"/>
          </p:cNvSpPr>
          <p:nvPr>
            <p:ph idx="1"/>
          </p:nvPr>
        </p:nvSpPr>
        <p:spPr>
          <a:xfrm>
            <a:off x="838199" y="1825625"/>
            <a:ext cx="4465321" cy="4511770"/>
          </a:xfrm>
        </p:spPr>
        <p:txBody>
          <a:bodyPr>
            <a:normAutofit fontScale="92500" lnSpcReduction="20000"/>
          </a:bodyPr>
          <a:lstStyle/>
          <a:p>
            <a:r>
              <a:rPr lang="en-US" dirty="0"/>
              <a:t>Increases in cloud drop number concentration (Nd) lead to changes in cloud macrophysics, especially liquid water path (LWP)</a:t>
            </a:r>
          </a:p>
          <a:p>
            <a:r>
              <a:rPr lang="en-US" dirty="0"/>
              <a:t>“Inverted-v” relationship between LWP and Nd</a:t>
            </a:r>
          </a:p>
          <a:p>
            <a:pPr lvl="1"/>
            <a:r>
              <a:rPr lang="en-US" dirty="0"/>
              <a:t>Precipitation suppression.          (+ correlation) vs. size-dependent entrainment (- correlation)</a:t>
            </a:r>
          </a:p>
          <a:p>
            <a:r>
              <a:rPr lang="en-US" dirty="0"/>
              <a:t>Where does this relationship come from in earth system models? Can we constrain it with observations?</a:t>
            </a:r>
          </a:p>
        </p:txBody>
      </p:sp>
      <p:sp>
        <p:nvSpPr>
          <p:cNvPr id="11" name="TextBox 10">
            <a:extLst>
              <a:ext uri="{FF2B5EF4-FFF2-40B4-BE49-F238E27FC236}">
                <a16:creationId xmlns:a16="http://schemas.microsoft.com/office/drawing/2014/main" id="{374ED70D-DF99-BDA4-34DA-C476B6E7C2FC}"/>
              </a:ext>
            </a:extLst>
          </p:cNvPr>
          <p:cNvSpPr txBox="1"/>
          <p:nvPr/>
        </p:nvSpPr>
        <p:spPr>
          <a:xfrm>
            <a:off x="6576279" y="6581001"/>
            <a:ext cx="2468347" cy="276999"/>
          </a:xfrm>
          <a:prstGeom prst="rect">
            <a:avLst/>
          </a:prstGeom>
          <a:noFill/>
        </p:spPr>
        <p:txBody>
          <a:bodyPr wrap="square" rtlCol="0">
            <a:spAutoFit/>
          </a:bodyPr>
          <a:lstStyle/>
          <a:p>
            <a:pPr algn="ctr"/>
            <a:r>
              <a:rPr lang="en-US" sz="1200" dirty="0">
                <a:solidFill>
                  <a:schemeClr val="tx1">
                    <a:lumMod val="65000"/>
                    <a:lumOff val="35000"/>
                  </a:schemeClr>
                </a:solidFill>
                <a:latin typeface="Gill Sans MT" panose="020B0502020104020203" pitchFamily="34" charset="77"/>
              </a:rPr>
              <a:t>Fig. 2b, </a:t>
            </a:r>
            <a:r>
              <a:rPr lang="en-US" sz="1200" dirty="0" err="1">
                <a:solidFill>
                  <a:schemeClr val="tx1">
                    <a:lumMod val="65000"/>
                    <a:lumOff val="35000"/>
                  </a:schemeClr>
                </a:solidFill>
                <a:latin typeface="Gill Sans MT" panose="020B0502020104020203" pitchFamily="34" charset="77"/>
              </a:rPr>
              <a:t>Gryspeerdt</a:t>
            </a:r>
            <a:r>
              <a:rPr lang="en-US" sz="1200" dirty="0">
                <a:solidFill>
                  <a:schemeClr val="tx1">
                    <a:lumMod val="65000"/>
                    <a:lumOff val="35000"/>
                  </a:schemeClr>
                </a:solidFill>
                <a:latin typeface="Gill Sans MT" panose="020B0502020104020203" pitchFamily="34" charset="77"/>
              </a:rPr>
              <a:t> et al. 2019, </a:t>
            </a:r>
            <a:r>
              <a:rPr lang="en-US" sz="1200" i="1" dirty="0">
                <a:solidFill>
                  <a:schemeClr val="tx1">
                    <a:lumMod val="65000"/>
                    <a:lumOff val="35000"/>
                  </a:schemeClr>
                </a:solidFill>
                <a:latin typeface="Gill Sans MT" panose="020B0502020104020203" pitchFamily="34" charset="77"/>
              </a:rPr>
              <a:t>ACP</a:t>
            </a:r>
          </a:p>
        </p:txBody>
      </p:sp>
      <p:grpSp>
        <p:nvGrpSpPr>
          <p:cNvPr id="21" name="Group 20">
            <a:extLst>
              <a:ext uri="{FF2B5EF4-FFF2-40B4-BE49-F238E27FC236}">
                <a16:creationId xmlns:a16="http://schemas.microsoft.com/office/drawing/2014/main" id="{8064E794-947F-A78F-CA5A-EFB33F516546}"/>
              </a:ext>
            </a:extLst>
          </p:cNvPr>
          <p:cNvGrpSpPr>
            <a:grpSpLocks noChangeAspect="1"/>
          </p:cNvGrpSpPr>
          <p:nvPr/>
        </p:nvGrpSpPr>
        <p:grpSpPr>
          <a:xfrm>
            <a:off x="6442133" y="4212899"/>
            <a:ext cx="2250697" cy="2451284"/>
            <a:chOff x="6028119" y="1638833"/>
            <a:chExt cx="1819988" cy="1982189"/>
          </a:xfrm>
        </p:grpSpPr>
        <p:pic>
          <p:nvPicPr>
            <p:cNvPr id="6" name="Picture 5">
              <a:extLst>
                <a:ext uri="{FF2B5EF4-FFF2-40B4-BE49-F238E27FC236}">
                  <a16:creationId xmlns:a16="http://schemas.microsoft.com/office/drawing/2014/main" id="{182144AD-961B-61A5-71BC-AE953DEE769B}"/>
                </a:ext>
              </a:extLst>
            </p:cNvPr>
            <p:cNvPicPr>
              <a:picLocks noChangeAspect="1"/>
            </p:cNvPicPr>
            <p:nvPr/>
          </p:nvPicPr>
          <p:blipFill rotWithShape="1">
            <a:blip r:embed="rId3"/>
            <a:srcRect l="66328" b="68441"/>
            <a:stretch/>
          </p:blipFill>
          <p:spPr>
            <a:xfrm>
              <a:off x="6028119" y="1638833"/>
              <a:ext cx="1819988" cy="1531877"/>
            </a:xfrm>
            <a:prstGeom prst="rect">
              <a:avLst/>
            </a:prstGeom>
          </p:spPr>
        </p:pic>
        <p:pic>
          <p:nvPicPr>
            <p:cNvPr id="20" name="Picture 19">
              <a:extLst>
                <a:ext uri="{FF2B5EF4-FFF2-40B4-BE49-F238E27FC236}">
                  <a16:creationId xmlns:a16="http://schemas.microsoft.com/office/drawing/2014/main" id="{B7E813B0-748D-DED9-DCF8-B3B161A3F21C}"/>
                </a:ext>
              </a:extLst>
            </p:cNvPr>
            <p:cNvPicPr>
              <a:picLocks noChangeAspect="1"/>
            </p:cNvPicPr>
            <p:nvPr/>
          </p:nvPicPr>
          <p:blipFill rotWithShape="1">
            <a:blip r:embed="rId3"/>
            <a:srcRect l="66328" t="84843" b="3975"/>
            <a:stretch/>
          </p:blipFill>
          <p:spPr>
            <a:xfrm>
              <a:off x="6028119" y="3078231"/>
              <a:ext cx="1819988" cy="542791"/>
            </a:xfrm>
            <a:prstGeom prst="rect">
              <a:avLst/>
            </a:prstGeom>
          </p:spPr>
        </p:pic>
      </p:grpSp>
      <p:sp>
        <p:nvSpPr>
          <p:cNvPr id="26" name="TextBox 25">
            <a:extLst>
              <a:ext uri="{FF2B5EF4-FFF2-40B4-BE49-F238E27FC236}">
                <a16:creationId xmlns:a16="http://schemas.microsoft.com/office/drawing/2014/main" id="{F3ED907E-54DD-E036-717E-7B747F4619C7}"/>
              </a:ext>
            </a:extLst>
          </p:cNvPr>
          <p:cNvSpPr txBox="1"/>
          <p:nvPr/>
        </p:nvSpPr>
        <p:spPr>
          <a:xfrm>
            <a:off x="7210762" y="4028233"/>
            <a:ext cx="1199383" cy="369332"/>
          </a:xfrm>
          <a:prstGeom prst="rect">
            <a:avLst/>
          </a:prstGeom>
          <a:noFill/>
        </p:spPr>
        <p:txBody>
          <a:bodyPr wrap="square" rtlCol="0">
            <a:spAutoFit/>
          </a:bodyPr>
          <a:lstStyle/>
          <a:p>
            <a:pPr algn="ctr"/>
            <a:r>
              <a:rPr lang="en-US" b="1" dirty="0">
                <a:latin typeface="Gill Sans MT" panose="020B0502020104020203" pitchFamily="34" charset="77"/>
              </a:rPr>
              <a:t>MODIS</a:t>
            </a:r>
            <a:endParaRPr lang="en-US" b="1" i="1" dirty="0">
              <a:latin typeface="Gill Sans MT" panose="020B0502020104020203" pitchFamily="34" charset="77"/>
            </a:endParaRPr>
          </a:p>
        </p:txBody>
      </p:sp>
      <p:sp>
        <p:nvSpPr>
          <p:cNvPr id="27" name="TextBox 26">
            <a:extLst>
              <a:ext uri="{FF2B5EF4-FFF2-40B4-BE49-F238E27FC236}">
                <a16:creationId xmlns:a16="http://schemas.microsoft.com/office/drawing/2014/main" id="{74C95136-80BA-A877-3D65-491978C28314}"/>
              </a:ext>
            </a:extLst>
          </p:cNvPr>
          <p:cNvSpPr txBox="1"/>
          <p:nvPr/>
        </p:nvSpPr>
        <p:spPr>
          <a:xfrm>
            <a:off x="8982861" y="4062869"/>
            <a:ext cx="2370939" cy="369332"/>
          </a:xfrm>
          <a:prstGeom prst="rect">
            <a:avLst/>
          </a:prstGeom>
          <a:noFill/>
        </p:spPr>
        <p:txBody>
          <a:bodyPr wrap="square" rtlCol="0">
            <a:spAutoFit/>
          </a:bodyPr>
          <a:lstStyle/>
          <a:p>
            <a:pPr algn="ctr"/>
            <a:r>
              <a:rPr lang="en-US" b="1" dirty="0">
                <a:latin typeface="Gill Sans MT" panose="020B0502020104020203" pitchFamily="34" charset="77"/>
              </a:rPr>
              <a:t>E3SMv3</a:t>
            </a:r>
            <a:endParaRPr lang="en-US" b="1" i="1" dirty="0">
              <a:latin typeface="Gill Sans MT" panose="020B0502020104020203" pitchFamily="34" charset="77"/>
            </a:endParaRPr>
          </a:p>
        </p:txBody>
      </p:sp>
      <p:pic>
        <p:nvPicPr>
          <p:cNvPr id="35" name="Picture 34" descr="A graph of a graph of a graph&#10;&#10;Description automatically generated with medium confidence">
            <a:extLst>
              <a:ext uri="{FF2B5EF4-FFF2-40B4-BE49-F238E27FC236}">
                <a16:creationId xmlns:a16="http://schemas.microsoft.com/office/drawing/2014/main" id="{7E30FB92-3A54-727F-8541-5A82AC947E92}"/>
              </a:ext>
            </a:extLst>
          </p:cNvPr>
          <p:cNvPicPr>
            <a:picLocks noChangeAspect="1"/>
          </p:cNvPicPr>
          <p:nvPr/>
        </p:nvPicPr>
        <p:blipFill>
          <a:blip r:embed="rId4"/>
          <a:stretch>
            <a:fillRect/>
          </a:stretch>
        </p:blipFill>
        <p:spPr>
          <a:xfrm>
            <a:off x="8885453" y="4349243"/>
            <a:ext cx="2468347" cy="2048935"/>
          </a:xfrm>
          <a:prstGeom prst="rect">
            <a:avLst/>
          </a:prstGeom>
        </p:spPr>
      </p:pic>
      <p:grpSp>
        <p:nvGrpSpPr>
          <p:cNvPr id="37" name="Group 36">
            <a:extLst>
              <a:ext uri="{FF2B5EF4-FFF2-40B4-BE49-F238E27FC236}">
                <a16:creationId xmlns:a16="http://schemas.microsoft.com/office/drawing/2014/main" id="{49FEA315-1508-ECCD-9DC1-6F5B102BA77C}"/>
              </a:ext>
            </a:extLst>
          </p:cNvPr>
          <p:cNvGrpSpPr/>
          <p:nvPr/>
        </p:nvGrpSpPr>
        <p:grpSpPr>
          <a:xfrm>
            <a:off x="6056228" y="1578801"/>
            <a:ext cx="5297572" cy="2217568"/>
            <a:chOff x="6324516" y="1217864"/>
            <a:chExt cx="5297572" cy="2217568"/>
          </a:xfrm>
        </p:grpSpPr>
        <p:pic>
          <p:nvPicPr>
            <p:cNvPr id="10242" name="Picture 2">
              <a:extLst>
                <a:ext uri="{FF2B5EF4-FFF2-40B4-BE49-F238E27FC236}">
                  <a16:creationId xmlns:a16="http://schemas.microsoft.com/office/drawing/2014/main" id="{243015C8-8AE8-6983-C3AE-B5FD2E15E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1738"/>
            <a:stretch/>
          </p:blipFill>
          <p:spPr bwMode="auto">
            <a:xfrm>
              <a:off x="6324516" y="1217864"/>
              <a:ext cx="5297572" cy="18944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D369ED2-BD4F-AE09-0AD9-8A6022AD3809}"/>
                </a:ext>
              </a:extLst>
            </p:cNvPr>
            <p:cNvSpPr txBox="1"/>
            <p:nvPr/>
          </p:nvSpPr>
          <p:spPr>
            <a:xfrm>
              <a:off x="7431529" y="3158433"/>
              <a:ext cx="3083545" cy="276999"/>
            </a:xfrm>
            <a:prstGeom prst="rect">
              <a:avLst/>
            </a:prstGeom>
            <a:noFill/>
          </p:spPr>
          <p:txBody>
            <a:bodyPr wrap="square" rtlCol="0">
              <a:spAutoFit/>
            </a:bodyPr>
            <a:lstStyle/>
            <a:p>
              <a:pPr algn="ctr"/>
              <a:r>
                <a:rPr lang="en-US" sz="1200" dirty="0">
                  <a:solidFill>
                    <a:schemeClr val="tx1">
                      <a:lumMod val="65000"/>
                      <a:lumOff val="35000"/>
                    </a:schemeClr>
                  </a:solidFill>
                  <a:latin typeface="Gill Sans MT" panose="020B0502020104020203" pitchFamily="34" charset="77"/>
                </a:rPr>
                <a:t>Fig., 2.9, K. </a:t>
              </a:r>
              <a:r>
                <a:rPr lang="en-US" sz="1200" dirty="0" err="1">
                  <a:solidFill>
                    <a:schemeClr val="tx1">
                      <a:lumMod val="65000"/>
                      <a:lumOff val="35000"/>
                    </a:schemeClr>
                  </a:solidFill>
                  <a:latin typeface="Gill Sans MT" panose="020B0502020104020203" pitchFamily="34" charset="77"/>
                </a:rPr>
                <a:t>Carslaw</a:t>
              </a:r>
              <a:r>
                <a:rPr lang="en-US" sz="1200" dirty="0">
                  <a:solidFill>
                    <a:schemeClr val="tx1">
                      <a:lumMod val="65000"/>
                      <a:lumOff val="35000"/>
                    </a:schemeClr>
                  </a:solidFill>
                  <a:latin typeface="Gill Sans MT" panose="020B0502020104020203" pitchFamily="34" charset="77"/>
                </a:rPr>
                <a:t> (2022), </a:t>
              </a:r>
              <a:r>
                <a:rPr lang="en-US" sz="1200" i="1" dirty="0">
                  <a:solidFill>
                    <a:schemeClr val="tx1">
                      <a:lumMod val="65000"/>
                      <a:lumOff val="35000"/>
                    </a:schemeClr>
                  </a:solidFill>
                  <a:latin typeface="Gill Sans MT" panose="020B0502020104020203" pitchFamily="34" charset="77"/>
                </a:rPr>
                <a:t>Aerosols and Climate</a:t>
              </a:r>
              <a:r>
                <a:rPr lang="en-US" sz="1200" dirty="0">
                  <a:solidFill>
                    <a:schemeClr val="tx1">
                      <a:lumMod val="65000"/>
                      <a:lumOff val="35000"/>
                    </a:schemeClr>
                  </a:solidFill>
                  <a:latin typeface="Gill Sans MT" panose="020B0502020104020203" pitchFamily="34" charset="77"/>
                </a:rPr>
                <a:t> </a:t>
              </a:r>
              <a:endParaRPr lang="en-US" sz="1200" i="1" dirty="0">
                <a:solidFill>
                  <a:schemeClr val="tx1">
                    <a:lumMod val="65000"/>
                    <a:lumOff val="35000"/>
                  </a:schemeClr>
                </a:solidFill>
                <a:latin typeface="Gill Sans MT" panose="020B0502020104020203" pitchFamily="34" charset="77"/>
              </a:endParaRPr>
            </a:p>
          </p:txBody>
        </p:sp>
      </p:grpSp>
      <p:sp>
        <p:nvSpPr>
          <p:cNvPr id="38" name="Rectangle 37">
            <a:extLst>
              <a:ext uri="{FF2B5EF4-FFF2-40B4-BE49-F238E27FC236}">
                <a16:creationId xmlns:a16="http://schemas.microsoft.com/office/drawing/2014/main" id="{180DC391-97E2-7DDB-5A26-EB432D38B1B2}"/>
              </a:ext>
            </a:extLst>
          </p:cNvPr>
          <p:cNvSpPr/>
          <p:nvPr/>
        </p:nvSpPr>
        <p:spPr>
          <a:xfrm>
            <a:off x="9644612" y="1581700"/>
            <a:ext cx="1753871" cy="189440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5363-07C4-2487-5204-2DC6271C9C18}"/>
              </a:ext>
            </a:extLst>
          </p:cNvPr>
          <p:cNvSpPr>
            <a:spLocks noGrp="1"/>
          </p:cNvSpPr>
          <p:nvPr>
            <p:ph type="title"/>
          </p:nvPr>
        </p:nvSpPr>
        <p:spPr/>
        <p:txBody>
          <a:bodyPr>
            <a:normAutofit/>
          </a:bodyPr>
          <a:lstStyle/>
          <a:p>
            <a:r>
              <a:rPr lang="en-US" sz="3600" dirty="0">
                <a:solidFill>
                  <a:schemeClr val="accent1"/>
                </a:solidFill>
              </a:rPr>
              <a:t>We develop a perturbed parameter ensemble (PPE) in E3SMv3 to address parametric uncertainty and causality </a:t>
            </a:r>
          </a:p>
        </p:txBody>
      </p:sp>
      <p:sp>
        <p:nvSpPr>
          <p:cNvPr id="3" name="Content Placeholder 2">
            <a:extLst>
              <a:ext uri="{FF2B5EF4-FFF2-40B4-BE49-F238E27FC236}">
                <a16:creationId xmlns:a16="http://schemas.microsoft.com/office/drawing/2014/main" id="{483C9476-90D3-6689-61EC-FDAF433D333D}"/>
              </a:ext>
            </a:extLst>
          </p:cNvPr>
          <p:cNvSpPr>
            <a:spLocks noGrp="1"/>
          </p:cNvSpPr>
          <p:nvPr>
            <p:ph idx="1"/>
          </p:nvPr>
        </p:nvSpPr>
        <p:spPr>
          <a:xfrm>
            <a:off x="680444" y="2051558"/>
            <a:ext cx="4175596" cy="4441317"/>
          </a:xfrm>
        </p:spPr>
        <p:txBody>
          <a:bodyPr>
            <a:normAutofit lnSpcReduction="10000"/>
          </a:bodyPr>
          <a:lstStyle/>
          <a:p>
            <a:r>
              <a:rPr lang="en-US" dirty="0"/>
              <a:t>PI and PD versions</a:t>
            </a:r>
          </a:p>
          <a:p>
            <a:pPr lvl="1"/>
            <a:r>
              <a:rPr lang="en-US" dirty="0"/>
              <a:t>126 ensemble members (default + 125 parameter combinations perturbed with Latin Hypercube sampling)</a:t>
            </a:r>
          </a:p>
          <a:p>
            <a:pPr lvl="1"/>
            <a:r>
              <a:rPr lang="en-US" dirty="0"/>
              <a:t>2-year nudged simulations, atmosphere-only configuration</a:t>
            </a:r>
          </a:p>
          <a:p>
            <a:r>
              <a:rPr lang="en-US" dirty="0"/>
              <a:t>Varied 25 parameters: 7 microphysics, 7 convective microphysics, 11 aerosol</a:t>
            </a:r>
          </a:p>
        </p:txBody>
      </p:sp>
      <p:pic>
        <p:nvPicPr>
          <p:cNvPr id="7" name="Picture 6">
            <a:extLst>
              <a:ext uri="{FF2B5EF4-FFF2-40B4-BE49-F238E27FC236}">
                <a16:creationId xmlns:a16="http://schemas.microsoft.com/office/drawing/2014/main" id="{130B6B25-AC43-D715-134B-868F2C543652}"/>
              </a:ext>
            </a:extLst>
          </p:cNvPr>
          <p:cNvPicPr>
            <a:picLocks noChangeAspect="1"/>
          </p:cNvPicPr>
          <p:nvPr/>
        </p:nvPicPr>
        <p:blipFill>
          <a:blip r:embed="rId3"/>
          <a:srcRect/>
          <a:stretch/>
        </p:blipFill>
        <p:spPr>
          <a:xfrm>
            <a:off x="4856040" y="1540213"/>
            <a:ext cx="3828491" cy="3147074"/>
          </a:xfrm>
          <a:prstGeom prst="rect">
            <a:avLst/>
          </a:prstGeom>
        </p:spPr>
      </p:pic>
      <p:pic>
        <p:nvPicPr>
          <p:cNvPr id="9" name="Picture 8">
            <a:extLst>
              <a:ext uri="{FF2B5EF4-FFF2-40B4-BE49-F238E27FC236}">
                <a16:creationId xmlns:a16="http://schemas.microsoft.com/office/drawing/2014/main" id="{5E3C2CEB-BFD8-56EB-50C1-4E70AFF249F0}"/>
              </a:ext>
            </a:extLst>
          </p:cNvPr>
          <p:cNvPicPr>
            <a:picLocks noChangeAspect="1"/>
          </p:cNvPicPr>
          <p:nvPr/>
        </p:nvPicPr>
        <p:blipFill>
          <a:blip r:embed="rId4"/>
          <a:srcRect/>
          <a:stretch/>
        </p:blipFill>
        <p:spPr>
          <a:xfrm>
            <a:off x="7595689" y="3918413"/>
            <a:ext cx="4457642" cy="2798747"/>
          </a:xfrm>
          <a:prstGeom prst="rect">
            <a:avLst/>
          </a:prstGeom>
        </p:spPr>
      </p:pic>
      <p:sp>
        <p:nvSpPr>
          <p:cNvPr id="14" name="TextBox 13">
            <a:extLst>
              <a:ext uri="{FF2B5EF4-FFF2-40B4-BE49-F238E27FC236}">
                <a16:creationId xmlns:a16="http://schemas.microsoft.com/office/drawing/2014/main" id="{C50FB309-5696-6A54-328E-7AA6C7A9AD10}"/>
              </a:ext>
            </a:extLst>
          </p:cNvPr>
          <p:cNvSpPr txBox="1"/>
          <p:nvPr/>
        </p:nvSpPr>
        <p:spPr>
          <a:xfrm>
            <a:off x="8733761" y="2190420"/>
            <a:ext cx="3022810" cy="646331"/>
          </a:xfrm>
          <a:prstGeom prst="rect">
            <a:avLst/>
          </a:prstGeom>
          <a:noFill/>
        </p:spPr>
        <p:txBody>
          <a:bodyPr wrap="square" rtlCol="0">
            <a:spAutoFit/>
          </a:bodyPr>
          <a:lstStyle/>
          <a:p>
            <a:pPr algn="ctr"/>
            <a:r>
              <a:rPr lang="en-US" dirty="0">
                <a:solidFill>
                  <a:schemeClr val="tx1">
                    <a:lumMod val="65000"/>
                    <a:lumOff val="35000"/>
                  </a:schemeClr>
                </a:solidFill>
                <a:latin typeface="Gill Sans MT" panose="020B0502020104020203" pitchFamily="34" charset="77"/>
              </a:rPr>
              <a:t>Large spread across the PPE in both PI and PD aerosols</a:t>
            </a:r>
          </a:p>
        </p:txBody>
      </p:sp>
      <p:sp>
        <p:nvSpPr>
          <p:cNvPr id="15" name="TextBox 14">
            <a:extLst>
              <a:ext uri="{FF2B5EF4-FFF2-40B4-BE49-F238E27FC236}">
                <a16:creationId xmlns:a16="http://schemas.microsoft.com/office/drawing/2014/main" id="{E9888FC4-E34D-AA87-5CF4-9A315DF25ACF}"/>
              </a:ext>
            </a:extLst>
          </p:cNvPr>
          <p:cNvSpPr txBox="1"/>
          <p:nvPr/>
        </p:nvSpPr>
        <p:spPr>
          <a:xfrm>
            <a:off x="5679536" y="5768949"/>
            <a:ext cx="2181497" cy="646331"/>
          </a:xfrm>
          <a:prstGeom prst="rect">
            <a:avLst/>
          </a:prstGeom>
          <a:noFill/>
        </p:spPr>
        <p:txBody>
          <a:bodyPr wrap="square" rtlCol="0">
            <a:spAutoFit/>
          </a:bodyPr>
          <a:lstStyle/>
          <a:p>
            <a:pPr algn="ctr"/>
            <a:r>
              <a:rPr lang="en-US" dirty="0">
                <a:solidFill>
                  <a:schemeClr val="tx1">
                    <a:lumMod val="65000"/>
                    <a:lumOff val="35000"/>
                  </a:schemeClr>
                </a:solidFill>
                <a:latin typeface="Gill Sans MT" panose="020B0502020104020203" pitchFamily="34" charset="77"/>
              </a:rPr>
              <a:t>“inverted v” across all PPE members </a:t>
            </a:r>
          </a:p>
        </p:txBody>
      </p:sp>
    </p:spTree>
    <p:extLst>
      <p:ext uri="{BB962C8B-B14F-4D97-AF65-F5344CB8AC3E}">
        <p14:creationId xmlns:p14="http://schemas.microsoft.com/office/powerpoint/2010/main" val="398255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5363-07C4-2487-5204-2DC6271C9C18}"/>
              </a:ext>
            </a:extLst>
          </p:cNvPr>
          <p:cNvSpPr>
            <a:spLocks noGrp="1"/>
          </p:cNvSpPr>
          <p:nvPr>
            <p:ph type="title"/>
          </p:nvPr>
        </p:nvSpPr>
        <p:spPr/>
        <p:txBody>
          <a:bodyPr>
            <a:normAutofit/>
          </a:bodyPr>
          <a:lstStyle/>
          <a:p>
            <a:r>
              <a:rPr lang="en-US" sz="3600" dirty="0">
                <a:solidFill>
                  <a:schemeClr val="accent1"/>
                </a:solidFill>
              </a:rPr>
              <a:t>We develop a perturbed parameter ensemble (PPE) in E3SMv3 to address parametric uncertainty and causality </a:t>
            </a:r>
          </a:p>
        </p:txBody>
      </p:sp>
      <p:sp>
        <p:nvSpPr>
          <p:cNvPr id="3" name="Content Placeholder 2">
            <a:extLst>
              <a:ext uri="{FF2B5EF4-FFF2-40B4-BE49-F238E27FC236}">
                <a16:creationId xmlns:a16="http://schemas.microsoft.com/office/drawing/2014/main" id="{483C9476-90D3-6689-61EC-FDAF433D333D}"/>
              </a:ext>
            </a:extLst>
          </p:cNvPr>
          <p:cNvSpPr>
            <a:spLocks noGrp="1"/>
          </p:cNvSpPr>
          <p:nvPr>
            <p:ph idx="1"/>
          </p:nvPr>
        </p:nvSpPr>
        <p:spPr>
          <a:xfrm>
            <a:off x="680444" y="2051558"/>
            <a:ext cx="4175596" cy="4441317"/>
          </a:xfrm>
        </p:spPr>
        <p:txBody>
          <a:bodyPr>
            <a:normAutofit lnSpcReduction="10000"/>
          </a:bodyPr>
          <a:lstStyle/>
          <a:p>
            <a:r>
              <a:rPr lang="en-US" dirty="0"/>
              <a:t>PI and PD versions</a:t>
            </a:r>
          </a:p>
          <a:p>
            <a:pPr lvl="1"/>
            <a:r>
              <a:rPr lang="en-US" dirty="0"/>
              <a:t>126 ensemble members (default + 125 parameter combinations perturbed with Latin Hypercube sampling)</a:t>
            </a:r>
          </a:p>
          <a:p>
            <a:pPr lvl="1"/>
            <a:r>
              <a:rPr lang="en-US" dirty="0"/>
              <a:t>2-year nudged simulations, atmosphere-only configuration</a:t>
            </a:r>
          </a:p>
          <a:p>
            <a:r>
              <a:rPr lang="en-US" dirty="0"/>
              <a:t>Varied 25 parameters: 7 microphysics, 7 convective microphysics, 11 aerosol</a:t>
            </a:r>
          </a:p>
        </p:txBody>
      </p:sp>
      <p:pic>
        <p:nvPicPr>
          <p:cNvPr id="7" name="Picture 6">
            <a:extLst>
              <a:ext uri="{FF2B5EF4-FFF2-40B4-BE49-F238E27FC236}">
                <a16:creationId xmlns:a16="http://schemas.microsoft.com/office/drawing/2014/main" id="{130B6B25-AC43-D715-134B-868F2C543652}"/>
              </a:ext>
            </a:extLst>
          </p:cNvPr>
          <p:cNvPicPr>
            <a:picLocks noChangeAspect="1"/>
          </p:cNvPicPr>
          <p:nvPr/>
        </p:nvPicPr>
        <p:blipFill>
          <a:blip r:embed="rId3"/>
          <a:srcRect/>
          <a:stretch/>
        </p:blipFill>
        <p:spPr>
          <a:xfrm>
            <a:off x="4856040" y="1540213"/>
            <a:ext cx="3828491" cy="3147074"/>
          </a:xfrm>
          <a:prstGeom prst="rect">
            <a:avLst/>
          </a:prstGeom>
        </p:spPr>
      </p:pic>
      <p:pic>
        <p:nvPicPr>
          <p:cNvPr id="9" name="Picture 8">
            <a:extLst>
              <a:ext uri="{FF2B5EF4-FFF2-40B4-BE49-F238E27FC236}">
                <a16:creationId xmlns:a16="http://schemas.microsoft.com/office/drawing/2014/main" id="{5E3C2CEB-BFD8-56EB-50C1-4E70AFF249F0}"/>
              </a:ext>
            </a:extLst>
          </p:cNvPr>
          <p:cNvPicPr>
            <a:picLocks noChangeAspect="1"/>
          </p:cNvPicPr>
          <p:nvPr/>
        </p:nvPicPr>
        <p:blipFill>
          <a:blip r:embed="rId4"/>
          <a:srcRect/>
          <a:stretch/>
        </p:blipFill>
        <p:spPr>
          <a:xfrm>
            <a:off x="7595690" y="3918413"/>
            <a:ext cx="4457640" cy="2798747"/>
          </a:xfrm>
          <a:prstGeom prst="rect">
            <a:avLst/>
          </a:prstGeom>
        </p:spPr>
      </p:pic>
      <p:sp>
        <p:nvSpPr>
          <p:cNvPr id="14" name="TextBox 13">
            <a:extLst>
              <a:ext uri="{FF2B5EF4-FFF2-40B4-BE49-F238E27FC236}">
                <a16:creationId xmlns:a16="http://schemas.microsoft.com/office/drawing/2014/main" id="{C50FB309-5696-6A54-328E-7AA6C7A9AD10}"/>
              </a:ext>
            </a:extLst>
          </p:cNvPr>
          <p:cNvSpPr txBox="1"/>
          <p:nvPr/>
        </p:nvSpPr>
        <p:spPr>
          <a:xfrm>
            <a:off x="8733761" y="2190420"/>
            <a:ext cx="3022810" cy="646331"/>
          </a:xfrm>
          <a:prstGeom prst="rect">
            <a:avLst/>
          </a:prstGeom>
          <a:noFill/>
        </p:spPr>
        <p:txBody>
          <a:bodyPr wrap="square" rtlCol="0">
            <a:spAutoFit/>
          </a:bodyPr>
          <a:lstStyle/>
          <a:p>
            <a:pPr algn="ctr"/>
            <a:r>
              <a:rPr lang="en-US" dirty="0">
                <a:solidFill>
                  <a:schemeClr val="tx1">
                    <a:lumMod val="65000"/>
                    <a:lumOff val="35000"/>
                  </a:schemeClr>
                </a:solidFill>
                <a:latin typeface="Gill Sans MT" panose="020B0502020104020203" pitchFamily="34" charset="77"/>
              </a:rPr>
              <a:t>Large spread across the PPE in both PI and PD aerosols</a:t>
            </a:r>
          </a:p>
        </p:txBody>
      </p:sp>
      <p:sp>
        <p:nvSpPr>
          <p:cNvPr id="15" name="TextBox 14">
            <a:extLst>
              <a:ext uri="{FF2B5EF4-FFF2-40B4-BE49-F238E27FC236}">
                <a16:creationId xmlns:a16="http://schemas.microsoft.com/office/drawing/2014/main" id="{E9888FC4-E34D-AA87-5CF4-9A315DF25ACF}"/>
              </a:ext>
            </a:extLst>
          </p:cNvPr>
          <p:cNvSpPr txBox="1"/>
          <p:nvPr/>
        </p:nvSpPr>
        <p:spPr>
          <a:xfrm>
            <a:off x="5679536" y="5768949"/>
            <a:ext cx="2181497" cy="646331"/>
          </a:xfrm>
          <a:prstGeom prst="rect">
            <a:avLst/>
          </a:prstGeom>
          <a:noFill/>
        </p:spPr>
        <p:txBody>
          <a:bodyPr wrap="square" rtlCol="0">
            <a:spAutoFit/>
          </a:bodyPr>
          <a:lstStyle/>
          <a:p>
            <a:pPr algn="ctr"/>
            <a:r>
              <a:rPr lang="en-US" dirty="0">
                <a:solidFill>
                  <a:schemeClr val="tx1">
                    <a:lumMod val="65000"/>
                    <a:lumOff val="35000"/>
                  </a:schemeClr>
                </a:solidFill>
                <a:latin typeface="Gill Sans MT" panose="020B0502020104020203" pitchFamily="34" charset="77"/>
              </a:rPr>
              <a:t>“inverted v” across all PPE members </a:t>
            </a:r>
          </a:p>
        </p:txBody>
      </p:sp>
    </p:spTree>
    <p:extLst>
      <p:ext uri="{BB962C8B-B14F-4D97-AF65-F5344CB8AC3E}">
        <p14:creationId xmlns:p14="http://schemas.microsoft.com/office/powerpoint/2010/main" val="310005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5363-07C4-2487-5204-2DC6271C9C18}"/>
              </a:ext>
            </a:extLst>
          </p:cNvPr>
          <p:cNvSpPr>
            <a:spLocks noGrp="1"/>
          </p:cNvSpPr>
          <p:nvPr>
            <p:ph type="title"/>
          </p:nvPr>
        </p:nvSpPr>
        <p:spPr>
          <a:xfrm>
            <a:off x="821575" y="324631"/>
            <a:ext cx="11038200" cy="1325563"/>
          </a:xfrm>
        </p:spPr>
        <p:txBody>
          <a:bodyPr>
            <a:normAutofit/>
          </a:bodyPr>
          <a:lstStyle/>
          <a:p>
            <a:r>
              <a:rPr lang="en-US" sz="3600" dirty="0">
                <a:solidFill>
                  <a:schemeClr val="accent1"/>
                </a:solidFill>
              </a:rPr>
              <a:t>Multiscale issue: we need to constrain the (relatively) coarse E3SMv3 PPE to reality</a:t>
            </a:r>
          </a:p>
        </p:txBody>
      </p:sp>
      <p:pic>
        <p:nvPicPr>
          <p:cNvPr id="6" name="Picture 5">
            <a:extLst>
              <a:ext uri="{FF2B5EF4-FFF2-40B4-BE49-F238E27FC236}">
                <a16:creationId xmlns:a16="http://schemas.microsoft.com/office/drawing/2014/main" id="{0E35055F-40C5-0DB8-DD19-26BB9532B9C3}"/>
              </a:ext>
            </a:extLst>
          </p:cNvPr>
          <p:cNvPicPr>
            <a:picLocks noChangeAspect="1"/>
          </p:cNvPicPr>
          <p:nvPr/>
        </p:nvPicPr>
        <p:blipFill>
          <a:blip r:embed="rId3"/>
          <a:srcRect/>
          <a:stretch/>
        </p:blipFill>
        <p:spPr>
          <a:xfrm>
            <a:off x="210790" y="2699027"/>
            <a:ext cx="2817928" cy="2062243"/>
          </a:xfrm>
          <a:prstGeom prst="rect">
            <a:avLst/>
          </a:prstGeom>
        </p:spPr>
      </p:pic>
      <p:sp>
        <p:nvSpPr>
          <p:cNvPr id="17" name="TextBox 16">
            <a:extLst>
              <a:ext uri="{FF2B5EF4-FFF2-40B4-BE49-F238E27FC236}">
                <a16:creationId xmlns:a16="http://schemas.microsoft.com/office/drawing/2014/main" id="{F3E5E856-80D5-696C-56ED-F6BC0CFE4077}"/>
              </a:ext>
            </a:extLst>
          </p:cNvPr>
          <p:cNvSpPr txBox="1"/>
          <p:nvPr/>
        </p:nvSpPr>
        <p:spPr>
          <a:xfrm>
            <a:off x="1052597" y="1691434"/>
            <a:ext cx="4455086" cy="707886"/>
          </a:xfrm>
          <a:prstGeom prst="rect">
            <a:avLst/>
          </a:prstGeom>
          <a:noFill/>
        </p:spPr>
        <p:txBody>
          <a:bodyPr wrap="square" rtlCol="0">
            <a:spAutoFit/>
          </a:bodyPr>
          <a:lstStyle/>
          <a:p>
            <a:pPr algn="ctr"/>
            <a:r>
              <a:rPr lang="en-US" sz="2000" dirty="0">
                <a:latin typeface="Gill Sans MT" panose="020B0502020104020203" pitchFamily="34" charset="77"/>
              </a:rPr>
              <a:t>Process-level ARM observations help us ground the model to the real world</a:t>
            </a:r>
          </a:p>
        </p:txBody>
      </p:sp>
      <p:pic>
        <p:nvPicPr>
          <p:cNvPr id="38" name="Picture 37" descr="A graph of different colored lines&#10;&#10;Description automatically generated">
            <a:extLst>
              <a:ext uri="{FF2B5EF4-FFF2-40B4-BE49-F238E27FC236}">
                <a16:creationId xmlns:a16="http://schemas.microsoft.com/office/drawing/2014/main" id="{B16DADA4-F378-1273-22A7-286F3C2F8DC1}"/>
              </a:ext>
            </a:extLst>
          </p:cNvPr>
          <p:cNvPicPr>
            <a:picLocks noChangeAspect="1"/>
          </p:cNvPicPr>
          <p:nvPr/>
        </p:nvPicPr>
        <p:blipFill>
          <a:blip r:embed="rId4"/>
          <a:stretch>
            <a:fillRect/>
          </a:stretch>
        </p:blipFill>
        <p:spPr>
          <a:xfrm>
            <a:off x="3156960" y="2699027"/>
            <a:ext cx="2867364" cy="2062242"/>
          </a:xfrm>
          <a:prstGeom prst="rect">
            <a:avLst/>
          </a:prstGeom>
        </p:spPr>
      </p:pic>
      <p:grpSp>
        <p:nvGrpSpPr>
          <p:cNvPr id="49" name="Group 48">
            <a:extLst>
              <a:ext uri="{FF2B5EF4-FFF2-40B4-BE49-F238E27FC236}">
                <a16:creationId xmlns:a16="http://schemas.microsoft.com/office/drawing/2014/main" id="{C407CF36-0092-8F33-F644-64A7FCD1DF41}"/>
              </a:ext>
            </a:extLst>
          </p:cNvPr>
          <p:cNvGrpSpPr>
            <a:grpSpLocks noChangeAspect="1"/>
          </p:cNvGrpSpPr>
          <p:nvPr/>
        </p:nvGrpSpPr>
        <p:grpSpPr>
          <a:xfrm>
            <a:off x="1535879" y="4827061"/>
            <a:ext cx="3488521" cy="1935858"/>
            <a:chOff x="848811" y="3907860"/>
            <a:chExt cx="4992799" cy="2770615"/>
          </a:xfrm>
        </p:grpSpPr>
        <p:grpSp>
          <p:nvGrpSpPr>
            <p:cNvPr id="45" name="Group 44">
              <a:extLst>
                <a:ext uri="{FF2B5EF4-FFF2-40B4-BE49-F238E27FC236}">
                  <a16:creationId xmlns:a16="http://schemas.microsoft.com/office/drawing/2014/main" id="{786698C6-EBCA-6F85-078B-4463B9D32351}"/>
                </a:ext>
              </a:extLst>
            </p:cNvPr>
            <p:cNvGrpSpPr/>
            <p:nvPr/>
          </p:nvGrpSpPr>
          <p:grpSpPr>
            <a:xfrm>
              <a:off x="848811" y="3907860"/>
              <a:ext cx="4992799" cy="2770615"/>
              <a:chOff x="848811" y="3907860"/>
              <a:chExt cx="4992799" cy="2770615"/>
            </a:xfrm>
          </p:grpSpPr>
          <p:pic>
            <p:nvPicPr>
              <p:cNvPr id="43" name="Picture 42" descr="A map of the united states&#10;&#10;Description automatically generated">
                <a:extLst>
                  <a:ext uri="{FF2B5EF4-FFF2-40B4-BE49-F238E27FC236}">
                    <a16:creationId xmlns:a16="http://schemas.microsoft.com/office/drawing/2014/main" id="{F7BC17E2-589D-A2D3-7D13-DB106089783F}"/>
                  </a:ext>
                </a:extLst>
              </p:cNvPr>
              <p:cNvPicPr>
                <a:picLocks noChangeAspect="1"/>
              </p:cNvPicPr>
              <p:nvPr/>
            </p:nvPicPr>
            <p:blipFill rotWithShape="1">
              <a:blip r:embed="rId5"/>
              <a:srcRect t="34289" r="4405"/>
              <a:stretch/>
            </p:blipFill>
            <p:spPr>
              <a:xfrm>
                <a:off x="848811" y="3907860"/>
                <a:ext cx="4868377" cy="2770615"/>
              </a:xfrm>
              <a:prstGeom prst="rect">
                <a:avLst/>
              </a:prstGeom>
            </p:spPr>
          </p:pic>
          <p:sp>
            <p:nvSpPr>
              <p:cNvPr id="44" name="Rectangle 43">
                <a:extLst>
                  <a:ext uri="{FF2B5EF4-FFF2-40B4-BE49-F238E27FC236}">
                    <a16:creationId xmlns:a16="http://schemas.microsoft.com/office/drawing/2014/main" id="{2315D0FD-0C7C-BA97-3E0C-C49A2C0E2D54}"/>
                  </a:ext>
                </a:extLst>
              </p:cNvPr>
              <p:cNvSpPr/>
              <p:nvPr/>
            </p:nvSpPr>
            <p:spPr>
              <a:xfrm>
                <a:off x="5587079" y="3907860"/>
                <a:ext cx="254531" cy="2466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75AC583B-520F-76AF-B2C1-4E7907547539}"/>
                </a:ext>
              </a:extLst>
            </p:cNvPr>
            <p:cNvSpPr/>
            <p:nvPr/>
          </p:nvSpPr>
          <p:spPr>
            <a:xfrm>
              <a:off x="1624321" y="4081059"/>
              <a:ext cx="763154" cy="387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E77B4"/>
                  </a:solidFill>
                </a:rPr>
                <a:t>SGP</a:t>
              </a:r>
              <a:endParaRPr lang="en-US" sz="1100" b="1" dirty="0">
                <a:solidFill>
                  <a:srgbClr val="1E77B4"/>
                </a:solidFill>
              </a:endParaRPr>
            </a:p>
          </p:txBody>
        </p:sp>
        <p:sp>
          <p:nvSpPr>
            <p:cNvPr id="47" name="Rectangle 46">
              <a:extLst>
                <a:ext uri="{FF2B5EF4-FFF2-40B4-BE49-F238E27FC236}">
                  <a16:creationId xmlns:a16="http://schemas.microsoft.com/office/drawing/2014/main" id="{93CC3873-4652-24DC-36A5-5B4322F03C50}"/>
                </a:ext>
              </a:extLst>
            </p:cNvPr>
            <p:cNvSpPr/>
            <p:nvPr/>
          </p:nvSpPr>
          <p:spPr>
            <a:xfrm>
              <a:off x="4501684" y="4156634"/>
              <a:ext cx="763154" cy="387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7E10"/>
                  </a:solidFill>
                </a:rPr>
                <a:t>ENA</a:t>
              </a:r>
            </a:p>
          </p:txBody>
        </p:sp>
        <p:sp>
          <p:nvSpPr>
            <p:cNvPr id="48" name="Rectangle 47">
              <a:extLst>
                <a:ext uri="{FF2B5EF4-FFF2-40B4-BE49-F238E27FC236}">
                  <a16:creationId xmlns:a16="http://schemas.microsoft.com/office/drawing/2014/main" id="{98AD6A4F-3289-F58E-FEBF-6E9D2075E4AA}"/>
                </a:ext>
              </a:extLst>
            </p:cNvPr>
            <p:cNvSpPr/>
            <p:nvPr/>
          </p:nvSpPr>
          <p:spPr>
            <a:xfrm>
              <a:off x="4889585" y="5812553"/>
              <a:ext cx="647141" cy="387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299F2B"/>
                  </a:solidFill>
                </a:rPr>
                <a:t>ASI</a:t>
              </a:r>
            </a:p>
          </p:txBody>
        </p:sp>
      </p:grpSp>
      <p:grpSp>
        <p:nvGrpSpPr>
          <p:cNvPr id="50" name="Group 49">
            <a:extLst>
              <a:ext uri="{FF2B5EF4-FFF2-40B4-BE49-F238E27FC236}">
                <a16:creationId xmlns:a16="http://schemas.microsoft.com/office/drawing/2014/main" id="{6A315E2C-EFB7-939F-2A32-D830C8A02D01}"/>
              </a:ext>
            </a:extLst>
          </p:cNvPr>
          <p:cNvGrpSpPr/>
          <p:nvPr/>
        </p:nvGrpSpPr>
        <p:grpSpPr>
          <a:xfrm>
            <a:off x="6249477" y="1691434"/>
            <a:ext cx="5815201" cy="4287210"/>
            <a:chOff x="6249478" y="2280634"/>
            <a:chExt cx="5815201" cy="4287210"/>
          </a:xfrm>
        </p:grpSpPr>
        <p:grpSp>
          <p:nvGrpSpPr>
            <p:cNvPr id="36" name="Group 35">
              <a:extLst>
                <a:ext uri="{FF2B5EF4-FFF2-40B4-BE49-F238E27FC236}">
                  <a16:creationId xmlns:a16="http://schemas.microsoft.com/office/drawing/2014/main" id="{30311F7A-E357-0B9F-899B-1E6E00F39A39}"/>
                </a:ext>
              </a:extLst>
            </p:cNvPr>
            <p:cNvGrpSpPr/>
            <p:nvPr/>
          </p:nvGrpSpPr>
          <p:grpSpPr>
            <a:xfrm>
              <a:off x="6249478" y="2280634"/>
              <a:ext cx="5815201" cy="4287210"/>
              <a:chOff x="5931235" y="2046012"/>
              <a:chExt cx="6133443" cy="4521832"/>
            </a:xfrm>
          </p:grpSpPr>
          <p:grpSp>
            <p:nvGrpSpPr>
              <p:cNvPr id="23" name="Group 22">
                <a:extLst>
                  <a:ext uri="{FF2B5EF4-FFF2-40B4-BE49-F238E27FC236}">
                    <a16:creationId xmlns:a16="http://schemas.microsoft.com/office/drawing/2014/main" id="{B754A10B-BDF2-6E08-BD45-DADB0E137FEC}"/>
                  </a:ext>
                </a:extLst>
              </p:cNvPr>
              <p:cNvGrpSpPr/>
              <p:nvPr/>
            </p:nvGrpSpPr>
            <p:grpSpPr>
              <a:xfrm>
                <a:off x="5931235" y="2046012"/>
                <a:ext cx="6133443" cy="4521832"/>
                <a:chOff x="6057382" y="2562375"/>
                <a:chExt cx="6133443" cy="4521832"/>
              </a:xfrm>
            </p:grpSpPr>
            <p:pic>
              <p:nvPicPr>
                <p:cNvPr id="11" name="Picture 10">
                  <a:extLst>
                    <a:ext uri="{FF2B5EF4-FFF2-40B4-BE49-F238E27FC236}">
                      <a16:creationId xmlns:a16="http://schemas.microsoft.com/office/drawing/2014/main" id="{A543CA4C-C2CC-DA67-4D1B-27B82AACD32B}"/>
                    </a:ext>
                  </a:extLst>
                </p:cNvPr>
                <p:cNvPicPr>
                  <a:picLocks noChangeAspect="1"/>
                </p:cNvPicPr>
                <p:nvPr/>
              </p:nvPicPr>
              <p:blipFill>
                <a:blip r:embed="rId6"/>
                <a:srcRect l="6639" r="6639"/>
                <a:stretch/>
              </p:blipFill>
              <p:spPr>
                <a:xfrm>
                  <a:off x="6057382" y="3385939"/>
                  <a:ext cx="6006791" cy="2770614"/>
                </a:xfrm>
                <a:prstGeom prst="rect">
                  <a:avLst/>
                </a:prstGeom>
              </p:spPr>
            </p:pic>
            <p:sp>
              <p:nvSpPr>
                <p:cNvPr id="14" name="Rectangle 13">
                  <a:extLst>
                    <a:ext uri="{FF2B5EF4-FFF2-40B4-BE49-F238E27FC236}">
                      <a16:creationId xmlns:a16="http://schemas.microsoft.com/office/drawing/2014/main" id="{6166411E-57F0-AABE-3C10-828727615049}"/>
                    </a:ext>
                  </a:extLst>
                </p:cNvPr>
                <p:cNvSpPr/>
                <p:nvPr/>
              </p:nvSpPr>
              <p:spPr>
                <a:xfrm>
                  <a:off x="6346680" y="6696799"/>
                  <a:ext cx="5844145" cy="387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rPr>
                    <a:t>ACE-ENA LES simulations from McCoy et al. (2024), </a:t>
                  </a:r>
                  <a:r>
                    <a:rPr lang="en-US" sz="1600" i="1" dirty="0">
                      <a:solidFill>
                        <a:schemeClr val="tx1">
                          <a:lumMod val="50000"/>
                          <a:lumOff val="50000"/>
                        </a:schemeClr>
                      </a:solidFill>
                    </a:rPr>
                    <a:t>JGRA</a:t>
                  </a:r>
                </a:p>
                <a:p>
                  <a:pPr algn="ctr"/>
                  <a:r>
                    <a:rPr lang="en-US" sz="1400" dirty="0" err="1">
                      <a:solidFill>
                        <a:schemeClr val="tx1">
                          <a:lumMod val="50000"/>
                          <a:lumOff val="50000"/>
                        </a:schemeClr>
                      </a:solidFill>
                    </a:rPr>
                    <a:t>doi</a:t>
                  </a:r>
                  <a:r>
                    <a:rPr lang="en-US" sz="1400" dirty="0">
                      <a:solidFill>
                        <a:schemeClr val="tx1">
                          <a:lumMod val="50000"/>
                          <a:lumOff val="50000"/>
                        </a:schemeClr>
                      </a:solidFill>
                    </a:rPr>
                    <a:t>: </a:t>
                  </a:r>
                  <a:r>
                    <a:rPr lang="en-US" sz="1400" dirty="0">
                      <a:solidFill>
                        <a:schemeClr val="tx1"/>
                      </a:solidFill>
                      <a:hlinkClick r:id="rId7"/>
                    </a:rPr>
                    <a:t>10.5281/zenodo.8088444</a:t>
                  </a:r>
                  <a:endParaRPr lang="en-US" sz="1400" dirty="0">
                    <a:solidFill>
                      <a:schemeClr val="tx1"/>
                    </a:solidFill>
                  </a:endParaRPr>
                </a:p>
              </p:txBody>
            </p:sp>
            <p:sp>
              <p:nvSpPr>
                <p:cNvPr id="19" name="TextBox 18">
                  <a:extLst>
                    <a:ext uri="{FF2B5EF4-FFF2-40B4-BE49-F238E27FC236}">
                      <a16:creationId xmlns:a16="http://schemas.microsoft.com/office/drawing/2014/main" id="{EB4080DC-F82B-BF4F-A6BB-274EE60DF590}"/>
                    </a:ext>
                  </a:extLst>
                </p:cNvPr>
                <p:cNvSpPr txBox="1"/>
                <p:nvPr/>
              </p:nvSpPr>
              <p:spPr>
                <a:xfrm>
                  <a:off x="6978099" y="2562375"/>
                  <a:ext cx="4236814" cy="707886"/>
                </a:xfrm>
                <a:prstGeom prst="rect">
                  <a:avLst/>
                </a:prstGeom>
                <a:noFill/>
              </p:spPr>
              <p:txBody>
                <a:bodyPr wrap="square" rtlCol="0">
                  <a:spAutoFit/>
                </a:bodyPr>
                <a:lstStyle/>
                <a:p>
                  <a:pPr algn="ctr"/>
                  <a:r>
                    <a:rPr lang="en-US" sz="2000" dirty="0">
                      <a:latin typeface="Gill Sans MT" panose="020B0502020104020203" pitchFamily="34" charset="77"/>
                    </a:rPr>
                    <a:t>LES output to address sampling bias from averaging over the E3SM grid</a:t>
                  </a:r>
                </a:p>
              </p:txBody>
            </p:sp>
          </p:grpSp>
          <p:sp>
            <p:nvSpPr>
              <p:cNvPr id="33" name="TextBox 32">
                <a:extLst>
                  <a:ext uri="{FF2B5EF4-FFF2-40B4-BE49-F238E27FC236}">
                    <a16:creationId xmlns:a16="http://schemas.microsoft.com/office/drawing/2014/main" id="{6E962AB5-2D69-2A44-2B48-F894960C2BE9}"/>
                  </a:ext>
                </a:extLst>
              </p:cNvPr>
              <p:cNvSpPr txBox="1"/>
              <p:nvPr/>
            </p:nvSpPr>
            <p:spPr>
              <a:xfrm>
                <a:off x="7452126" y="5506181"/>
                <a:ext cx="421287" cy="276999"/>
              </a:xfrm>
              <a:prstGeom prst="rect">
                <a:avLst/>
              </a:prstGeom>
              <a:solidFill>
                <a:schemeClr val="bg1"/>
              </a:solidFill>
            </p:spPr>
            <p:txBody>
              <a:bodyPr wrap="square" rtlCol="0">
                <a:spAutoFit/>
              </a:bodyPr>
              <a:lstStyle/>
              <a:p>
                <a:pPr algn="ctr"/>
                <a:r>
                  <a:rPr lang="en-US" sz="1200" dirty="0">
                    <a:solidFill>
                      <a:schemeClr val="tx1">
                        <a:lumMod val="65000"/>
                        <a:lumOff val="35000"/>
                      </a:schemeClr>
                    </a:solidFill>
                    <a:latin typeface="Arial" panose="020B0604020202020204" pitchFamily="34" charset="0"/>
                    <a:cs typeface="Arial" panose="020B0604020202020204" pitchFamily="34" charset="0"/>
                  </a:rPr>
                  <a:t>km</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80E6C79-063A-BC18-5687-0CDC7538C9D9}"/>
                  </a:ext>
                </a:extLst>
              </p:cNvPr>
              <p:cNvSpPr txBox="1"/>
              <p:nvPr/>
            </p:nvSpPr>
            <p:spPr>
              <a:xfrm>
                <a:off x="9654958" y="5561791"/>
                <a:ext cx="1688231" cy="276999"/>
              </a:xfrm>
              <a:prstGeom prst="rect">
                <a:avLst/>
              </a:prstGeom>
              <a:solidFill>
                <a:schemeClr val="bg1"/>
              </a:solidFill>
            </p:spPr>
            <p:txBody>
              <a:bodyPr wrap="square" rtlCol="0">
                <a:spAutoFit/>
              </a:bodyPr>
              <a:lstStyle/>
              <a:p>
                <a:pPr algn="ctr"/>
                <a:r>
                  <a:rPr lang="en-US" sz="1200" dirty="0">
                    <a:solidFill>
                      <a:schemeClr val="tx1">
                        <a:lumMod val="65000"/>
                        <a:lumOff val="35000"/>
                      </a:schemeClr>
                    </a:solidFill>
                    <a:latin typeface="Arial" panose="020B0604020202020204" pitchFamily="34" charset="0"/>
                    <a:cs typeface="Arial" panose="020B0604020202020204" pitchFamily="34" charset="0"/>
                  </a:rPr>
                  <a:t>Averaging scale [km]</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8E73A2F1-AFB3-8B99-443A-787E8FF08222}"/>
                </a:ext>
              </a:extLst>
            </p:cNvPr>
            <p:cNvSpPr txBox="1"/>
            <p:nvPr/>
          </p:nvSpPr>
          <p:spPr>
            <a:xfrm>
              <a:off x="10545748" y="3454874"/>
              <a:ext cx="1192788" cy="275274"/>
            </a:xfrm>
            <a:prstGeom prst="rect">
              <a:avLst/>
            </a:prstGeom>
            <a:noFill/>
          </p:spPr>
          <p:txBody>
            <a:bodyPr wrap="square" rtlCol="0">
              <a:spAutoFit/>
            </a:bodyPr>
            <a:lstStyle/>
            <a:p>
              <a:pPr algn="ctr"/>
              <a:r>
                <a:rPr lang="en-US" sz="1200" dirty="0">
                  <a:solidFill>
                    <a:schemeClr val="bg2">
                      <a:lumMod val="50000"/>
                    </a:schemeClr>
                  </a:solidFill>
                </a:rPr>
                <a:t>dx = </a:t>
              </a:r>
              <a:r>
                <a:rPr lang="en-US" sz="1200" dirty="0" err="1">
                  <a:solidFill>
                    <a:schemeClr val="bg2">
                      <a:lumMod val="50000"/>
                    </a:schemeClr>
                  </a:solidFill>
                </a:rPr>
                <a:t>dy</a:t>
              </a:r>
              <a:r>
                <a:rPr lang="en-US" sz="1200" dirty="0">
                  <a:solidFill>
                    <a:schemeClr val="bg2">
                      <a:lumMod val="50000"/>
                    </a:schemeClr>
                  </a:solidFill>
                </a:rPr>
                <a:t> = 100m</a:t>
              </a:r>
            </a:p>
          </p:txBody>
        </p:sp>
      </p:grpSp>
    </p:spTree>
    <p:extLst>
      <p:ext uri="{BB962C8B-B14F-4D97-AF65-F5344CB8AC3E}">
        <p14:creationId xmlns:p14="http://schemas.microsoft.com/office/powerpoint/2010/main" val="151994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840FE9-73DB-3EAB-C1B9-4F56C2F4ADBB}"/>
              </a:ext>
            </a:extLst>
          </p:cNvPr>
          <p:cNvSpPr>
            <a:spLocks noGrp="1"/>
          </p:cNvSpPr>
          <p:nvPr>
            <p:ph type="title"/>
          </p:nvPr>
        </p:nvSpPr>
        <p:spPr/>
        <p:txBody>
          <a:bodyPr anchor="ctr">
            <a:normAutofit/>
          </a:bodyPr>
          <a:lstStyle/>
          <a:p>
            <a:pPr algn="ctr"/>
            <a:r>
              <a:rPr lang="en-US" sz="5400" dirty="0"/>
              <a:t>Digital Earth – Where We Might Go</a:t>
            </a:r>
          </a:p>
        </p:txBody>
      </p:sp>
      <p:pic>
        <p:nvPicPr>
          <p:cNvPr id="4098" name="Picture 2" descr="E3SM provides powerful, new Earth system model for supercomputers | Argonne  Leadership Computing Facility">
            <a:extLst>
              <a:ext uri="{FF2B5EF4-FFF2-40B4-BE49-F238E27FC236}">
                <a16:creationId xmlns:a16="http://schemas.microsoft.com/office/drawing/2014/main" id="{5D850A1D-F8A0-D994-8A0A-063E410DE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66" y="5496910"/>
            <a:ext cx="2045214" cy="11508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bout - E3SM - Energy Exascale Earth System Model">
            <a:extLst>
              <a:ext uri="{FF2B5EF4-FFF2-40B4-BE49-F238E27FC236}">
                <a16:creationId xmlns:a16="http://schemas.microsoft.com/office/drawing/2014/main" id="{11626479-A414-24AF-E0A2-B10A90100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7603" y="5405065"/>
            <a:ext cx="1944397" cy="133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1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5363-07C4-2487-5204-2DC6271C9C18}"/>
              </a:ext>
            </a:extLst>
          </p:cNvPr>
          <p:cNvSpPr>
            <a:spLocks noGrp="1"/>
          </p:cNvSpPr>
          <p:nvPr>
            <p:ph type="title"/>
          </p:nvPr>
        </p:nvSpPr>
        <p:spPr/>
        <p:txBody>
          <a:bodyPr>
            <a:normAutofit/>
          </a:bodyPr>
          <a:lstStyle/>
          <a:p>
            <a:r>
              <a:rPr lang="en-US" sz="3100" dirty="0">
                <a:solidFill>
                  <a:schemeClr val="accent1"/>
                </a:solidFill>
              </a:rPr>
              <a:t>Development across scales: earth system models in the “model hierarchy” serve different (but equally important) purposes</a:t>
            </a:r>
          </a:p>
        </p:txBody>
      </p:sp>
      <p:grpSp>
        <p:nvGrpSpPr>
          <p:cNvPr id="40" name="Group 39">
            <a:extLst>
              <a:ext uri="{FF2B5EF4-FFF2-40B4-BE49-F238E27FC236}">
                <a16:creationId xmlns:a16="http://schemas.microsoft.com/office/drawing/2014/main" id="{6860E4AB-9CC1-59C6-2741-2612CB7B96E4}"/>
              </a:ext>
            </a:extLst>
          </p:cNvPr>
          <p:cNvGrpSpPr/>
          <p:nvPr/>
        </p:nvGrpSpPr>
        <p:grpSpPr>
          <a:xfrm>
            <a:off x="6623159" y="4603671"/>
            <a:ext cx="4642954" cy="2460047"/>
            <a:chOff x="7196377" y="3890096"/>
            <a:chExt cx="4421416" cy="2072672"/>
          </a:xfrm>
        </p:grpSpPr>
        <p:sp>
          <p:nvSpPr>
            <p:cNvPr id="6" name="TextBox 5">
              <a:extLst>
                <a:ext uri="{FF2B5EF4-FFF2-40B4-BE49-F238E27FC236}">
                  <a16:creationId xmlns:a16="http://schemas.microsoft.com/office/drawing/2014/main" id="{967640FA-D66F-F44D-5134-1C04BDA2E49A}"/>
                </a:ext>
              </a:extLst>
            </p:cNvPr>
            <p:cNvSpPr txBox="1"/>
            <p:nvPr/>
          </p:nvSpPr>
          <p:spPr>
            <a:xfrm>
              <a:off x="7196377" y="5439548"/>
              <a:ext cx="4421416" cy="523220"/>
            </a:xfrm>
            <a:prstGeom prst="rect">
              <a:avLst/>
            </a:prstGeom>
            <a:noFill/>
          </p:spPr>
          <p:txBody>
            <a:bodyPr wrap="square">
              <a:spAutoFit/>
            </a:bodyPr>
            <a:lstStyle/>
            <a:p>
              <a:pPr algn="ctr" rtl="0">
                <a:spcBef>
                  <a:spcPts val="0"/>
                </a:spcBef>
                <a:spcAft>
                  <a:spcPts val="0"/>
                </a:spcAft>
              </a:pPr>
              <a:r>
                <a:rPr lang="en-US" sz="1400" b="0" i="0" u="none" strike="noStrike" dirty="0">
                  <a:solidFill>
                    <a:srgbClr val="595959"/>
                  </a:solidFill>
                  <a:effectLst/>
                  <a:latin typeface="Gill Sans" panose="020B0502020104020203" pitchFamily="34" charset="-79"/>
                  <a:cs typeface="Gill Sans" panose="020B0502020104020203" pitchFamily="34" charset="-79"/>
                </a:rPr>
                <a:t>80 km vs. 2.5 km horizontal resolution </a:t>
              </a:r>
              <a:r>
                <a:rPr lang="en-US" sz="1100" b="0" i="0" u="none" strike="noStrike" dirty="0">
                  <a:solidFill>
                    <a:srgbClr val="595959"/>
                  </a:solidFill>
                  <a:effectLst/>
                  <a:latin typeface="Gill Sans" panose="020B0502020104020203" pitchFamily="34" charset="-79"/>
                  <a:cs typeface="Gill Sans" panose="020B0502020104020203" pitchFamily="34" charset="-79"/>
                </a:rPr>
                <a:t>(</a:t>
              </a:r>
              <a:r>
                <a:rPr lang="en-US" sz="1100" b="0" i="0" u="none" strike="noStrike" dirty="0" err="1">
                  <a:solidFill>
                    <a:srgbClr val="595959"/>
                  </a:solidFill>
                  <a:effectLst/>
                  <a:latin typeface="Gill Sans" panose="020B0502020104020203" pitchFamily="34" charset="-79"/>
                  <a:cs typeface="Gill Sans" panose="020B0502020104020203" pitchFamily="34" charset="-79"/>
                </a:rPr>
                <a:t>ESiWACE</a:t>
              </a:r>
              <a:r>
                <a:rPr lang="en-US" sz="1100" b="0" i="0" u="none" strike="noStrike" dirty="0">
                  <a:solidFill>
                    <a:srgbClr val="595959"/>
                  </a:solidFill>
                  <a:effectLst/>
                  <a:latin typeface="Gill Sans" panose="020B0502020104020203" pitchFamily="34" charset="-79"/>
                  <a:cs typeface="Gill Sans" panose="020B0502020104020203" pitchFamily="34" charset="-79"/>
                </a:rPr>
                <a:t>)</a:t>
              </a:r>
              <a:br>
                <a:rPr lang="en-US" sz="1400" dirty="0"/>
              </a:br>
              <a:endParaRPr lang="en-US" sz="1400" dirty="0"/>
            </a:p>
          </p:txBody>
        </p:sp>
        <p:pic>
          <p:nvPicPr>
            <p:cNvPr id="6146" name="Picture 2" descr="A picture containing helmet, porcelain&#10;&#10;Description automatically generated">
              <a:extLst>
                <a:ext uri="{FF2B5EF4-FFF2-40B4-BE49-F238E27FC236}">
                  <a16:creationId xmlns:a16="http://schemas.microsoft.com/office/drawing/2014/main" id="{5D15505D-C59D-5963-97F8-CFC60B375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934" y="3890096"/>
              <a:ext cx="3251311" cy="15494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5E75258A-7926-3AA0-C9A4-41BE2F6292E3}"/>
              </a:ext>
            </a:extLst>
          </p:cNvPr>
          <p:cNvGrpSpPr/>
          <p:nvPr/>
        </p:nvGrpSpPr>
        <p:grpSpPr>
          <a:xfrm>
            <a:off x="583755" y="2368770"/>
            <a:ext cx="4940270" cy="4051943"/>
            <a:chOff x="3301148" y="1928384"/>
            <a:chExt cx="4117903" cy="3377449"/>
          </a:xfrm>
        </p:grpSpPr>
        <p:pic>
          <p:nvPicPr>
            <p:cNvPr id="6150" name="Picture 6" descr="Details are in the caption following the image">
              <a:extLst>
                <a:ext uri="{FF2B5EF4-FFF2-40B4-BE49-F238E27FC236}">
                  <a16:creationId xmlns:a16="http://schemas.microsoft.com/office/drawing/2014/main" id="{9562034A-C474-3C9F-9042-E56E7DB03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148" y="1928384"/>
              <a:ext cx="4117903" cy="308200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1CC7995D-8181-7243-B395-68026F433C8C}"/>
                </a:ext>
              </a:extLst>
            </p:cNvPr>
            <p:cNvSpPr txBox="1"/>
            <p:nvPr/>
          </p:nvSpPr>
          <p:spPr>
            <a:xfrm>
              <a:off x="4372645" y="5028834"/>
              <a:ext cx="2343312" cy="276999"/>
            </a:xfrm>
            <a:prstGeom prst="rect">
              <a:avLst/>
            </a:prstGeom>
            <a:noFill/>
          </p:spPr>
          <p:txBody>
            <a:bodyPr wrap="square" rtlCol="0">
              <a:spAutoFit/>
            </a:bodyPr>
            <a:lstStyle/>
            <a:p>
              <a:pPr algn="ctr"/>
              <a:r>
                <a:rPr lang="en-US" sz="1200" dirty="0" err="1">
                  <a:solidFill>
                    <a:schemeClr val="tx1">
                      <a:lumMod val="50000"/>
                      <a:lumOff val="50000"/>
                    </a:schemeClr>
                  </a:solidFill>
                  <a:latin typeface="Gill Sans MT" panose="020B0502020104020203" pitchFamily="34" charset="77"/>
                </a:rPr>
                <a:t>Franzke</a:t>
              </a:r>
              <a:r>
                <a:rPr lang="en-US" sz="1200" dirty="0">
                  <a:solidFill>
                    <a:schemeClr val="tx1">
                      <a:lumMod val="50000"/>
                      <a:lumOff val="50000"/>
                    </a:schemeClr>
                  </a:solidFill>
                  <a:latin typeface="Gill Sans MT" panose="020B0502020104020203" pitchFamily="34" charset="77"/>
                </a:rPr>
                <a:t> et al. (2020), </a:t>
              </a:r>
              <a:r>
                <a:rPr lang="en-US" sz="1200" i="1" dirty="0">
                  <a:solidFill>
                    <a:schemeClr val="tx1">
                      <a:lumMod val="50000"/>
                      <a:lumOff val="50000"/>
                    </a:schemeClr>
                  </a:solidFill>
                  <a:latin typeface="Gill Sans MT" panose="020B0502020104020203" pitchFamily="34" charset="77"/>
                </a:rPr>
                <a:t>Rev. </a:t>
              </a:r>
              <a:r>
                <a:rPr lang="en-US" sz="1200" i="1" dirty="0" err="1">
                  <a:solidFill>
                    <a:schemeClr val="tx1">
                      <a:lumMod val="50000"/>
                      <a:lumOff val="50000"/>
                    </a:schemeClr>
                  </a:solidFill>
                  <a:latin typeface="Gill Sans MT" panose="020B0502020104020203" pitchFamily="34" charset="77"/>
                </a:rPr>
                <a:t>Geophys</a:t>
              </a:r>
              <a:r>
                <a:rPr lang="en-US" sz="1200" i="1" dirty="0">
                  <a:solidFill>
                    <a:schemeClr val="tx1">
                      <a:lumMod val="50000"/>
                      <a:lumOff val="50000"/>
                    </a:schemeClr>
                  </a:solidFill>
                  <a:latin typeface="Gill Sans MT" panose="020B0502020104020203" pitchFamily="34" charset="77"/>
                </a:rPr>
                <a:t>.</a:t>
              </a:r>
              <a:endParaRPr lang="en-US" sz="1200" dirty="0">
                <a:solidFill>
                  <a:schemeClr val="tx1">
                    <a:lumMod val="50000"/>
                    <a:lumOff val="50000"/>
                  </a:schemeClr>
                </a:solidFill>
                <a:latin typeface="Gill Sans MT" panose="020B0502020104020203" pitchFamily="34" charset="77"/>
              </a:endParaRPr>
            </a:p>
          </p:txBody>
        </p:sp>
      </p:grpSp>
      <p:sp>
        <p:nvSpPr>
          <p:cNvPr id="45" name="TextBox 44">
            <a:extLst>
              <a:ext uri="{FF2B5EF4-FFF2-40B4-BE49-F238E27FC236}">
                <a16:creationId xmlns:a16="http://schemas.microsoft.com/office/drawing/2014/main" id="{A07D91C5-910B-2E12-F611-4ED43BA026B4}"/>
              </a:ext>
            </a:extLst>
          </p:cNvPr>
          <p:cNvSpPr txBox="1"/>
          <p:nvPr/>
        </p:nvSpPr>
        <p:spPr>
          <a:xfrm>
            <a:off x="1075199" y="4545160"/>
            <a:ext cx="808739" cy="369332"/>
          </a:xfrm>
          <a:prstGeom prst="rect">
            <a:avLst/>
          </a:prstGeom>
          <a:noFill/>
        </p:spPr>
        <p:txBody>
          <a:bodyPr wrap="square" rtlCol="0">
            <a:spAutoFit/>
          </a:bodyPr>
          <a:lstStyle/>
          <a:p>
            <a:r>
              <a:rPr lang="en-US" dirty="0">
                <a:solidFill>
                  <a:schemeClr val="accent5"/>
                </a:solidFill>
              </a:rPr>
              <a:t>LES </a:t>
            </a:r>
          </a:p>
        </p:txBody>
      </p:sp>
      <p:sp>
        <p:nvSpPr>
          <p:cNvPr id="46" name="TextBox 45">
            <a:extLst>
              <a:ext uri="{FF2B5EF4-FFF2-40B4-BE49-F238E27FC236}">
                <a16:creationId xmlns:a16="http://schemas.microsoft.com/office/drawing/2014/main" id="{A4FAA2C0-763B-3577-2DC2-20C188B07B39}"/>
              </a:ext>
            </a:extLst>
          </p:cNvPr>
          <p:cNvSpPr txBox="1"/>
          <p:nvPr/>
        </p:nvSpPr>
        <p:spPr>
          <a:xfrm>
            <a:off x="1479568" y="3975733"/>
            <a:ext cx="1208253" cy="369332"/>
          </a:xfrm>
          <a:prstGeom prst="rect">
            <a:avLst/>
          </a:prstGeom>
          <a:noFill/>
        </p:spPr>
        <p:txBody>
          <a:bodyPr wrap="square" rtlCol="0">
            <a:spAutoFit/>
          </a:bodyPr>
          <a:lstStyle/>
          <a:p>
            <a:r>
              <a:rPr lang="en-US" dirty="0">
                <a:solidFill>
                  <a:schemeClr val="accent5"/>
                </a:solidFill>
              </a:rPr>
              <a:t>GSRMs </a:t>
            </a:r>
          </a:p>
        </p:txBody>
      </p:sp>
      <p:sp>
        <p:nvSpPr>
          <p:cNvPr id="47" name="TextBox 46">
            <a:extLst>
              <a:ext uri="{FF2B5EF4-FFF2-40B4-BE49-F238E27FC236}">
                <a16:creationId xmlns:a16="http://schemas.microsoft.com/office/drawing/2014/main" id="{E3E4407C-AD3C-31AB-953C-DD65517F6127}"/>
              </a:ext>
            </a:extLst>
          </p:cNvPr>
          <p:cNvSpPr txBox="1"/>
          <p:nvPr/>
        </p:nvSpPr>
        <p:spPr>
          <a:xfrm>
            <a:off x="2687821" y="3169554"/>
            <a:ext cx="1208253" cy="369332"/>
          </a:xfrm>
          <a:prstGeom prst="rect">
            <a:avLst/>
          </a:prstGeom>
          <a:noFill/>
        </p:spPr>
        <p:txBody>
          <a:bodyPr wrap="square" rtlCol="0">
            <a:spAutoFit/>
          </a:bodyPr>
          <a:lstStyle/>
          <a:p>
            <a:r>
              <a:rPr lang="en-US" dirty="0">
                <a:solidFill>
                  <a:schemeClr val="accent5"/>
                </a:solidFill>
              </a:rPr>
              <a:t>GCMs</a:t>
            </a:r>
          </a:p>
        </p:txBody>
      </p:sp>
      <p:grpSp>
        <p:nvGrpSpPr>
          <p:cNvPr id="50" name="Group 49">
            <a:extLst>
              <a:ext uri="{FF2B5EF4-FFF2-40B4-BE49-F238E27FC236}">
                <a16:creationId xmlns:a16="http://schemas.microsoft.com/office/drawing/2014/main" id="{91A29945-71CB-F6BF-14C6-420A9413B4B4}"/>
              </a:ext>
            </a:extLst>
          </p:cNvPr>
          <p:cNvGrpSpPr>
            <a:grpSpLocks noChangeAspect="1"/>
          </p:cNvGrpSpPr>
          <p:nvPr/>
        </p:nvGrpSpPr>
        <p:grpSpPr>
          <a:xfrm>
            <a:off x="6049506" y="1715221"/>
            <a:ext cx="5790259" cy="2805726"/>
            <a:chOff x="2885634" y="4607838"/>
            <a:chExt cx="4421416" cy="2142440"/>
          </a:xfrm>
        </p:grpSpPr>
        <p:grpSp>
          <p:nvGrpSpPr>
            <p:cNvPr id="39" name="Group 38">
              <a:extLst>
                <a:ext uri="{FF2B5EF4-FFF2-40B4-BE49-F238E27FC236}">
                  <a16:creationId xmlns:a16="http://schemas.microsoft.com/office/drawing/2014/main" id="{F11B6B0E-ED67-1E2B-3020-7334D78222F5}"/>
                </a:ext>
              </a:extLst>
            </p:cNvPr>
            <p:cNvGrpSpPr>
              <a:grpSpLocks noChangeAspect="1"/>
            </p:cNvGrpSpPr>
            <p:nvPr/>
          </p:nvGrpSpPr>
          <p:grpSpPr>
            <a:xfrm>
              <a:off x="3322392" y="4607838"/>
              <a:ext cx="3723407" cy="1807223"/>
              <a:chOff x="6329519" y="397494"/>
              <a:chExt cx="5757192" cy="2794358"/>
            </a:xfrm>
          </p:grpSpPr>
          <p:pic>
            <p:nvPicPr>
              <p:cNvPr id="37" name="Picture 36" descr="A blue ovals with white spots&#10;&#10;Description automatically generated with medium confidence">
                <a:extLst>
                  <a:ext uri="{FF2B5EF4-FFF2-40B4-BE49-F238E27FC236}">
                    <a16:creationId xmlns:a16="http://schemas.microsoft.com/office/drawing/2014/main" id="{9EDBE0C7-59E0-6E3F-DF16-D156CBEFD159}"/>
                  </a:ext>
                </a:extLst>
              </p:cNvPr>
              <p:cNvPicPr>
                <a:picLocks noChangeAspect="1"/>
              </p:cNvPicPr>
              <p:nvPr/>
            </p:nvPicPr>
            <p:blipFill>
              <a:blip r:embed="rId5"/>
              <a:stretch>
                <a:fillRect/>
              </a:stretch>
            </p:blipFill>
            <p:spPr>
              <a:xfrm>
                <a:off x="6604851" y="397494"/>
                <a:ext cx="5481860" cy="2475336"/>
              </a:xfrm>
              <a:prstGeom prst="rect">
                <a:avLst/>
              </a:prstGeom>
              <a:ln>
                <a:solidFill>
                  <a:schemeClr val="tx1"/>
                </a:solidFill>
              </a:ln>
            </p:spPr>
          </p:pic>
          <p:pic>
            <p:nvPicPr>
              <p:cNvPr id="38" name="Picture 37" descr="A blue ovals with white spots&#10;&#10;Description automatically generated with medium confidence">
                <a:extLst>
                  <a:ext uri="{FF2B5EF4-FFF2-40B4-BE49-F238E27FC236}">
                    <a16:creationId xmlns:a16="http://schemas.microsoft.com/office/drawing/2014/main" id="{D80A71C6-8B47-A98E-CA7D-6456F1BCC30E}"/>
                  </a:ext>
                </a:extLst>
              </p:cNvPr>
              <p:cNvPicPr>
                <a:picLocks noChangeAspect="1"/>
              </p:cNvPicPr>
              <p:nvPr/>
            </p:nvPicPr>
            <p:blipFill>
              <a:blip r:embed="rId5"/>
              <a:stretch>
                <a:fillRect/>
              </a:stretch>
            </p:blipFill>
            <p:spPr>
              <a:xfrm>
                <a:off x="6329519" y="716516"/>
                <a:ext cx="5481860" cy="2475336"/>
              </a:xfrm>
              <a:prstGeom prst="rect">
                <a:avLst/>
              </a:prstGeom>
              <a:ln>
                <a:solidFill>
                  <a:schemeClr val="tx1"/>
                </a:solidFill>
              </a:ln>
            </p:spPr>
          </p:pic>
        </p:grpSp>
        <p:sp>
          <p:nvSpPr>
            <p:cNvPr id="49" name="TextBox 48">
              <a:extLst>
                <a:ext uri="{FF2B5EF4-FFF2-40B4-BE49-F238E27FC236}">
                  <a16:creationId xmlns:a16="http://schemas.microsoft.com/office/drawing/2014/main" id="{6D2C9349-0030-0509-F811-1F78D647CFA0}"/>
                </a:ext>
              </a:extLst>
            </p:cNvPr>
            <p:cNvSpPr txBox="1"/>
            <p:nvPr/>
          </p:nvSpPr>
          <p:spPr>
            <a:xfrm>
              <a:off x="2885634" y="6442501"/>
              <a:ext cx="4421416" cy="307777"/>
            </a:xfrm>
            <a:prstGeom prst="rect">
              <a:avLst/>
            </a:prstGeom>
            <a:noFill/>
          </p:spPr>
          <p:txBody>
            <a:bodyPr wrap="square">
              <a:spAutoFit/>
            </a:bodyPr>
            <a:lstStyle/>
            <a:p>
              <a:pPr algn="ctr" rtl="0">
                <a:spcBef>
                  <a:spcPts val="0"/>
                </a:spcBef>
                <a:spcAft>
                  <a:spcPts val="0"/>
                </a:spcAft>
              </a:pPr>
              <a:r>
                <a:rPr lang="en-US" sz="1400" b="0" i="0" u="none" strike="noStrike" dirty="0">
                  <a:solidFill>
                    <a:srgbClr val="595959"/>
                  </a:solidFill>
                  <a:effectLst/>
                  <a:latin typeface="Gill Sans" panose="020B0502020104020203" pitchFamily="34" charset="-79"/>
                  <a:cs typeface="Gill Sans" panose="020B0502020104020203" pitchFamily="34" charset="-79"/>
                </a:rPr>
                <a:t>E3SMv3 PPE: 2x126 simulations, ~2.2 million core hours</a:t>
              </a:r>
              <a:endParaRPr lang="en-US" sz="1400" dirty="0"/>
            </a:p>
          </p:txBody>
        </p:sp>
      </p:grpSp>
    </p:spTree>
    <p:extLst>
      <p:ext uri="{BB962C8B-B14F-4D97-AF65-F5344CB8AC3E}">
        <p14:creationId xmlns:p14="http://schemas.microsoft.com/office/powerpoint/2010/main" val="23067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5363-07C4-2487-5204-2DC6271C9C18}"/>
              </a:ext>
            </a:extLst>
          </p:cNvPr>
          <p:cNvSpPr>
            <a:spLocks noGrp="1"/>
          </p:cNvSpPr>
          <p:nvPr>
            <p:ph type="title"/>
          </p:nvPr>
        </p:nvSpPr>
        <p:spPr/>
        <p:txBody>
          <a:bodyPr>
            <a:normAutofit/>
          </a:bodyPr>
          <a:lstStyle/>
          <a:p>
            <a:r>
              <a:rPr lang="en-US" sz="3600" dirty="0">
                <a:solidFill>
                  <a:schemeClr val="accent1"/>
                </a:solidFill>
              </a:rPr>
              <a:t>Ongoing challenge: effective model-observation intercomparisons</a:t>
            </a:r>
          </a:p>
        </p:txBody>
      </p:sp>
      <p:sp>
        <p:nvSpPr>
          <p:cNvPr id="48" name="Content Placeholder 47">
            <a:extLst>
              <a:ext uri="{FF2B5EF4-FFF2-40B4-BE49-F238E27FC236}">
                <a16:creationId xmlns:a16="http://schemas.microsoft.com/office/drawing/2014/main" id="{C2DAF532-C56A-4828-8C7A-96C9E66A8ED2}"/>
              </a:ext>
            </a:extLst>
          </p:cNvPr>
          <p:cNvSpPr>
            <a:spLocks noGrp="1"/>
          </p:cNvSpPr>
          <p:nvPr>
            <p:ph idx="1"/>
          </p:nvPr>
        </p:nvSpPr>
        <p:spPr>
          <a:xfrm>
            <a:off x="838200" y="2185261"/>
            <a:ext cx="4881985" cy="3991702"/>
          </a:xfrm>
        </p:spPr>
        <p:txBody>
          <a:bodyPr/>
          <a:lstStyle/>
          <a:p>
            <a:r>
              <a:rPr lang="en-US" dirty="0"/>
              <a:t>Prioritize keep simulators up to pace with the latest &amp; greatest models</a:t>
            </a:r>
          </a:p>
          <a:p>
            <a:r>
              <a:rPr lang="en-US" dirty="0"/>
              <a:t>Develop more unified ways to compare models to observations in situations where existing simulators won’t work?</a:t>
            </a:r>
          </a:p>
        </p:txBody>
      </p:sp>
      <p:grpSp>
        <p:nvGrpSpPr>
          <p:cNvPr id="44" name="Group 43">
            <a:extLst>
              <a:ext uri="{FF2B5EF4-FFF2-40B4-BE49-F238E27FC236}">
                <a16:creationId xmlns:a16="http://schemas.microsoft.com/office/drawing/2014/main" id="{DFA00A54-5C39-4CB7-A449-3E511CB400F3}"/>
              </a:ext>
            </a:extLst>
          </p:cNvPr>
          <p:cNvGrpSpPr/>
          <p:nvPr/>
        </p:nvGrpSpPr>
        <p:grpSpPr>
          <a:xfrm>
            <a:off x="5329769" y="1264135"/>
            <a:ext cx="6758771" cy="2648877"/>
            <a:chOff x="4986097" y="4150959"/>
            <a:chExt cx="6758771" cy="2648877"/>
          </a:xfrm>
        </p:grpSpPr>
        <p:sp>
          <p:nvSpPr>
            <p:cNvPr id="32" name="Left-Right Arrow 31">
              <a:extLst>
                <a:ext uri="{FF2B5EF4-FFF2-40B4-BE49-F238E27FC236}">
                  <a16:creationId xmlns:a16="http://schemas.microsoft.com/office/drawing/2014/main" id="{B57FC5E9-BFAC-3E34-E99B-C571D45B9798}"/>
                </a:ext>
              </a:extLst>
            </p:cNvPr>
            <p:cNvSpPr/>
            <p:nvPr/>
          </p:nvSpPr>
          <p:spPr>
            <a:xfrm>
              <a:off x="7498144" y="4908012"/>
              <a:ext cx="1422258" cy="40086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CC8A4A1D-BC4E-702C-C9A6-93BAD36F469E}"/>
                </a:ext>
              </a:extLst>
            </p:cNvPr>
            <p:cNvGrpSpPr/>
            <p:nvPr/>
          </p:nvGrpSpPr>
          <p:grpSpPr>
            <a:xfrm>
              <a:off x="4986097" y="4150959"/>
              <a:ext cx="6758771" cy="2648877"/>
              <a:chOff x="4986097" y="4150959"/>
              <a:chExt cx="6758771" cy="2648877"/>
            </a:xfrm>
          </p:grpSpPr>
          <p:pic>
            <p:nvPicPr>
              <p:cNvPr id="7174" name="Picture 6" descr="Time-height displays show reflectivity and cloud types on August 15, 2016, at ARM's Eastern North Atlantic atmospheric observatory. The y-axes of the top and bottom plots are marked at 0, 5,000, 10,000, 15,000, and 20,000 meters. Reflectivity ranges from -60 to 20 dBz in the top plot. The bottom plot calls out cirrus, cirrostratus, altostratus, altocumulus, deep convection, congestus, and low clouds. Low clouds, cirrostratus, and cirrus are the most pronounced in the plot.">
                <a:extLst>
                  <a:ext uri="{FF2B5EF4-FFF2-40B4-BE49-F238E27FC236}">
                    <a16:creationId xmlns:a16="http://schemas.microsoft.com/office/drawing/2014/main" id="{64AFE1A6-D499-2F94-8DED-39DD610BFF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852"/>
              <a:stretch/>
            </p:blipFill>
            <p:spPr bwMode="auto">
              <a:xfrm>
                <a:off x="9016527" y="4569502"/>
                <a:ext cx="2721328" cy="12190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6400D90-724E-9DDA-46AA-78B781E7B72D}"/>
                  </a:ext>
                </a:extLst>
              </p:cNvPr>
              <p:cNvPicPr>
                <a:picLocks noChangeAspect="1"/>
              </p:cNvPicPr>
              <p:nvPr/>
            </p:nvPicPr>
            <p:blipFill>
              <a:blip r:embed="rId4"/>
              <a:srcRect/>
              <a:stretch/>
            </p:blipFill>
            <p:spPr>
              <a:xfrm>
                <a:off x="5376513" y="4564928"/>
                <a:ext cx="2025506" cy="1130134"/>
              </a:xfrm>
              <a:prstGeom prst="rect">
                <a:avLst/>
              </a:prstGeom>
            </p:spPr>
          </p:pic>
          <p:pic>
            <p:nvPicPr>
              <p:cNvPr id="7170" name="Picture 2" descr="Fruit of the month: Apples - Harvard Health">
                <a:extLst>
                  <a:ext uri="{FF2B5EF4-FFF2-40B4-BE49-F238E27FC236}">
                    <a16:creationId xmlns:a16="http://schemas.microsoft.com/office/drawing/2014/main" id="{DD608798-ED5E-69AD-077A-D42DEDA411C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5952" y="5878338"/>
                <a:ext cx="1266628" cy="7599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mazon.com: Locally Grown Oranges, 3 Pounds : Grocery &amp; Gourmet Food">
                <a:extLst>
                  <a:ext uri="{FF2B5EF4-FFF2-40B4-BE49-F238E27FC236}">
                    <a16:creationId xmlns:a16="http://schemas.microsoft.com/office/drawing/2014/main" id="{7F5DCB4C-A592-DBDF-F140-BA9EF829E792}"/>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680358" y="5873016"/>
                <a:ext cx="1393662" cy="92682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7DCF81F8-22F8-1415-24D8-1DC800295072}"/>
                  </a:ext>
                </a:extLst>
              </p:cNvPr>
              <p:cNvSpPr txBox="1"/>
              <p:nvPr/>
            </p:nvSpPr>
            <p:spPr>
              <a:xfrm>
                <a:off x="4986097" y="4206078"/>
                <a:ext cx="2586296" cy="305796"/>
              </a:xfrm>
              <a:prstGeom prst="rect">
                <a:avLst/>
              </a:prstGeom>
              <a:noFill/>
            </p:spPr>
            <p:txBody>
              <a:bodyPr wrap="square" rtlCol="0">
                <a:spAutoFit/>
              </a:bodyPr>
              <a:lstStyle/>
              <a:p>
                <a:pPr algn="ctr"/>
                <a:r>
                  <a:rPr lang="en-US" sz="1600" dirty="0">
                    <a:latin typeface="Gill Sans MT" panose="020B0502020104020203" pitchFamily="34" charset="77"/>
                  </a:rPr>
                  <a:t>Earth System Model Output</a:t>
                </a:r>
                <a:endParaRPr lang="en-US" sz="1600" dirty="0">
                  <a:solidFill>
                    <a:schemeClr val="accent5"/>
                  </a:solidFill>
                  <a:latin typeface="Gill Sans MT" panose="020B0502020104020203" pitchFamily="34" charset="77"/>
                </a:endParaRPr>
              </a:p>
            </p:txBody>
          </p:sp>
          <p:sp>
            <p:nvSpPr>
              <p:cNvPr id="34" name="TextBox 33">
                <a:extLst>
                  <a:ext uri="{FF2B5EF4-FFF2-40B4-BE49-F238E27FC236}">
                    <a16:creationId xmlns:a16="http://schemas.microsoft.com/office/drawing/2014/main" id="{9C2CFD43-5628-26BE-F6BC-F0A93D18F24F}"/>
                  </a:ext>
                </a:extLst>
              </p:cNvPr>
              <p:cNvSpPr txBox="1"/>
              <p:nvPr/>
            </p:nvSpPr>
            <p:spPr>
              <a:xfrm>
                <a:off x="9654089" y="4150959"/>
                <a:ext cx="1446203" cy="326100"/>
              </a:xfrm>
              <a:prstGeom prst="rect">
                <a:avLst/>
              </a:prstGeom>
              <a:noFill/>
            </p:spPr>
            <p:txBody>
              <a:bodyPr wrap="square" rtlCol="0">
                <a:spAutoFit/>
              </a:bodyPr>
              <a:lstStyle/>
              <a:p>
                <a:pPr algn="ctr"/>
                <a:r>
                  <a:rPr lang="en-US" sz="1600" dirty="0">
                    <a:latin typeface="Gill Sans MT" panose="020B0502020104020203" pitchFamily="34" charset="77"/>
                  </a:rPr>
                  <a:t>Observations</a:t>
                </a:r>
                <a:endParaRPr lang="en-US" sz="1600" dirty="0">
                  <a:solidFill>
                    <a:schemeClr val="accent5"/>
                  </a:solidFill>
                  <a:latin typeface="Gill Sans MT" panose="020B0502020104020203" pitchFamily="34" charset="77"/>
                </a:endParaRPr>
              </a:p>
            </p:txBody>
          </p:sp>
          <p:sp>
            <p:nvSpPr>
              <p:cNvPr id="38" name="TextBox 37">
                <a:extLst>
                  <a:ext uri="{FF2B5EF4-FFF2-40B4-BE49-F238E27FC236}">
                    <a16:creationId xmlns:a16="http://schemas.microsoft.com/office/drawing/2014/main" id="{6701761C-E089-74E1-45B2-95ACB2CD97AA}"/>
                  </a:ext>
                </a:extLst>
              </p:cNvPr>
              <p:cNvSpPr txBox="1"/>
              <p:nvPr/>
            </p:nvSpPr>
            <p:spPr>
              <a:xfrm>
                <a:off x="10839161" y="5855284"/>
                <a:ext cx="905707" cy="266810"/>
              </a:xfrm>
              <a:prstGeom prst="rect">
                <a:avLst/>
              </a:prstGeom>
              <a:noFill/>
            </p:spPr>
            <p:txBody>
              <a:bodyPr wrap="square" rtlCol="0">
                <a:spAutoFit/>
              </a:bodyPr>
              <a:lstStyle/>
              <a:p>
                <a:pPr algn="ctr"/>
                <a:r>
                  <a:rPr lang="en-US" sz="1200" dirty="0">
                    <a:solidFill>
                      <a:schemeClr val="tx1">
                        <a:lumMod val="50000"/>
                        <a:lumOff val="50000"/>
                      </a:schemeClr>
                    </a:solidFill>
                    <a:latin typeface="Gill Sans MT" panose="020B0502020104020203" pitchFamily="34" charset="77"/>
                    <a:hlinkClick r:id="rId7"/>
                  </a:rPr>
                  <a:t>(ARM</a:t>
                </a:r>
                <a:r>
                  <a:rPr lang="en-US" sz="1200" dirty="0">
                    <a:solidFill>
                      <a:schemeClr val="tx1">
                        <a:lumMod val="50000"/>
                        <a:lumOff val="50000"/>
                      </a:schemeClr>
                    </a:solidFill>
                    <a:latin typeface="Gill Sans MT" panose="020B0502020104020203" pitchFamily="34" charset="77"/>
                  </a:rPr>
                  <a:t>)</a:t>
                </a:r>
              </a:p>
            </p:txBody>
          </p:sp>
        </p:grpSp>
        <p:sp>
          <p:nvSpPr>
            <p:cNvPr id="22" name="TextBox 21">
              <a:extLst>
                <a:ext uri="{FF2B5EF4-FFF2-40B4-BE49-F238E27FC236}">
                  <a16:creationId xmlns:a16="http://schemas.microsoft.com/office/drawing/2014/main" id="{EC000A51-0695-23CE-3F11-0FFD7CD92541}"/>
                </a:ext>
              </a:extLst>
            </p:cNvPr>
            <p:cNvSpPr txBox="1"/>
            <p:nvPr/>
          </p:nvSpPr>
          <p:spPr>
            <a:xfrm>
              <a:off x="7206867" y="5383339"/>
              <a:ext cx="1920814" cy="523220"/>
            </a:xfrm>
            <a:prstGeom prst="rect">
              <a:avLst/>
            </a:prstGeom>
            <a:noFill/>
          </p:spPr>
          <p:txBody>
            <a:bodyPr wrap="square" rtlCol="0">
              <a:spAutoFit/>
            </a:bodyPr>
            <a:lstStyle/>
            <a:p>
              <a:pPr algn="ctr"/>
              <a:r>
                <a:rPr lang="en-US" sz="1400" dirty="0">
                  <a:latin typeface="Gill Sans MT" panose="020B0502020104020203" pitchFamily="34" charset="77"/>
                </a:rPr>
                <a:t>instrument/satellite simulators, proxies, etc.</a:t>
              </a:r>
            </a:p>
          </p:txBody>
        </p:sp>
      </p:grpSp>
      <p:grpSp>
        <p:nvGrpSpPr>
          <p:cNvPr id="43" name="Group 42">
            <a:extLst>
              <a:ext uri="{FF2B5EF4-FFF2-40B4-BE49-F238E27FC236}">
                <a16:creationId xmlns:a16="http://schemas.microsoft.com/office/drawing/2014/main" id="{8306EB1F-77D0-34FD-5B52-30852BA83724}"/>
              </a:ext>
            </a:extLst>
          </p:cNvPr>
          <p:cNvGrpSpPr/>
          <p:nvPr/>
        </p:nvGrpSpPr>
        <p:grpSpPr>
          <a:xfrm>
            <a:off x="5841028" y="4125791"/>
            <a:ext cx="6132038" cy="2653544"/>
            <a:chOff x="5463878" y="1302494"/>
            <a:chExt cx="6131613" cy="2653360"/>
          </a:xfrm>
        </p:grpSpPr>
        <p:grpSp>
          <p:nvGrpSpPr>
            <p:cNvPr id="40" name="Group 39">
              <a:extLst>
                <a:ext uri="{FF2B5EF4-FFF2-40B4-BE49-F238E27FC236}">
                  <a16:creationId xmlns:a16="http://schemas.microsoft.com/office/drawing/2014/main" id="{FE5364C0-CC51-5AE8-0D5E-EDB7516FA9E4}"/>
                </a:ext>
              </a:extLst>
            </p:cNvPr>
            <p:cNvGrpSpPr/>
            <p:nvPr/>
          </p:nvGrpSpPr>
          <p:grpSpPr>
            <a:xfrm>
              <a:off x="5769823" y="1302494"/>
              <a:ext cx="5825668" cy="2653360"/>
              <a:chOff x="6485683" y="462249"/>
              <a:chExt cx="5689757" cy="2591458"/>
            </a:xfrm>
          </p:grpSpPr>
          <p:sp>
            <p:nvSpPr>
              <p:cNvPr id="6" name="TextBox 5">
                <a:extLst>
                  <a:ext uri="{FF2B5EF4-FFF2-40B4-BE49-F238E27FC236}">
                    <a16:creationId xmlns:a16="http://schemas.microsoft.com/office/drawing/2014/main" id="{6447FA85-5BFA-7B63-DBDB-CF71495F93E7}"/>
                  </a:ext>
                </a:extLst>
              </p:cNvPr>
              <p:cNvSpPr txBox="1"/>
              <p:nvPr/>
            </p:nvSpPr>
            <p:spPr>
              <a:xfrm>
                <a:off x="10275922" y="2747537"/>
                <a:ext cx="1899518" cy="306170"/>
              </a:xfrm>
              <a:prstGeom prst="rect">
                <a:avLst/>
              </a:prstGeom>
              <a:noFill/>
            </p:spPr>
            <p:txBody>
              <a:bodyPr wrap="square" rtlCol="0">
                <a:spAutoFit/>
              </a:bodyPr>
              <a:lstStyle/>
              <a:p>
                <a:pPr algn="ctr"/>
                <a:r>
                  <a:rPr lang="en-US" sz="1200" dirty="0">
                    <a:solidFill>
                      <a:schemeClr val="tx1">
                        <a:lumMod val="50000"/>
                        <a:lumOff val="50000"/>
                      </a:schemeClr>
                    </a:solidFill>
                    <a:latin typeface="Gill Sans MT" panose="020B0502020104020203" pitchFamily="34" charset="77"/>
                  </a:rPr>
                  <a:t>(Nugent et al., in prep)</a:t>
                </a:r>
                <a:endParaRPr lang="en-US" sz="1200" i="1" dirty="0">
                  <a:solidFill>
                    <a:schemeClr val="tx1">
                      <a:lumMod val="50000"/>
                      <a:lumOff val="50000"/>
                    </a:schemeClr>
                  </a:solidFill>
                  <a:latin typeface="Gill Sans MT" panose="020B0502020104020203" pitchFamily="34" charset="77"/>
                </a:endParaRPr>
              </a:p>
            </p:txBody>
          </p:sp>
          <p:grpSp>
            <p:nvGrpSpPr>
              <p:cNvPr id="19" name="Group 18">
                <a:extLst>
                  <a:ext uri="{FF2B5EF4-FFF2-40B4-BE49-F238E27FC236}">
                    <a16:creationId xmlns:a16="http://schemas.microsoft.com/office/drawing/2014/main" id="{BFE8DC7C-2A06-5E34-3C37-60D412C0FE80}"/>
                  </a:ext>
                </a:extLst>
              </p:cNvPr>
              <p:cNvGrpSpPr>
                <a:grpSpLocks noChangeAspect="1"/>
              </p:cNvGrpSpPr>
              <p:nvPr/>
            </p:nvGrpSpPr>
            <p:grpSpPr>
              <a:xfrm>
                <a:off x="6485683" y="462249"/>
                <a:ext cx="5295337" cy="2330004"/>
                <a:chOff x="6584831" y="365125"/>
                <a:chExt cx="5295337" cy="2330004"/>
              </a:xfrm>
            </p:grpSpPr>
            <p:grpSp>
              <p:nvGrpSpPr>
                <p:cNvPr id="18" name="Group 17">
                  <a:extLst>
                    <a:ext uri="{FF2B5EF4-FFF2-40B4-BE49-F238E27FC236}">
                      <a16:creationId xmlns:a16="http://schemas.microsoft.com/office/drawing/2014/main" id="{F67A8DC3-1DF8-9077-A2A5-70F8EF2AA864}"/>
                    </a:ext>
                  </a:extLst>
                </p:cNvPr>
                <p:cNvGrpSpPr/>
                <p:nvPr/>
              </p:nvGrpSpPr>
              <p:grpSpPr>
                <a:xfrm>
                  <a:off x="6584831" y="365125"/>
                  <a:ext cx="5295337" cy="2287593"/>
                  <a:chOff x="6584831" y="365125"/>
                  <a:chExt cx="5295337" cy="2287593"/>
                </a:xfrm>
              </p:grpSpPr>
              <p:grpSp>
                <p:nvGrpSpPr>
                  <p:cNvPr id="15" name="Group 14">
                    <a:extLst>
                      <a:ext uri="{FF2B5EF4-FFF2-40B4-BE49-F238E27FC236}">
                        <a16:creationId xmlns:a16="http://schemas.microsoft.com/office/drawing/2014/main" id="{A91C8794-2D09-8D26-42AA-9F07B925D721}"/>
                      </a:ext>
                    </a:extLst>
                  </p:cNvPr>
                  <p:cNvGrpSpPr>
                    <a:grpSpLocks noChangeAspect="1"/>
                  </p:cNvGrpSpPr>
                  <p:nvPr/>
                </p:nvGrpSpPr>
                <p:grpSpPr>
                  <a:xfrm>
                    <a:off x="6584831" y="365125"/>
                    <a:ext cx="5295337" cy="2247252"/>
                    <a:chOff x="6244622" y="397785"/>
                    <a:chExt cx="5295337" cy="2247252"/>
                  </a:xfrm>
                </p:grpSpPr>
                <p:sp>
                  <p:nvSpPr>
                    <p:cNvPr id="9" name="TextBox 8">
                      <a:extLst>
                        <a:ext uri="{FF2B5EF4-FFF2-40B4-BE49-F238E27FC236}">
                          <a16:creationId xmlns:a16="http://schemas.microsoft.com/office/drawing/2014/main" id="{64BE7034-2209-DB50-2D4E-734F77A923A8}"/>
                        </a:ext>
                      </a:extLst>
                    </p:cNvPr>
                    <p:cNvSpPr txBox="1"/>
                    <p:nvPr/>
                  </p:nvSpPr>
                  <p:spPr>
                    <a:xfrm>
                      <a:off x="6835229" y="397785"/>
                      <a:ext cx="4114122" cy="338554"/>
                    </a:xfrm>
                    <a:prstGeom prst="rect">
                      <a:avLst/>
                    </a:prstGeom>
                    <a:noFill/>
                  </p:spPr>
                  <p:txBody>
                    <a:bodyPr wrap="square" rtlCol="0">
                      <a:spAutoFit/>
                    </a:bodyPr>
                    <a:lstStyle/>
                    <a:p>
                      <a:pPr algn="ctr"/>
                      <a:r>
                        <a:rPr lang="en-US" sz="1600" dirty="0">
                          <a:latin typeface="Gill Sans MT" panose="020B0502020104020203" pitchFamily="34" charset="77"/>
                        </a:rPr>
                        <a:t>DYAMOND2 GSRMs vs. </a:t>
                      </a:r>
                      <a:r>
                        <a:rPr lang="en-US" sz="1600" dirty="0">
                          <a:solidFill>
                            <a:schemeClr val="accent5"/>
                          </a:solidFill>
                          <a:latin typeface="Gill Sans MT" panose="020B0502020104020203" pitchFamily="34" charset="77"/>
                        </a:rPr>
                        <a:t>Observations</a:t>
                      </a:r>
                    </a:p>
                  </p:txBody>
                </p:sp>
                <p:pic>
                  <p:nvPicPr>
                    <p:cNvPr id="13" name="Picture 12" descr="A group of rectangular shapes with different colors&#10;&#10;Description automatically generated with medium confidence">
                      <a:extLst>
                        <a:ext uri="{FF2B5EF4-FFF2-40B4-BE49-F238E27FC236}">
                          <a16:creationId xmlns:a16="http://schemas.microsoft.com/office/drawing/2014/main" id="{2D08FFE4-B961-4B35-4E4F-D3CF4E281DA1}"/>
                        </a:ext>
                      </a:extLst>
                    </p:cNvPr>
                    <p:cNvPicPr>
                      <a:picLocks noChangeAspect="1"/>
                    </p:cNvPicPr>
                    <p:nvPr/>
                  </p:nvPicPr>
                  <p:blipFill>
                    <a:blip r:embed="rId8"/>
                    <a:stretch>
                      <a:fillRect/>
                    </a:stretch>
                  </p:blipFill>
                  <p:spPr>
                    <a:xfrm>
                      <a:off x="6244622" y="736339"/>
                      <a:ext cx="5295337" cy="1908698"/>
                    </a:xfrm>
                    <a:prstGeom prst="rect">
                      <a:avLst/>
                    </a:prstGeom>
                  </p:spPr>
                </p:pic>
                <p:sp>
                  <p:nvSpPr>
                    <p:cNvPr id="14" name="Rectangle 13">
                      <a:extLst>
                        <a:ext uri="{FF2B5EF4-FFF2-40B4-BE49-F238E27FC236}">
                          <a16:creationId xmlns:a16="http://schemas.microsoft.com/office/drawing/2014/main" id="{DC36CD01-3C79-4118-1FE9-BA6E5CD06DE5}"/>
                        </a:ext>
                      </a:extLst>
                    </p:cNvPr>
                    <p:cNvSpPr/>
                    <p:nvPr/>
                  </p:nvSpPr>
                  <p:spPr>
                    <a:xfrm>
                      <a:off x="6244622" y="736339"/>
                      <a:ext cx="2725758" cy="51372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3ED63A6-C850-C4C7-4634-F2BB5787E1F3}"/>
                      </a:ext>
                    </a:extLst>
                  </p:cNvPr>
                  <p:cNvSpPr/>
                  <p:nvPr/>
                </p:nvSpPr>
                <p:spPr>
                  <a:xfrm>
                    <a:off x="8345347" y="2494429"/>
                    <a:ext cx="1994454" cy="1582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689AC694-2D30-C420-CE56-E98DAE1039AB}"/>
                    </a:ext>
                  </a:extLst>
                </p:cNvPr>
                <p:cNvSpPr txBox="1"/>
                <p:nvPr/>
              </p:nvSpPr>
              <p:spPr>
                <a:xfrm>
                  <a:off x="7939487" y="2433519"/>
                  <a:ext cx="2646505" cy="261610"/>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Freq. of overshooting convection</a:t>
                  </a:r>
                </a:p>
              </p:txBody>
            </p:sp>
          </p:grpSp>
        </p:grpSp>
        <p:sp>
          <p:nvSpPr>
            <p:cNvPr id="41" name="Rectangle 40">
              <a:extLst>
                <a:ext uri="{FF2B5EF4-FFF2-40B4-BE49-F238E27FC236}">
                  <a16:creationId xmlns:a16="http://schemas.microsoft.com/office/drawing/2014/main" id="{97BD1002-4D38-9EC7-573A-FE75D19144EB}"/>
                </a:ext>
              </a:extLst>
            </p:cNvPr>
            <p:cNvSpPr/>
            <p:nvPr/>
          </p:nvSpPr>
          <p:spPr>
            <a:xfrm>
              <a:off x="5463878" y="1323357"/>
              <a:ext cx="6033718" cy="234223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A43E144-551C-9727-97D9-B03C6EE90C2D}"/>
              </a:ext>
            </a:extLst>
          </p:cNvPr>
          <p:cNvSpPr txBox="1"/>
          <p:nvPr/>
        </p:nvSpPr>
        <p:spPr>
          <a:xfrm>
            <a:off x="2984041" y="5768590"/>
            <a:ext cx="2925864" cy="954107"/>
          </a:xfrm>
          <a:prstGeom prst="rect">
            <a:avLst/>
          </a:prstGeom>
          <a:noFill/>
        </p:spPr>
        <p:txBody>
          <a:bodyPr wrap="square" rtlCol="0">
            <a:spAutoFit/>
          </a:bodyPr>
          <a:lstStyle/>
          <a:p>
            <a:pPr algn="ctr"/>
            <a:r>
              <a:rPr lang="en-US" sz="1400" dirty="0">
                <a:solidFill>
                  <a:schemeClr val="tx1">
                    <a:lumMod val="75000"/>
                    <a:lumOff val="25000"/>
                  </a:schemeClr>
                </a:solidFill>
                <a:latin typeface="Gill Sans MT" panose="020B0502020104020203" pitchFamily="34" charset="77"/>
              </a:rPr>
              <a:t>Overshooting convection proxy based on brightness temperature: compare GSRM output to observations at the km scale</a:t>
            </a:r>
          </a:p>
        </p:txBody>
      </p:sp>
    </p:spTree>
    <p:extLst>
      <p:ext uri="{BB962C8B-B14F-4D97-AF65-F5344CB8AC3E}">
        <p14:creationId xmlns:p14="http://schemas.microsoft.com/office/powerpoint/2010/main" val="27538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6239</TotalTime>
  <Words>1712</Words>
  <Application>Microsoft Macintosh PowerPoint</Application>
  <PresentationFormat>Widescreen</PresentationFormat>
  <Paragraphs>246</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Gill Sans</vt:lpstr>
      <vt:lpstr>Gill Sans MT</vt:lpstr>
      <vt:lpstr>Wingdings</vt:lpstr>
      <vt:lpstr>Office Theme</vt:lpstr>
      <vt:lpstr>Evaluating aerosol-cloud interactions in E3SMv3 using a perturbed parameter ensemble</vt:lpstr>
      <vt:lpstr>PROCEED  Perturbed physics ensemble regression optimization center for ESM evaluation and development</vt:lpstr>
      <vt:lpstr>Our focus: aerosol-cloud interactions from pre-industrial (PI) to present-day (PD) conditions in the Nd-LWP relationship</vt:lpstr>
      <vt:lpstr>We develop a perturbed parameter ensemble (PPE) in E3SMv3 to address parametric uncertainty and causality </vt:lpstr>
      <vt:lpstr>We develop a perturbed parameter ensemble (PPE) in E3SMv3 to address parametric uncertainty and causality </vt:lpstr>
      <vt:lpstr>Multiscale issue: we need to constrain the (relatively) coarse E3SMv3 PPE to reality</vt:lpstr>
      <vt:lpstr>Digital Earth – Where We Might Go</vt:lpstr>
      <vt:lpstr>Development across scales: earth system models in the “model hierarchy” serve different (but equally important) purposes</vt:lpstr>
      <vt:lpstr>Ongoing challenge: effective model-observation intercomparisons</vt:lpstr>
      <vt:lpstr>Summary</vt:lpstr>
      <vt:lpstr>Bonus Slides</vt:lpstr>
      <vt:lpstr>Parameter Ranges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Jacqueline Miranda Nugent</dc:creator>
  <cp:lastModifiedBy>Jacqueline Miranda Nugent</cp:lastModifiedBy>
  <cp:revision>204</cp:revision>
  <dcterms:created xsi:type="dcterms:W3CDTF">2024-08-02T18:12:02Z</dcterms:created>
  <dcterms:modified xsi:type="dcterms:W3CDTF">2024-08-07T02:11:10Z</dcterms:modified>
</cp:coreProperties>
</file>