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1"/>
    <p:restoredTop sz="94670"/>
  </p:normalViewPr>
  <p:slideViewPr>
    <p:cSldViewPr snapToGrid="0">
      <p:cViewPr varScale="1">
        <p:scale>
          <a:sx n="56" d="100"/>
          <a:sy n="56" d="100"/>
        </p:scale>
        <p:origin x="8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7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m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" y="127000"/>
            <a:ext cx="21971000" cy="1435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8000" spc="-159">
                <a:solidFill>
                  <a:srgbClr val="5E5E5E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r>
              <a:t>Title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_45394b53-7093-4ebb-ba8d-d1992a8941c5.jpg" descr="_45394b53-7093-4ebb-ba8d-d1992a8941c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2204" y="-1476309"/>
            <a:ext cx="13004801" cy="130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Brian Medeiros"/>
          <p:cNvSpPr txBox="1">
            <a:spLocks noGrp="1"/>
          </p:cNvSpPr>
          <p:nvPr>
            <p:ph type="body" idx="21"/>
          </p:nvPr>
        </p:nvSpPr>
        <p:spPr>
          <a:xfrm>
            <a:off x="1201340" y="9992962"/>
            <a:ext cx="21971003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Brian Medeiros</a:t>
            </a:r>
          </a:p>
        </p:txBody>
      </p:sp>
      <p:sp>
        <p:nvSpPr>
          <p:cNvPr id="191" name="Tightening the bel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Tightening the belt</a:t>
            </a:r>
          </a:p>
        </p:txBody>
      </p:sp>
      <p:sp>
        <p:nvSpPr>
          <p:cNvPr id="192" name="investigating the impact of high resolution at reduced computational cost"/>
          <p:cNvSpPr txBox="1">
            <a:spLocks noGrp="1"/>
          </p:cNvSpPr>
          <p:nvPr>
            <p:ph type="body" sz="quarter" idx="1"/>
          </p:nvPr>
        </p:nvSpPr>
        <p:spPr>
          <a:xfrm>
            <a:off x="1201342" y="7223190"/>
            <a:ext cx="12761320" cy="1905001"/>
          </a:xfrm>
          <a:prstGeom prst="rect">
            <a:avLst/>
          </a:prstGeom>
        </p:spPr>
        <p:txBody>
          <a:bodyPr/>
          <a:lstStyle>
            <a:lvl1pPr defTabSz="1194786">
              <a:lnSpc>
                <a:spcPct val="80000"/>
              </a:lnSpc>
              <a:defRPr sz="5684" spc="-113"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investigating the impact of high resolution at reduced computational cost</a:t>
            </a:r>
          </a:p>
        </p:txBody>
      </p:sp>
      <p:sp>
        <p:nvSpPr>
          <p:cNvPr id="193" name="Thanks to: Max Bouman, John Truesdale, Patrick Callaghan, Adam Herrington, Rich Neale, Peter Lauritzen"/>
          <p:cNvSpPr txBox="1"/>
          <p:nvPr/>
        </p:nvSpPr>
        <p:spPr>
          <a:xfrm>
            <a:off x="306583" y="10614916"/>
            <a:ext cx="12336539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Thanks to: Max Bouman, John Truesdale, Patrick Callaghan, Adam Herrington, Rich Neale, Peter Lauritzen</a:t>
            </a:r>
          </a:p>
        </p:txBody>
      </p:sp>
      <p:pic>
        <p:nvPicPr>
          <p:cNvPr id="194" name="357067_7.png" descr="357067_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6927" y="13252800"/>
            <a:ext cx="1754228" cy="563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DOE_CMYK_Black-Seal_Black-Mark_SC_Horizontal.pdf" descr="DOE_CMYK_Black-Seal_Black-Mark_SC_Horizontal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7104" y="13384885"/>
            <a:ext cx="1754228" cy="299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catalyst_2020_whitetext_enclosed_fill.png" descr="catalyst_2020_whitetext_enclosed_fi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5799" y="12710337"/>
            <a:ext cx="1652748" cy="1032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AM-SE Tropical Bel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CAM-SE Tropical Belt</a:t>
            </a:r>
          </a:p>
        </p:txBody>
      </p:sp>
      <p:pic>
        <p:nvPicPr>
          <p:cNvPr id="199" name="trbelt_area_global_grid.png" descr="trbelt_area_global_gr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432" y="0"/>
            <a:ext cx="13716001" cy="13716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0" name="Table 1"/>
          <p:cNvGraphicFramePr/>
          <p:nvPr/>
        </p:nvGraphicFramePr>
        <p:xfrm>
          <a:off x="556215" y="4002146"/>
          <a:ext cx="9660351" cy="5711706"/>
        </p:xfrm>
        <a:graphic>
          <a:graphicData uri="http://schemas.openxmlformats.org/drawingml/2006/table">
            <a:tbl>
              <a:tblPr firstRow="1" firstCol="1">
                <a:tableStyleId>{CF821DB8-F4EB-4A41-A1BA-3FCAFE7338EE}</a:tableStyleId>
              </a:tblPr>
              <a:tblGrid>
                <a:gridCol w="3220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0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0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958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3200">
                          <a:sym typeface="Helvetica Neue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</a:pPr>
                      <a:r>
                        <a:rPr sz="3200">
                          <a:sym typeface="Helvetica Neue Medium"/>
                        </a:rPr>
                        <a:t>dx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</a:pPr>
                      <a:r>
                        <a:rPr sz="3200">
                          <a:sym typeface="Helvetica Neue Medium"/>
                        </a:rPr>
                        <a:t>#columns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958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</a:pPr>
                      <a:r>
                        <a:rPr sz="3200">
                          <a:solidFill>
                            <a:srgbClr val="5E5E5E"/>
                          </a:solidFill>
                          <a:sym typeface="Helvetica Neue Medium"/>
                        </a:rPr>
                        <a:t>ne30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>
                          <a:solidFill>
                            <a:srgbClr val="5E5E5E"/>
                          </a:solidFill>
                        </a:rPr>
                        <a:t>110km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>
                          <a:solidFill>
                            <a:srgbClr val="5E5E5E"/>
                          </a:solidFill>
                        </a:rPr>
                        <a:t>48,600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5958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</a:pPr>
                      <a:r>
                        <a:rPr sz="3200">
                          <a:solidFill>
                            <a:srgbClr val="5E5E5E"/>
                          </a:solidFill>
                          <a:sym typeface="Helvetica Neue Medium"/>
                        </a:rPr>
                        <a:t>ne60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>
                          <a:solidFill>
                            <a:srgbClr val="5E5E5E"/>
                          </a:solidFill>
                        </a:rPr>
                        <a:t>54km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>
                          <a:solidFill>
                            <a:srgbClr val="5E5E5E"/>
                          </a:solidFill>
                        </a:rPr>
                        <a:t>194,400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5958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</a:pPr>
                      <a:r>
                        <a:rPr sz="3200">
                          <a:sym typeface="Helvetica Neue Medium"/>
                        </a:rPr>
                        <a:t>ne120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27km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777,600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5958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</a:pPr>
                      <a:r>
                        <a:rPr sz="3200">
                          <a:sym typeface="Helvetica Neue Medium"/>
                        </a:rPr>
                        <a:t>ne240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15km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3,110,400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5958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</a:pPr>
                      <a:r>
                        <a:rPr sz="3200">
                          <a:solidFill>
                            <a:srgbClr val="5E5E5E"/>
                          </a:solidFill>
                          <a:sym typeface="Helvetica Neue Medium"/>
                        </a:rPr>
                        <a:t>ne480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>
                          <a:solidFill>
                            <a:srgbClr val="5E5E5E"/>
                          </a:solidFill>
                        </a:rPr>
                        <a:t>7.5km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>
                          <a:solidFill>
                            <a:srgbClr val="5E5E5E"/>
                          </a:solidFill>
                        </a:rPr>
                        <a:t>12,441,600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5958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</a:pPr>
                      <a:r>
                        <a:rPr sz="3200">
                          <a:sym typeface="Helvetica Neue Medium"/>
                        </a:rPr>
                        <a:t>TRBELT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100→15km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710,858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Effective Resol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Effective Resolution</a:t>
            </a:r>
          </a:p>
        </p:txBody>
      </p:sp>
      <p:sp>
        <p:nvSpPr>
          <p:cNvPr id="203" name="tropics vs extratropic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tropics vs extratropics</a:t>
            </a:r>
          </a:p>
        </p:txBody>
      </p:sp>
      <p:sp>
        <p:nvSpPr>
          <p:cNvPr id="204" name="Kinetic energy spectra show the expected scales of the local grid spacing…"/>
          <p:cNvSpPr txBox="1">
            <a:spLocks noGrp="1"/>
          </p:cNvSpPr>
          <p:nvPr>
            <p:ph type="body" sz="quarter" idx="1"/>
          </p:nvPr>
        </p:nvSpPr>
        <p:spPr>
          <a:xfrm>
            <a:off x="1206499" y="4248504"/>
            <a:ext cx="8041141" cy="8256012"/>
          </a:xfrm>
          <a:prstGeom prst="rect">
            <a:avLst/>
          </a:prstGeom>
        </p:spPr>
        <p:txBody>
          <a:bodyPr/>
          <a:lstStyle/>
          <a:p>
            <a:r>
              <a:t>Kinetic energy spectra show the expected scales of the local grid spacing</a:t>
            </a:r>
          </a:p>
          <a:p>
            <a:r>
              <a:t>Confirmed even when remapping to 100km grid</a:t>
            </a:r>
          </a:p>
        </p:txBody>
      </p:sp>
      <p:pic>
        <p:nvPicPr>
          <p:cNvPr id="205" name="kinetic_energy_spectra_panel.pdf" descr="kinetic_energy_spectra_panel.pdf"/>
          <p:cNvPicPr>
            <a:picLocks noChangeAspect="1"/>
          </p:cNvPicPr>
          <p:nvPr/>
        </p:nvPicPr>
        <p:blipFill>
          <a:blip r:embed="rId2"/>
          <a:srcRect b="51030"/>
          <a:stretch>
            <a:fillRect/>
          </a:stretch>
        </p:blipFill>
        <p:spPr>
          <a:xfrm>
            <a:off x="9319260" y="4184650"/>
            <a:ext cx="14050860" cy="5346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Example Applic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 Applications</a:t>
            </a:r>
          </a:p>
        </p:txBody>
      </p:sp>
      <p:sp>
        <p:nvSpPr>
          <p:cNvPr id="20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Tropical cyclones / cyclogenesis…"/>
          <p:cNvSpPr txBox="1">
            <a:spLocks noGrp="1"/>
          </p:cNvSpPr>
          <p:nvPr>
            <p:ph type="body" sz="half" idx="1"/>
          </p:nvPr>
        </p:nvSpPr>
        <p:spPr>
          <a:xfrm>
            <a:off x="1206500" y="4248504"/>
            <a:ext cx="11131666" cy="82560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dirty="0"/>
              <a:t>Tropical cyclones / cyclogenesis</a:t>
            </a:r>
          </a:p>
          <a:p>
            <a:pPr marL="0" indent="0">
              <a:buNone/>
            </a:pPr>
            <a:r>
              <a:rPr dirty="0"/>
              <a:t>Convectively-coupled equatorial waves (and organized convection within them)</a:t>
            </a:r>
          </a:p>
          <a:p>
            <a:pPr marL="0" indent="0">
              <a:buNone/>
            </a:pPr>
            <a:r>
              <a:rPr dirty="0"/>
              <a:t>Precipitation extremes (and other extremes)</a:t>
            </a:r>
          </a:p>
          <a:p>
            <a:pPr marL="0" indent="0">
              <a:buNone/>
            </a:pPr>
            <a:r>
              <a:rPr dirty="0"/>
              <a:t>Teleconnections</a:t>
            </a:r>
          </a:p>
          <a:p>
            <a:pPr marL="0" indent="0">
              <a:buNone/>
            </a:pPr>
            <a:r>
              <a:rPr dirty="0"/>
              <a:t>Potential coupled topics</a:t>
            </a:r>
          </a:p>
        </p:txBody>
      </p:sp>
      <p:pic>
        <p:nvPicPr>
          <p:cNvPr id="210" name="tc_tracks_filtered_agu.png" descr="tc_tracks_filtered_ag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039" y="2210604"/>
            <a:ext cx="11991945" cy="46660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" name="Group"/>
          <p:cNvGrpSpPr/>
          <p:nvPr/>
        </p:nvGrpSpPr>
        <p:grpSpPr>
          <a:xfrm>
            <a:off x="12582212" y="8315651"/>
            <a:ext cx="11694984" cy="5370379"/>
            <a:chOff x="431799" y="431800"/>
            <a:chExt cx="11694983" cy="5370377"/>
          </a:xfrm>
        </p:grpSpPr>
        <p:pic>
          <p:nvPicPr>
            <p:cNvPr id="211" name="sdt_wk_flut_h2.pdf" descr="sdt_wk_flut_h2.pdf"/>
            <p:cNvPicPr>
              <a:picLocks noChangeAspect="1"/>
            </p:cNvPicPr>
            <p:nvPr/>
          </p:nvPicPr>
          <p:blipFill>
            <a:blip r:embed="rId3"/>
            <a:srcRect t="98997"/>
            <a:stretch>
              <a:fillRect/>
            </a:stretch>
          </p:blipFill>
          <p:spPr>
            <a:xfrm>
              <a:off x="1153983" y="1185187"/>
              <a:ext cx="10972801" cy="32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" name="blt_wk_flut_h2.pdf" descr="blt_wk_flut_h2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3983" y="943239"/>
              <a:ext cx="10972801" cy="3261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3" name="TRBELT"/>
            <p:cNvSpPr/>
            <p:nvPr/>
          </p:nvSpPr>
          <p:spPr>
            <a:xfrm flipV="1">
              <a:off x="431799" y="245636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1">
                      <a:lumOff val="-13575"/>
                    </a:schemeClr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lvl1pPr>
            </a:lstStyle>
            <a:p>
              <a:endParaRPr dirty="0"/>
            </a:p>
          </p:txBody>
        </p:sp>
        <p:sp>
          <p:nvSpPr>
            <p:cNvPr id="214" name="Total Precipitation, 15°S-15°N"/>
            <p:cNvSpPr/>
            <p:nvPr/>
          </p:nvSpPr>
          <p:spPr>
            <a:xfrm>
              <a:off x="2722941" y="4318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1">
                      <a:lumOff val="-13575"/>
                    </a:schemeClr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lvl1pPr>
            </a:lstStyle>
            <a:p>
              <a:r>
                <a:rPr dirty="0"/>
                <a:t>Total Precipitation, 15°S-15°N</a:t>
              </a:r>
            </a:p>
          </p:txBody>
        </p:sp>
        <p:sp>
          <p:nvSpPr>
            <p:cNvPr id="215" name="zonal wavenumber"/>
            <p:cNvSpPr/>
            <p:nvPr/>
          </p:nvSpPr>
          <p:spPr>
            <a:xfrm>
              <a:off x="5091114" y="453217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chemeClr val="accent1">
                      <a:lumOff val="-13575"/>
                    </a:schemeClr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lvl1pPr>
            </a:lstStyle>
            <a:p>
              <a:r>
                <a:t>zonal wavenumber</a:t>
              </a:r>
            </a:p>
          </p:txBody>
        </p:sp>
        <p:sp>
          <p:nvSpPr>
            <p:cNvPr id="216" name="frequency (cycles/day)"/>
            <p:cNvSpPr/>
            <p:nvPr/>
          </p:nvSpPr>
          <p:spPr>
            <a:xfrm flipV="1">
              <a:off x="923426" y="284010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vert="vert"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chemeClr val="accent1">
                      <a:lumOff val="-13575"/>
                    </a:schemeClr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lvl1pPr>
            </a:lstStyle>
            <a:p>
              <a:r>
                <a:rPr dirty="0"/>
                <a:t>frequency (cycles/day)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E3SM extension of TRBEL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E3SM extension of TRBELT</a:t>
            </a:r>
          </a:p>
        </p:txBody>
      </p:sp>
      <p:sp>
        <p:nvSpPr>
          <p:cNvPr id="220" name="100 → 15 / 100 → 3 / 28 → 3 ?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100 → 15 / 100 → 3 / 28 → 3 ?</a:t>
            </a:r>
          </a:p>
        </p:txBody>
      </p:sp>
      <p:pic>
        <p:nvPicPr>
          <p:cNvPr id="221" name="topo_annotated.png" descr="topo_annotat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21" y="3696450"/>
            <a:ext cx="16944320" cy="7774773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Δx ≈100km"/>
          <p:cNvSpPr txBox="1"/>
          <p:nvPr/>
        </p:nvSpPr>
        <p:spPr>
          <a:xfrm>
            <a:off x="5246189" y="6281207"/>
            <a:ext cx="166390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r>
              <a:t>Δx ≈100km</a:t>
            </a:r>
          </a:p>
        </p:txBody>
      </p:sp>
      <p:sp>
        <p:nvSpPr>
          <p:cNvPr id="223" name="Δx ≈15km"/>
          <p:cNvSpPr txBox="1"/>
          <p:nvPr/>
        </p:nvSpPr>
        <p:spPr>
          <a:xfrm>
            <a:off x="6904802" y="7875127"/>
            <a:ext cx="149443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r>
              <a:t>Δx ≈15km</a:t>
            </a:r>
          </a:p>
        </p:txBody>
      </p:sp>
      <p:sp>
        <p:nvSpPr>
          <p:cNvPr id="224" name="Δx ≈28km"/>
          <p:cNvSpPr txBox="1"/>
          <p:nvPr/>
        </p:nvSpPr>
        <p:spPr>
          <a:xfrm>
            <a:off x="10838884" y="3215242"/>
            <a:ext cx="149443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t>Δx ≈28km</a:t>
            </a:r>
          </a:p>
        </p:txBody>
      </p:sp>
      <p:pic>
        <p:nvPicPr>
          <p:cNvPr id="225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9909497">
            <a:off x="5156345" y="4892934"/>
            <a:ext cx="5903532" cy="76201"/>
          </a:xfrm>
          <a:prstGeom prst="rect">
            <a:avLst/>
          </a:prstGeom>
        </p:spPr>
      </p:pic>
      <p:pic>
        <p:nvPicPr>
          <p:cNvPr id="227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9934222">
            <a:off x="6553927" y="5708470"/>
            <a:ext cx="9411502" cy="76201"/>
          </a:xfrm>
          <a:prstGeom prst="rect">
            <a:avLst/>
          </a:prstGeom>
        </p:spPr>
      </p:pic>
      <p:sp>
        <p:nvSpPr>
          <p:cNvPr id="229" name="Δx ≈3.25km"/>
          <p:cNvSpPr txBox="1"/>
          <p:nvPr/>
        </p:nvSpPr>
        <p:spPr>
          <a:xfrm>
            <a:off x="15609263" y="3215242"/>
            <a:ext cx="174863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t>Δx ≈3.25km</a:t>
            </a:r>
          </a:p>
        </p:txBody>
      </p:sp>
      <p:sp>
        <p:nvSpPr>
          <p:cNvPr id="230" name="26% of surface area"/>
          <p:cNvSpPr txBox="1"/>
          <p:nvPr/>
        </p:nvSpPr>
        <p:spPr>
          <a:xfrm>
            <a:off x="9787275" y="7330777"/>
            <a:ext cx="2019066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r>
              <a:t>26% of surface area</a:t>
            </a:r>
          </a:p>
        </p:txBody>
      </p:sp>
      <p:grpSp>
        <p:nvGrpSpPr>
          <p:cNvPr id="233" name="pasted-movie.png"/>
          <p:cNvGrpSpPr/>
          <p:nvPr/>
        </p:nvGrpSpPr>
        <p:grpSpPr>
          <a:xfrm>
            <a:off x="18206052" y="4277711"/>
            <a:ext cx="5661922" cy="6131043"/>
            <a:chOff x="0" y="0"/>
            <a:chExt cx="5661920" cy="6131042"/>
          </a:xfrm>
        </p:grpSpPr>
        <p:pic>
          <p:nvPicPr>
            <p:cNvPr id="232" name="pasted-movie.png" descr="pasted-movi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00" y="88900"/>
              <a:ext cx="5407921" cy="5800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1" name="pasted-movie.png" descr="pasted-movie.pn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5661921" cy="6131043"/>
            </a:xfrm>
            <a:prstGeom prst="rect">
              <a:avLst/>
            </a:prstGeom>
            <a:effectLst/>
          </p:spPr>
        </p:pic>
      </p:grpSp>
      <p:sp>
        <p:nvSpPr>
          <p:cNvPr id="234" name="Hierarchy of simulations: aquaplanet → amip → coupled"/>
          <p:cNvSpPr txBox="1"/>
          <p:nvPr/>
        </p:nvSpPr>
        <p:spPr>
          <a:xfrm>
            <a:off x="4450842" y="12372690"/>
            <a:ext cx="15482317" cy="814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Hierarchy of simulations: aquaplanet → amip → coupled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rrent capabilities (AFAIK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</a:defRPr>
            </a:pPr>
            <a:r>
              <a:rPr dirty="0"/>
              <a:t>Current capabilities (AFAIK)</a:t>
            </a:r>
          </a:p>
          <a:p>
            <a:pPr lvl="1">
              <a:spcBef>
                <a:spcPts val="2400"/>
              </a:spcBef>
              <a:buChar char="‣"/>
              <a:defRPr sz="400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</a:defRPr>
            </a:pPr>
            <a:r>
              <a:rPr dirty="0"/>
              <a:t>Coarse climate experiments</a:t>
            </a:r>
          </a:p>
          <a:p>
            <a:pPr lvl="1">
              <a:spcBef>
                <a:spcPts val="2400"/>
              </a:spcBef>
              <a:buChar char="‣"/>
              <a:defRPr sz="400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</a:defRPr>
            </a:pPr>
            <a:r>
              <a:rPr dirty="0"/>
              <a:t>regionally refined experiments with asymmetric configurations</a:t>
            </a:r>
          </a:p>
          <a:p>
            <a:pPr lvl="1">
              <a:spcBef>
                <a:spcPts val="2400"/>
              </a:spcBef>
              <a:buChar char="‣"/>
              <a:defRPr sz="400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</a:defRPr>
            </a:pPr>
            <a:r>
              <a:rPr dirty="0"/>
              <a:t>global uniform storm-resolving demonstration simulations</a:t>
            </a:r>
          </a:p>
        </p:txBody>
      </p:sp>
      <p:sp>
        <p:nvSpPr>
          <p:cNvPr id="239" name="Toward storm-resolving climate experiments via tropical belt configuration…"/>
          <p:cNvSpPr txBox="1"/>
          <p:nvPr/>
        </p:nvSpPr>
        <p:spPr>
          <a:xfrm>
            <a:off x="11590702" y="4248504"/>
            <a:ext cx="9779001" cy="8256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Toward storm-resolving climate experiments via tropical belt configuration</a:t>
            </a:r>
          </a:p>
          <a:p>
            <a:pPr marL="1219200" lvl="1" indent="-609600">
              <a:spcBef>
                <a:spcPts val="2400"/>
              </a:spcBef>
              <a:buSzPct val="123000"/>
              <a:buChar char="‣"/>
              <a:defRPr sz="40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Achievable storm-resolving resolution in significant fraction of globe</a:t>
            </a:r>
          </a:p>
          <a:p>
            <a:pPr marL="1219200" lvl="1" indent="-609600">
              <a:spcBef>
                <a:spcPts val="2400"/>
              </a:spcBef>
              <a:buSzPct val="123000"/>
              <a:buChar char="‣"/>
              <a:defRPr sz="40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Circumglobal equatorial circulation</a:t>
            </a:r>
          </a:p>
          <a:p>
            <a:pPr marL="1219200" lvl="1" indent="-609600">
              <a:spcBef>
                <a:spcPts val="2400"/>
              </a:spcBef>
              <a:buSzPct val="123000"/>
              <a:buChar char="‣"/>
              <a:defRPr sz="40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Idealized &amp; realistic simulations</a:t>
            </a:r>
          </a:p>
          <a:p>
            <a:pPr marL="1219200" lvl="1" indent="-609600">
              <a:spcBef>
                <a:spcPts val="2400"/>
              </a:spcBef>
              <a:buSzPct val="123000"/>
              <a:buChar char="‣"/>
              <a:defRPr sz="40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Can scale to multi-year, multi-simulation experiments for research projects.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223</Words>
  <Application>Microsoft Macintosh PowerPoint</Application>
  <PresentationFormat>Custom</PresentationFormat>
  <Paragraphs>55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Helvetica Neue</vt:lpstr>
      <vt:lpstr>Helvetica Neue Medium</vt:lpstr>
      <vt:lpstr>Source Sans Pro</vt:lpstr>
      <vt:lpstr>Source Sans Pro SemiBold</vt:lpstr>
      <vt:lpstr>21_BasicWhite</vt:lpstr>
      <vt:lpstr>Tightening the belt</vt:lpstr>
      <vt:lpstr>PowerPoint Presentation</vt:lpstr>
      <vt:lpstr>Effective Resolution</vt:lpstr>
      <vt:lpstr>Example Applications</vt:lpstr>
      <vt:lpstr>E3SM extension of TRBELT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Brian Medeiros</cp:lastModifiedBy>
  <cp:revision>3</cp:revision>
  <dcterms:modified xsi:type="dcterms:W3CDTF">2024-08-06T13:56:52Z</dcterms:modified>
</cp:coreProperties>
</file>