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5" d="100"/>
          <a:sy n="55" d="100"/>
        </p:scale>
        <p:origin x="294" y="3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43200"/>
            <a:ext cx="7772400" cy="1371600"/>
          </a:xfrm>
        </p:spPr>
        <p:txBody>
          <a:bodyPr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343400"/>
            <a:ext cx="7772400" cy="17526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/>
              <a:t>11/10/2016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049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/>
              <a:t>11/10/2016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290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388620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45920"/>
            <a:ext cx="388620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/>
              <a:t>11/10/2016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51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5920"/>
            <a:ext cx="3886200" cy="45720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31720"/>
            <a:ext cx="3886200" cy="3429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45920"/>
            <a:ext cx="3886200" cy="45720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2331720"/>
            <a:ext cx="3886200" cy="3429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/>
              <a:t>11/10/2016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619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/>
              <a:t>11/10/2016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210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/>
              <a:t>11/10/2016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73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22960"/>
            <a:ext cx="3200400" cy="1828800"/>
          </a:xfrm>
        </p:spPr>
        <p:txBody>
          <a:bodyPr anchor="t" anchorCtr="0"/>
          <a:lstStyle>
            <a:lvl1pPr algn="l">
              <a:defRPr sz="36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822960"/>
            <a:ext cx="4800600" cy="49377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834640"/>
            <a:ext cx="3200400" cy="29260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/>
              <a:t>11/10/2016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078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0"/>
            <a:ext cx="8229600" cy="59436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685800"/>
            <a:ext cx="8229600" cy="3657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212080"/>
            <a:ext cx="8229600" cy="685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/>
              <a:t>11/10/2016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28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0972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5920"/>
            <a:ext cx="8229600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0" y="6357008"/>
            <a:ext cx="1371600" cy="13716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9FFE9975-C960-C441-A95D-E879884DDE4A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86200" y="6504908"/>
            <a:ext cx="1371600" cy="13716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06896CD2-FB3A-5340-99F8-A4C5A2774A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648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accent1">
              <a:lumMod val="75000"/>
            </a:schemeClr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3270" y="2057400"/>
            <a:ext cx="7772400" cy="1371600"/>
          </a:xfrm>
        </p:spPr>
        <p:txBody>
          <a:bodyPr/>
          <a:lstStyle/>
          <a:p>
            <a:r>
              <a:rPr lang="en-US" dirty="0"/>
              <a:t>Land Group Publications Overview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14004" y="3905794"/>
            <a:ext cx="4730931" cy="1752600"/>
          </a:xfrm>
        </p:spPr>
        <p:txBody>
          <a:bodyPr/>
          <a:lstStyle/>
          <a:p>
            <a:r>
              <a:rPr lang="en-US" sz="2800" dirty="0"/>
              <a:t>Published: </a:t>
            </a:r>
            <a:r>
              <a:rPr lang="en-US" sz="2800" b="1" dirty="0"/>
              <a:t>18 (past year)</a:t>
            </a:r>
          </a:p>
          <a:p>
            <a:r>
              <a:rPr lang="en-US" sz="2800" dirty="0"/>
              <a:t>In review: </a:t>
            </a:r>
            <a:r>
              <a:rPr lang="en-US" sz="2800" b="1" dirty="0"/>
              <a:t>20</a:t>
            </a:r>
          </a:p>
          <a:p>
            <a:r>
              <a:rPr lang="en-US" sz="2800" dirty="0"/>
              <a:t>In preparation/planned</a:t>
            </a:r>
            <a:r>
              <a:rPr lang="en-US" sz="2800"/>
              <a:t>: </a:t>
            </a:r>
            <a:r>
              <a:rPr lang="en-US" sz="2800" b="1"/>
              <a:t>25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3542583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6748"/>
            <a:ext cx="8229600" cy="814250"/>
          </a:xfrm>
        </p:spPr>
        <p:txBody>
          <a:bodyPr/>
          <a:lstStyle/>
          <a:p>
            <a:r>
              <a:rPr lang="en-US" sz="3200" dirty="0"/>
              <a:t>Papers in preparation/planned (25 total)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" y="988415"/>
            <a:ext cx="8229600" cy="4114800"/>
          </a:xfrm>
        </p:spPr>
        <p:txBody>
          <a:bodyPr/>
          <a:lstStyle/>
          <a:p>
            <a:r>
              <a:rPr lang="en-US" sz="1800" dirty="0" err="1"/>
              <a:t>Bisht</a:t>
            </a:r>
            <a:r>
              <a:rPr lang="en-US" sz="1800" dirty="0"/>
              <a:t>, G., and Riley, W. J.: A variably saturated flow model for Earth System Models: Integration and testing at site, regional, and global scales, Hydrological and Earth System Science, in prep.</a:t>
            </a:r>
          </a:p>
          <a:p>
            <a:r>
              <a:rPr lang="en-US" sz="1800" dirty="0" err="1"/>
              <a:t>Bisht</a:t>
            </a:r>
            <a:r>
              <a:rPr lang="en-US" sz="1800" dirty="0"/>
              <a:t>, G., Riley, W. J., Wainwright, H., Yuan, F., and </a:t>
            </a:r>
            <a:r>
              <a:rPr lang="en-US" sz="1800" dirty="0" err="1"/>
              <a:t>Romanovsky</a:t>
            </a:r>
            <a:r>
              <a:rPr lang="en-US" sz="1800" dirty="0"/>
              <a:t>, V. E.: Impacts of </a:t>
            </a:r>
            <a:r>
              <a:rPr lang="en-US" sz="1800" dirty="0" err="1"/>
              <a:t>microtopographic</a:t>
            </a:r>
            <a:r>
              <a:rPr lang="en-US" sz="1800" dirty="0"/>
              <a:t> snow-redistribution on hydrologic and thermal processes in polygonal ground of an Arctic ecosystem, JAMES, in prep.</a:t>
            </a:r>
          </a:p>
          <a:p>
            <a:r>
              <a:rPr lang="en-US" sz="1800" dirty="0"/>
              <a:t>Bond-Lamberty et al. “Quantifying uncertainty in a coupled human-Earth System Model”</a:t>
            </a:r>
          </a:p>
          <a:p>
            <a:r>
              <a:rPr lang="en-US" sz="1800" dirty="0"/>
              <a:t>Calvin et al. “Variance decomposition shows the importance of human-climate feedbacks in the Earth system”</a:t>
            </a:r>
          </a:p>
          <a:p>
            <a:r>
              <a:rPr lang="en-US" sz="1800" dirty="0"/>
              <a:t>Chen, J., Zhu, Q., Riley, W. J., Torn, M. S., He, Y., and </a:t>
            </a:r>
            <a:r>
              <a:rPr lang="en-US" sz="1800" dirty="0" err="1"/>
              <a:t>Randerson</a:t>
            </a:r>
            <a:r>
              <a:rPr lang="en-US" sz="1800" dirty="0"/>
              <a:t>, J. T.: Towards improved predictions of global radiocarbon (Δ14C) through comparison between site observations and climate model outputs, </a:t>
            </a:r>
            <a:r>
              <a:rPr lang="en-US" sz="1800" dirty="0" err="1"/>
              <a:t>Biogeosciences</a:t>
            </a:r>
            <a:r>
              <a:rPr lang="en-US" sz="1800" dirty="0"/>
              <a:t>, in prep.</a:t>
            </a:r>
          </a:p>
          <a:p>
            <a:r>
              <a:rPr lang="en-US" sz="1800" dirty="0" err="1"/>
              <a:t>Drewniak</a:t>
            </a:r>
            <a:r>
              <a:rPr lang="en-US" sz="1800" dirty="0"/>
              <a:t>. </a:t>
            </a:r>
            <a:r>
              <a:rPr lang="en-US" sz="1800" i="1" dirty="0"/>
              <a:t>Simulating Dynamic Roots in the ACME Land Model</a:t>
            </a:r>
          </a:p>
          <a:p>
            <a:r>
              <a:rPr lang="en-US" sz="1800" dirty="0" err="1"/>
              <a:t>Drewniak</a:t>
            </a:r>
            <a:r>
              <a:rPr lang="en-US" sz="1800" dirty="0"/>
              <a:t>. </a:t>
            </a:r>
            <a:r>
              <a:rPr lang="en-US" sz="1800" i="1" dirty="0"/>
              <a:t>Climate-driven planting date in the ACME Land Model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563637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6748"/>
            <a:ext cx="8229600" cy="814250"/>
          </a:xfrm>
        </p:spPr>
        <p:txBody>
          <a:bodyPr/>
          <a:lstStyle/>
          <a:p>
            <a:r>
              <a:rPr lang="en-US" dirty="0"/>
              <a:t>Papers in prep/planned (cont’d)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" y="988415"/>
            <a:ext cx="8229600" cy="4114800"/>
          </a:xfrm>
        </p:spPr>
        <p:txBody>
          <a:bodyPr/>
          <a:lstStyle/>
          <a:p>
            <a:r>
              <a:rPr lang="en-US" sz="1800" dirty="0"/>
              <a:t>Flores, H. et al. Connections among traits between multiple plant organs vary across environmental gradients and growth forms. New </a:t>
            </a:r>
            <a:r>
              <a:rPr lang="en-US" sz="1800" dirty="0" err="1"/>
              <a:t>Phytologist</a:t>
            </a:r>
            <a:r>
              <a:rPr lang="en-US" sz="1800" dirty="0"/>
              <a:t>, in prep. </a:t>
            </a:r>
          </a:p>
          <a:p>
            <a:r>
              <a:rPr lang="en-US" sz="1800" dirty="0"/>
              <a:t>Holm, J. A., Knox, R. G., </a:t>
            </a:r>
            <a:r>
              <a:rPr lang="en-US" sz="1800" dirty="0" err="1"/>
              <a:t>Koven</a:t>
            </a:r>
            <a:r>
              <a:rPr lang="en-US" sz="1800" dirty="0"/>
              <a:t>, C. D., Riley, W. J., </a:t>
            </a:r>
            <a:r>
              <a:rPr lang="en-US" sz="1800" dirty="0" err="1"/>
              <a:t>Kueppers</a:t>
            </a:r>
            <a:r>
              <a:rPr lang="en-US" sz="1800" dirty="0"/>
              <a:t>, L. M., and Fisher, R.: How is vegetation size class distribution represented in demography models? Lessons learned and paths forward, Geoscientific Model Development, in prep.</a:t>
            </a:r>
          </a:p>
          <a:p>
            <a:r>
              <a:rPr lang="en-US" sz="1800" dirty="0"/>
              <a:t>Holm, J. A., Knox, R. G., </a:t>
            </a:r>
            <a:r>
              <a:rPr lang="en-US" sz="1800" dirty="0" err="1"/>
              <a:t>Koven</a:t>
            </a:r>
            <a:r>
              <a:rPr lang="en-US" sz="1800" dirty="0"/>
              <a:t>, C. D., and Riley, W. J.: Vegetation demographics in an earth system model framework: capturing structural forest dynamics and plant co-existence in temperate forests, </a:t>
            </a:r>
            <a:r>
              <a:rPr lang="en-US" sz="1800" dirty="0" err="1"/>
              <a:t>Ecol</a:t>
            </a:r>
            <a:r>
              <a:rPr lang="en-US" sz="1800" dirty="0"/>
              <a:t> Lett, in prep-a.</a:t>
            </a:r>
          </a:p>
          <a:p>
            <a:r>
              <a:rPr lang="en-US" sz="1800" dirty="0"/>
              <a:t>Holm, J. A., Knox, R. G., Lima, A. J. N., </a:t>
            </a:r>
            <a:r>
              <a:rPr lang="en-US" sz="1800" dirty="0" err="1"/>
              <a:t>Koven</a:t>
            </a:r>
            <a:r>
              <a:rPr lang="en-US" sz="1800" dirty="0"/>
              <a:t>, C. D., Longo, M., Riley, W. J., Negron-Juarez, R. I., Araujo, A. C. d., </a:t>
            </a:r>
            <a:r>
              <a:rPr lang="en-US" sz="1800" dirty="0" err="1"/>
              <a:t>Manzi</a:t>
            </a:r>
            <a:r>
              <a:rPr lang="en-US" sz="1800" dirty="0"/>
              <a:t>, A., </a:t>
            </a:r>
            <a:r>
              <a:rPr lang="en-US" sz="1800" dirty="0" err="1"/>
              <a:t>Kueppers</a:t>
            </a:r>
            <a:r>
              <a:rPr lang="en-US" sz="1800" dirty="0"/>
              <a:t>, L. M., Moorcroft, P. R., Higuchi, N., and Chambers, J. Q.: Modeling the Central Amazon forest carbon sink and forest dynamics under current and rising atmospheric carbon dioxide, Global Change Biology, in prep-b.</a:t>
            </a:r>
          </a:p>
          <a:p>
            <a:r>
              <a:rPr lang="en-US" sz="1800" dirty="0"/>
              <a:t>Jones et al. “Human-mediated Carbon Cycle Feedbacks”</a:t>
            </a:r>
          </a:p>
          <a:p>
            <a:r>
              <a:rPr lang="en-US" sz="1800" dirty="0" err="1"/>
              <a:t>Leng</a:t>
            </a:r>
            <a:r>
              <a:rPr lang="en-US" sz="1800" dirty="0"/>
              <a:t>, G., L. R. Leung, and M. Huang. 2017. "Global irrigation modeling with the ACME Land Model (ALM)”.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975648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" y="54820"/>
            <a:ext cx="8229600" cy="814250"/>
          </a:xfrm>
        </p:spPr>
        <p:txBody>
          <a:bodyPr/>
          <a:lstStyle/>
          <a:p>
            <a:r>
              <a:rPr lang="en-US" dirty="0"/>
              <a:t>Papers in prep/planned (cont’d)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" y="988415"/>
            <a:ext cx="8229600" cy="4114800"/>
          </a:xfrm>
        </p:spPr>
        <p:txBody>
          <a:bodyPr/>
          <a:lstStyle/>
          <a:p>
            <a:r>
              <a:rPr lang="en-US" sz="1800" dirty="0"/>
              <a:t>Li, H., L. R. Leung, and Z. Tan. 2017. "Global Sediment Modeling From an Integrated Earth-Human System Perspective.”</a:t>
            </a:r>
          </a:p>
          <a:p>
            <a:r>
              <a:rPr lang="en-US" sz="1800" dirty="0"/>
              <a:t>Ricciuto, D., et al. Evaluating models of litter and soil organic matter dynamics against multiple observational constraints. </a:t>
            </a:r>
            <a:r>
              <a:rPr lang="en-US" sz="1800" dirty="0" err="1"/>
              <a:t>Biogeosciences</a:t>
            </a:r>
            <a:r>
              <a:rPr lang="en-US" sz="1800" dirty="0"/>
              <a:t>, in prep.</a:t>
            </a:r>
          </a:p>
          <a:p>
            <a:r>
              <a:rPr lang="en-US" sz="1800" dirty="0"/>
              <a:t>Ricciuto, D., Sargsyan, K., Thornton, P. The Impact of Parametric Uncertainties on Biogeochemistry in the ACME Land Model, in prep. </a:t>
            </a:r>
            <a:r>
              <a:rPr lang="en-US" sz="1800" dirty="0" err="1"/>
              <a:t>Biogeosciences</a:t>
            </a:r>
            <a:r>
              <a:rPr lang="en-US" sz="1800" dirty="0"/>
              <a:t>.</a:t>
            </a:r>
          </a:p>
          <a:p>
            <a:r>
              <a:rPr lang="en-US" sz="1800" dirty="0"/>
              <a:t>Tan, Z., L. R. Leung, H. Li, T. </a:t>
            </a:r>
            <a:r>
              <a:rPr lang="en-US" sz="1800" dirty="0" err="1"/>
              <a:t>Teklu</a:t>
            </a:r>
            <a:r>
              <a:rPr lang="en-US" sz="1800" dirty="0"/>
              <a:t>, M. </a:t>
            </a:r>
            <a:r>
              <a:rPr lang="en-US" sz="1800" dirty="0" err="1"/>
              <a:t>Vanmaercke</a:t>
            </a:r>
            <a:r>
              <a:rPr lang="en-US" sz="1800" dirty="0"/>
              <a:t>, J. </a:t>
            </a:r>
            <a:r>
              <a:rPr lang="en-US" sz="1800" dirty="0" err="1"/>
              <a:t>Poesen</a:t>
            </a:r>
            <a:r>
              <a:rPr lang="en-US" sz="1800" dirty="0"/>
              <a:t>, X, Zhang, H. Lu, and J. Hartmann. 2017. "A Global Data Analysis of Sediment and Organic Carbon Yield for Modeling Riverine Biogeochemistry.”</a:t>
            </a:r>
          </a:p>
          <a:p>
            <a:r>
              <a:rPr lang="en-US" sz="1800" dirty="0"/>
              <a:t>Thornton et al. Using control systems to quantify global-scale climate-biogeochemistry feedbacks. </a:t>
            </a:r>
            <a:r>
              <a:rPr lang="en-US" sz="1800" dirty="0" err="1"/>
              <a:t>Biogeosciences</a:t>
            </a:r>
            <a:r>
              <a:rPr lang="en-US" sz="1800" dirty="0"/>
              <a:t>, in prep.</a:t>
            </a:r>
          </a:p>
          <a:p>
            <a:r>
              <a:rPr lang="en-US" sz="1800" dirty="0"/>
              <a:t>Yang, Thornton, et al. Quantifying the impact of nitrogen and phosphorus limitation on the land components of global climate-biogeochemistry feedbacks. </a:t>
            </a:r>
            <a:r>
              <a:rPr lang="en-US" sz="1800" dirty="0" err="1"/>
              <a:t>Biogeosciences</a:t>
            </a:r>
            <a:r>
              <a:rPr lang="en-US" sz="1800" dirty="0"/>
              <a:t>, in prep.</a:t>
            </a:r>
          </a:p>
          <a:p>
            <a:r>
              <a:rPr lang="en-US" alt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Yang, X., Peter Thornton, Daniel </a:t>
            </a:r>
            <a:r>
              <a:rPr lang="en-US" alt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Goll</a:t>
            </a:r>
            <a:r>
              <a:rPr lang="en-US" alt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alt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Yingping</a:t>
            </a:r>
            <a:r>
              <a:rPr lang="en-US" alt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Wang, Dan Ricciuto, Sasha Reed,  Rich Norby.  Nutrient regulation of tropical forest response to warming – a model-</a:t>
            </a:r>
            <a:r>
              <a:rPr lang="en-US" alt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intercomparison</a:t>
            </a:r>
            <a:r>
              <a:rPr lang="en-US" alt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at two tropical forest sites. </a:t>
            </a:r>
            <a:r>
              <a:rPr lang="en-US" alt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Biogeosciences</a:t>
            </a:r>
            <a:r>
              <a:rPr lang="en-US" alt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in prep.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734554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6748"/>
            <a:ext cx="8229600" cy="814250"/>
          </a:xfrm>
        </p:spPr>
        <p:txBody>
          <a:bodyPr/>
          <a:lstStyle/>
          <a:p>
            <a:r>
              <a:rPr lang="en-US" dirty="0"/>
              <a:t>Papers in prep/planned (cont’d)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" y="988415"/>
            <a:ext cx="8229600" cy="4114800"/>
          </a:xfrm>
        </p:spPr>
        <p:txBody>
          <a:bodyPr/>
          <a:lstStyle/>
          <a:p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Yang, X., Thornton, Norby, Ricciuto. Improve the representation of phosphorus availability and uptake in ALM.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Biogeosciences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in prep.</a:t>
            </a:r>
          </a:p>
          <a:p>
            <a:r>
              <a:rPr lang="en-US" sz="1800" dirty="0"/>
              <a:t>Zhu, Q., and J., R. W.: A global synthesis of plant CNP Stoichiometry: Implications for land carbon projections over the 21st century, Global Change Biology, in prep-a.</a:t>
            </a:r>
          </a:p>
          <a:p>
            <a:r>
              <a:rPr lang="en-US" sz="1800" dirty="0"/>
              <a:t>Zhu, Q., and J., R. W.: Plant nitrogen and phosphorus co-limitation: Confronting models with fertilization experiments at a global scale, Journal of </a:t>
            </a:r>
            <a:r>
              <a:rPr lang="en-US" sz="1800" dirty="0" err="1"/>
              <a:t>geophsical</a:t>
            </a:r>
            <a:r>
              <a:rPr lang="en-US" sz="1800" dirty="0"/>
              <a:t> Research - B, in prep-b.</a:t>
            </a:r>
          </a:p>
          <a:p>
            <a:r>
              <a:rPr lang="en-US" sz="1800" dirty="0"/>
              <a:t>Zhu, Q., J., R. W., and R.F., G.: Higher plant N uptake and soil N supply in a CO2 enriched world: Are we getting the right answer for the wrong reasons?, Journal of </a:t>
            </a:r>
            <a:r>
              <a:rPr lang="en-US" sz="1800" dirty="0" err="1"/>
              <a:t>Geophsical</a:t>
            </a:r>
            <a:r>
              <a:rPr lang="en-US" sz="1800" dirty="0"/>
              <a:t> Research - B, in prep-a.</a:t>
            </a:r>
          </a:p>
          <a:p>
            <a:r>
              <a:rPr lang="en-US" sz="1800" dirty="0"/>
              <a:t>Zhu, Q., Riley, W. J., Tang, J. Y., </a:t>
            </a:r>
            <a:r>
              <a:rPr lang="en-US" sz="1800" dirty="0" err="1"/>
              <a:t>Randerson</a:t>
            </a:r>
            <a:r>
              <a:rPr lang="en-US" sz="1800" dirty="0"/>
              <a:t>, J. R., Hoffman, F. M., and Mu, M.: Representing carbon, nitrogen, and phosphorus interaction in the ACME Land Model v1: Model development and global benchmarking, JAMES, in prep-b.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36952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823"/>
            <a:ext cx="8229600" cy="718457"/>
          </a:xfrm>
        </p:spPr>
        <p:txBody>
          <a:bodyPr/>
          <a:lstStyle/>
          <a:p>
            <a:r>
              <a:rPr lang="en-US" sz="3200" dirty="0"/>
              <a:t>Papers published (18 total, 2015-2016)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823" y="744564"/>
            <a:ext cx="8229600" cy="4114800"/>
          </a:xfrm>
        </p:spPr>
        <p:txBody>
          <a:bodyPr/>
          <a:lstStyle/>
          <a:p>
            <a:r>
              <a:rPr lang="en-US" sz="1800" dirty="0" err="1"/>
              <a:t>Brunke</a:t>
            </a:r>
            <a:r>
              <a:rPr lang="en-US" sz="1800" dirty="0"/>
              <a:t>, M.A., P. Broxton, J. Pelletier, D. </a:t>
            </a:r>
            <a:r>
              <a:rPr lang="en-US" sz="1800" dirty="0" err="1"/>
              <a:t>Gochis</a:t>
            </a:r>
            <a:r>
              <a:rPr lang="en-US" sz="1800" dirty="0"/>
              <a:t>, P. </a:t>
            </a:r>
            <a:r>
              <a:rPr lang="en-US" sz="1800" dirty="0" err="1"/>
              <a:t>Hazenberg</a:t>
            </a:r>
            <a:r>
              <a:rPr lang="en-US" sz="1800" dirty="0"/>
              <a:t>, D. Lawrence, L.R. Leung, G.-Y. </a:t>
            </a:r>
            <a:r>
              <a:rPr lang="en-US" sz="1800" dirty="0" err="1"/>
              <a:t>Niu</a:t>
            </a:r>
            <a:r>
              <a:rPr lang="en-US" sz="1800" dirty="0"/>
              <a:t>, P. Troch, and X. Zeng. 2016. “Implementing and Testing Variable Soil Thickness in the Community Land </a:t>
            </a:r>
            <a:r>
              <a:rPr lang="it-IT" sz="1800" dirty="0"/>
              <a:t>Model Version 4.5”. J. Clim., 29, 3441-3461, doi:10.1175/JCLI-D-15-0307.1.</a:t>
            </a:r>
          </a:p>
          <a:p>
            <a:r>
              <a:rPr lang="it-IT" sz="1800" dirty="0"/>
              <a:t>Ghimire, B., Riley, W. J., Koven, C. D., Mu, M., and Randerson, J. T.: Representing leaf and root physiological traits in CLM improves global carbon and nitrogen cycling predictions, JAMES, 10.1002/2015MS000538, 2016.</a:t>
            </a:r>
          </a:p>
          <a:p>
            <a:r>
              <a:rPr lang="en-US" sz="1800" dirty="0"/>
              <a:t>He, H., Dali Wang, Jindong Tan, Data Synthesis of Time Series in Community Land Model for Climate Simulation, Journal of Computational Sciences, 10.1016/j.jocs.2016.01.005.</a:t>
            </a:r>
          </a:p>
          <a:p>
            <a:r>
              <a:rPr lang="it-IT" sz="1800" dirty="0"/>
              <a:t>Li, H.-Y., L.R. Leung, A. Getirana, M. Huang, H. Wu, Y. Xu, J. Guo, and N. Voisin. 2015. “Evaluating Global Streamflow Simulations by a Physically-Based Routing Model Coupled With the Community Land Model.” J. </a:t>
            </a:r>
            <a:r>
              <a:rPr lang="nb-NO" sz="1800" dirty="0"/>
              <a:t>Hydrometeor., 16, 948-971, doi:10.1175/JHM-D-14-0079.1.</a:t>
            </a:r>
          </a:p>
          <a:p>
            <a:r>
              <a:rPr lang="en-US" sz="1800" dirty="0"/>
              <a:t>Mao, J., A. </a:t>
            </a:r>
            <a:r>
              <a:rPr lang="en-US" sz="1800" dirty="0" err="1"/>
              <a:t>Ribes</a:t>
            </a:r>
            <a:r>
              <a:rPr lang="en-US" sz="1800" dirty="0"/>
              <a:t>, B. Yan, X. Shi, P. E. Thornton, R. </a:t>
            </a:r>
            <a:r>
              <a:rPr lang="en-US" sz="1800" dirty="0" err="1"/>
              <a:t>Seferian</a:t>
            </a:r>
            <a:r>
              <a:rPr lang="en-US" sz="1800" dirty="0"/>
              <a:t>, P. </a:t>
            </a:r>
            <a:r>
              <a:rPr lang="en-US" sz="1800" dirty="0" err="1"/>
              <a:t>Ciais</a:t>
            </a:r>
            <a:r>
              <a:rPr lang="en-US" sz="1800" dirty="0"/>
              <a:t>, R. B. </a:t>
            </a:r>
            <a:r>
              <a:rPr lang="en-US" sz="1800" dirty="0" err="1"/>
              <a:t>Myneni</a:t>
            </a:r>
            <a:r>
              <a:rPr lang="en-US" sz="1800" dirty="0"/>
              <a:t>, H. </a:t>
            </a:r>
            <a:r>
              <a:rPr lang="en-US" sz="1800" dirty="0" err="1"/>
              <a:t>Douville</a:t>
            </a:r>
            <a:r>
              <a:rPr lang="en-US" sz="1800" dirty="0"/>
              <a:t>, S. </a:t>
            </a:r>
            <a:r>
              <a:rPr lang="en-US" sz="1800" dirty="0" err="1"/>
              <a:t>Piao</a:t>
            </a:r>
            <a:r>
              <a:rPr lang="en-US" sz="1800" dirty="0"/>
              <a:t>, Z. Zhu, R. E. Dickinson, Y. Dai, D. M. Ricciuto, M. </a:t>
            </a:r>
            <a:r>
              <a:rPr lang="en-US" sz="1800" dirty="0" err="1"/>
              <a:t>Jin</a:t>
            </a:r>
            <a:r>
              <a:rPr lang="en-US" sz="1800" dirty="0"/>
              <a:t>, F. M. Hoffman, B. Wang, M. Huang and X. </a:t>
            </a:r>
            <a:r>
              <a:rPr lang="en-US" sz="1800" dirty="0" err="1"/>
              <a:t>Lian</a:t>
            </a:r>
            <a:r>
              <a:rPr lang="en-US" sz="1800" dirty="0"/>
              <a:t> 2016. Human-induced greening of the northern extratropical land surface. Nature </a:t>
            </a:r>
            <a:r>
              <a:rPr lang="en-US" sz="1800" dirty="0" err="1"/>
              <a:t>Clim</a:t>
            </a:r>
            <a:r>
              <a:rPr lang="en-US" sz="1800" dirty="0"/>
              <a:t>. Change advance online publication DOI: 10.1038/nclimate3056</a:t>
            </a:r>
          </a:p>
          <a:p>
            <a:endParaRPr lang="nb-NO" sz="1800" dirty="0"/>
          </a:p>
        </p:txBody>
      </p:sp>
    </p:spTree>
    <p:extLst>
      <p:ext uri="{BB962C8B-B14F-4D97-AF65-F5344CB8AC3E}">
        <p14:creationId xmlns:p14="http://schemas.microsoft.com/office/powerpoint/2010/main" val="4277863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5940"/>
            <a:ext cx="8229600" cy="1097280"/>
          </a:xfrm>
        </p:spPr>
        <p:txBody>
          <a:bodyPr/>
          <a:lstStyle/>
          <a:p>
            <a:r>
              <a:rPr lang="en-US" dirty="0"/>
              <a:t>Published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697" y="901340"/>
            <a:ext cx="8229600" cy="4114800"/>
          </a:xfrm>
        </p:spPr>
        <p:txBody>
          <a:bodyPr/>
          <a:lstStyle/>
          <a:p>
            <a:r>
              <a:rPr lang="en-US" sz="1800" dirty="0"/>
              <a:t>Mao, J., D. M. Ricciuto, P. E. Thornton, J. M. Warren, A. W. King, X. Shi, C. M. Iversen and R. J. Norby. 2016. Evaluating the Community Land Model in a pine stand with shading manipulations and 13CO2 labeling. </a:t>
            </a:r>
            <a:r>
              <a:rPr lang="en-US" sz="1800" dirty="0" err="1"/>
              <a:t>Biogeosciences</a:t>
            </a:r>
            <a:r>
              <a:rPr lang="en-US" sz="1800" dirty="0"/>
              <a:t> 13(3): 641-657.</a:t>
            </a:r>
          </a:p>
          <a:p>
            <a:r>
              <a:rPr lang="en-US" sz="1800" dirty="0"/>
              <a:t>Metcalfe, D. B., D. Ricciuto, S. </a:t>
            </a:r>
            <a:r>
              <a:rPr lang="en-US" sz="1800" dirty="0" err="1"/>
              <a:t>Palmroth</a:t>
            </a:r>
            <a:r>
              <a:rPr lang="en-US" sz="1800" dirty="0"/>
              <a:t>, C. Campbell, V. Hurry, J. Mao, S. G. Keel, S. Linder, X. Shi, T. </a:t>
            </a:r>
            <a:r>
              <a:rPr lang="en-US" sz="1800" dirty="0" err="1"/>
              <a:t>Näsholm</a:t>
            </a:r>
            <a:r>
              <a:rPr lang="en-US" sz="1800" dirty="0"/>
              <a:t>, K. E. A. </a:t>
            </a:r>
            <a:r>
              <a:rPr lang="en-US" sz="1800" dirty="0" err="1"/>
              <a:t>Ohlsson</a:t>
            </a:r>
            <a:r>
              <a:rPr lang="en-US" sz="1800" dirty="0"/>
              <a:t>, M. Blackburn, P. E. Thornton and R. Oren 2016. Informing climate models with rapid chamber measurements of forest carbon uptake. Global Change Biology: n/a-n/a DOI: 10.1111/gcb.13451.</a:t>
            </a:r>
          </a:p>
          <a:p>
            <a:r>
              <a:rPr lang="en-US" sz="1800" dirty="0" err="1"/>
              <a:t>Medlyn</a:t>
            </a:r>
            <a:r>
              <a:rPr lang="en-US" sz="1800" dirty="0"/>
              <a:t>, B. E., De </a:t>
            </a:r>
            <a:r>
              <a:rPr lang="en-US" sz="1800" dirty="0" err="1"/>
              <a:t>Kauwe</a:t>
            </a:r>
            <a:r>
              <a:rPr lang="en-US" sz="1800" dirty="0"/>
              <a:t>, M. G., </a:t>
            </a:r>
            <a:r>
              <a:rPr lang="en-US" sz="1800" dirty="0" err="1"/>
              <a:t>Zaehle</a:t>
            </a:r>
            <a:r>
              <a:rPr lang="en-US" sz="1800" dirty="0"/>
              <a:t>, S., Walker, A. P., </a:t>
            </a:r>
            <a:r>
              <a:rPr lang="en-US" sz="1800" dirty="0" err="1"/>
              <a:t>Duursma</a:t>
            </a:r>
            <a:r>
              <a:rPr lang="en-US" sz="1800" dirty="0"/>
              <a:t>, R. A., </a:t>
            </a:r>
            <a:r>
              <a:rPr lang="en-US" sz="1800" dirty="0" err="1"/>
              <a:t>Luus</a:t>
            </a:r>
            <a:r>
              <a:rPr lang="en-US" sz="1800" dirty="0"/>
              <a:t>, K., </a:t>
            </a:r>
            <a:r>
              <a:rPr lang="en-US" sz="1800" dirty="0" err="1"/>
              <a:t>Mishurov</a:t>
            </a:r>
            <a:r>
              <a:rPr lang="en-US" sz="1800" dirty="0"/>
              <a:t>, M., Pak, B., Smith, B., Wang, Y.-P., Yang, X., </a:t>
            </a:r>
            <a:r>
              <a:rPr lang="en-US" sz="1800" dirty="0" err="1"/>
              <a:t>Crous</a:t>
            </a:r>
            <a:r>
              <a:rPr lang="en-US" sz="1800" dirty="0"/>
              <a:t>, K. Y., Drake, J. E., </a:t>
            </a:r>
            <a:r>
              <a:rPr lang="en-US" sz="1800" dirty="0" err="1"/>
              <a:t>Gimeno</a:t>
            </a:r>
            <a:r>
              <a:rPr lang="en-US" sz="1800" dirty="0"/>
              <a:t>, T. E., Macdonald, C. A., Norby, R. J., Power, S. A., </a:t>
            </a:r>
            <a:r>
              <a:rPr lang="en-US" sz="1800" dirty="0" err="1"/>
              <a:t>Tjoelker</a:t>
            </a:r>
            <a:r>
              <a:rPr lang="en-US" sz="1800" dirty="0"/>
              <a:t>, M. G. and Ellsworth, D. S. (2016), Using models to guide field experiments: a priori predictions for the CO2 response of a nutrient- and water-limited native Eucalypt woodland. Glob Change </a:t>
            </a:r>
            <a:r>
              <a:rPr lang="en-US" sz="1800" dirty="0" err="1"/>
              <a:t>Biol</a:t>
            </a:r>
            <a:r>
              <a:rPr lang="en-US" sz="1800" dirty="0"/>
              <a:t>, 22: 2834–2851.</a:t>
            </a:r>
          </a:p>
          <a:p>
            <a:r>
              <a:rPr lang="en-US" sz="1800" dirty="0"/>
              <a:t>Ren, H., Z. </a:t>
            </a:r>
            <a:r>
              <a:rPr lang="en-US" sz="1800" dirty="0" err="1"/>
              <a:t>Hou</a:t>
            </a:r>
            <a:r>
              <a:rPr lang="en-US" sz="1800" dirty="0"/>
              <a:t>, M. Huang, J. </a:t>
            </a:r>
            <a:r>
              <a:rPr lang="en-US" sz="1800" dirty="0" err="1"/>
              <a:t>Bao</a:t>
            </a:r>
            <a:r>
              <a:rPr lang="en-US" sz="1800" dirty="0"/>
              <a:t>, Y. Sun, T. </a:t>
            </a:r>
            <a:r>
              <a:rPr lang="en-US" sz="1800" dirty="0" err="1"/>
              <a:t>Tesfa</a:t>
            </a:r>
            <a:r>
              <a:rPr lang="en-US" sz="1800" dirty="0"/>
              <a:t>, and L.R. Leung. 2016. “Classification of Hydrological Parameter Sensitivity and Evaluation of Parameter Transferability Across 431 US MOPEX Basins.” J. </a:t>
            </a:r>
            <a:r>
              <a:rPr lang="en-US" sz="1800" dirty="0" err="1"/>
              <a:t>Hydrol</a:t>
            </a:r>
            <a:r>
              <a:rPr lang="en-US" sz="1800" dirty="0"/>
              <a:t>., 536, 92-108, </a:t>
            </a:r>
            <a:r>
              <a:rPr lang="en-US" sz="1800" dirty="0" err="1"/>
              <a:t>doi</a:t>
            </a:r>
            <a:r>
              <a:rPr lang="en-US" sz="1800" dirty="0"/>
              <a:t>: 10.1016/j.jydrol.2016.02.042.</a:t>
            </a:r>
          </a:p>
          <a:p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099221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5940"/>
            <a:ext cx="8229600" cy="1097280"/>
          </a:xfrm>
        </p:spPr>
        <p:txBody>
          <a:bodyPr/>
          <a:lstStyle/>
          <a:p>
            <a:r>
              <a:rPr lang="en-US" dirty="0"/>
              <a:t>Published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5029"/>
            <a:ext cx="8229600" cy="4114800"/>
          </a:xfrm>
        </p:spPr>
        <p:txBody>
          <a:bodyPr/>
          <a:lstStyle/>
          <a:p>
            <a:r>
              <a:rPr lang="en-US" sz="1800" dirty="0" err="1"/>
              <a:t>Raczka</a:t>
            </a:r>
            <a:r>
              <a:rPr lang="en-US" sz="1800" dirty="0"/>
              <a:t>, B., Duarte, H. F., </a:t>
            </a:r>
            <a:r>
              <a:rPr lang="en-US" sz="1800" dirty="0" err="1"/>
              <a:t>Koven</a:t>
            </a:r>
            <a:r>
              <a:rPr lang="en-US" sz="1800" dirty="0"/>
              <a:t>, C. D., Ricciuto, D., Thornton, P. E., Lin, J. C., and Bowling, D. R. (2016): An observational constraint on stomatal function in forests: evaluating coupled carbon and water vapor exchange with carbon isotopes in the Community Land Model (CLM 4.5), </a:t>
            </a:r>
            <a:r>
              <a:rPr lang="en-US" sz="1800" dirty="0" err="1"/>
              <a:t>Biogeosciences</a:t>
            </a:r>
            <a:r>
              <a:rPr lang="en-US" sz="1800" dirty="0"/>
              <a:t> Discussions, doi:10.5194/bg-2016-73, accepted for publication in </a:t>
            </a:r>
            <a:r>
              <a:rPr lang="en-US" sz="1800" dirty="0" err="1"/>
              <a:t>Biogeosciences</a:t>
            </a:r>
            <a:endParaRPr lang="en-US" sz="1800" dirty="0"/>
          </a:p>
          <a:p>
            <a:r>
              <a:rPr lang="en-US" sz="1800" dirty="0"/>
              <a:t>Tang, J. Y.: On the relationships between the </a:t>
            </a:r>
            <a:r>
              <a:rPr lang="en-US" sz="1800" dirty="0" err="1"/>
              <a:t>Michaelis-Menten</a:t>
            </a:r>
            <a:r>
              <a:rPr lang="en-US" sz="1800" dirty="0"/>
              <a:t> kinetics, reverse </a:t>
            </a:r>
            <a:r>
              <a:rPr lang="en-US" sz="1800" dirty="0" err="1"/>
              <a:t>Michaelis-Menten</a:t>
            </a:r>
            <a:r>
              <a:rPr lang="en-US" sz="1800" dirty="0"/>
              <a:t> kinetics, equilibrium chemistry approximation kinetics, and quadratic kinetics, Geoscientific Model Development, 8, 3823-3835, 2015.</a:t>
            </a:r>
          </a:p>
          <a:p>
            <a:r>
              <a:rPr lang="en-US" sz="1800" dirty="0"/>
              <a:t>Tang, J. Y., and Riley, W. J.: Technical Note: A generic law-of-the-minimum flux limiter for simulating substrate limitation in biogeochemical models, </a:t>
            </a:r>
            <a:r>
              <a:rPr lang="en-US" sz="1800" dirty="0" err="1"/>
              <a:t>Biogeosciences</a:t>
            </a:r>
            <a:r>
              <a:rPr lang="en-US" sz="1800" dirty="0"/>
              <a:t>, 13, 723-735, doi:10.5194/bg-13-723-2016, 2016.</a:t>
            </a:r>
          </a:p>
          <a:p>
            <a:r>
              <a:rPr lang="en-US" sz="1800" dirty="0"/>
              <a:t>Wang, D., J. </a:t>
            </a:r>
            <a:r>
              <a:rPr lang="en-US" sz="1800" dirty="0" err="1"/>
              <a:t>Domke</a:t>
            </a:r>
            <a:r>
              <a:rPr lang="en-US" sz="1800" dirty="0"/>
              <a:t>, J. Mao, X. Shi and D. M. Ricciuto (2016). "A scalable framework for the global offline community land model ensemble simulation." International Journal of Computational Science and Engineering 12(1): 73-85.</a:t>
            </a:r>
          </a:p>
        </p:txBody>
      </p:sp>
    </p:spTree>
    <p:extLst>
      <p:ext uri="{BB962C8B-B14F-4D97-AF65-F5344CB8AC3E}">
        <p14:creationId xmlns:p14="http://schemas.microsoft.com/office/powerpoint/2010/main" val="2942701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6748"/>
            <a:ext cx="8229600" cy="814250"/>
          </a:xfrm>
        </p:spPr>
        <p:txBody>
          <a:bodyPr/>
          <a:lstStyle/>
          <a:p>
            <a:r>
              <a:rPr lang="en-US" dirty="0"/>
              <a:t>Published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" y="988415"/>
            <a:ext cx="8229600" cy="4114800"/>
          </a:xfrm>
        </p:spPr>
        <p:txBody>
          <a:bodyPr/>
          <a:lstStyle/>
          <a:p>
            <a:r>
              <a:rPr lang="en-US" sz="1800" dirty="0"/>
              <a:t>Xu, X., D. Hui, A. W. King, X. Song, P. E. Thornton and L. Zhang. 2015. Convergence of microbial assimilations of soil carbon, nitrogen, phosphorus, and sulfur in terrestrial ecosystems. Scientific Reports 5: 17445. </a:t>
            </a:r>
          </a:p>
          <a:p>
            <a:r>
              <a:rPr lang="en-US" sz="1800" dirty="0"/>
              <a:t>Yang, X., P. E. Thornton, D. M. Ricciuto and F. M. Hoffman 2016. Phosphorus feedbacks constraining tropical ecosystem responses to changes in atmospheric CO2 and climate. Geophysical Research Letters 43(13): 7205-7214 DOI: 10.1002/2016GL069241.</a:t>
            </a:r>
          </a:p>
          <a:p>
            <a:r>
              <a:rPr lang="en-US" sz="1800" dirty="0"/>
              <a:t>Zhang Li, Jiafu Mao, Xiaoying Shi, Daniel Ricciuto, </a:t>
            </a:r>
            <a:r>
              <a:rPr lang="en-US" sz="1800" dirty="0" err="1"/>
              <a:t>Honglin</a:t>
            </a:r>
            <a:r>
              <a:rPr lang="en-US" sz="1800" dirty="0"/>
              <a:t> He, Peter Thornton, </a:t>
            </a:r>
            <a:r>
              <a:rPr lang="en-US" sz="1800" dirty="0" err="1"/>
              <a:t>Guirui</a:t>
            </a:r>
            <a:r>
              <a:rPr lang="en-US" sz="1800" dirty="0"/>
              <a:t> Yu, </a:t>
            </a:r>
            <a:r>
              <a:rPr lang="en-US" sz="1800" dirty="0" err="1"/>
              <a:t>Shijie</a:t>
            </a:r>
            <a:r>
              <a:rPr lang="en-US" sz="1800" dirty="0"/>
              <a:t> Han, </a:t>
            </a:r>
            <a:r>
              <a:rPr lang="en-US" sz="1800" dirty="0" err="1"/>
              <a:t>Yingnian</a:t>
            </a:r>
            <a:r>
              <a:rPr lang="en-US" sz="1800" dirty="0"/>
              <a:t> Li, </a:t>
            </a:r>
            <a:r>
              <a:rPr lang="en-US" sz="1800" dirty="0" err="1"/>
              <a:t>Junhua</a:t>
            </a:r>
            <a:r>
              <a:rPr lang="en-US" sz="1800" dirty="0"/>
              <a:t> Yan, </a:t>
            </a:r>
            <a:r>
              <a:rPr lang="en-US" sz="1800" dirty="0" err="1"/>
              <a:t>Yanbin</a:t>
            </a:r>
            <a:r>
              <a:rPr lang="en-US" sz="1800" dirty="0"/>
              <a:t> </a:t>
            </a:r>
            <a:r>
              <a:rPr lang="en-US" sz="1800" dirty="0" err="1"/>
              <a:t>Hao</a:t>
            </a:r>
            <a:r>
              <a:rPr lang="en-US" sz="1800" dirty="0"/>
              <a:t>, </a:t>
            </a:r>
            <a:r>
              <a:rPr lang="en-US" sz="1800" dirty="0" err="1"/>
              <a:t>huimin</a:t>
            </a:r>
            <a:r>
              <a:rPr lang="en-US" sz="1800" dirty="0"/>
              <a:t> Wang, 2016, Evaluation of the Community Land Model simulated carbon and water fluxes against observations over </a:t>
            </a:r>
            <a:r>
              <a:rPr lang="en-US" sz="1800" dirty="0" err="1"/>
              <a:t>ChinaFLUX</a:t>
            </a:r>
            <a:r>
              <a:rPr lang="en-US" sz="1800" dirty="0"/>
              <a:t> sites, Agricultural and Forest Meteorology, 226-227, 174-185</a:t>
            </a:r>
          </a:p>
          <a:p>
            <a:r>
              <a:rPr lang="en-US" sz="1800" dirty="0"/>
              <a:t>Zhu, Q., and Riley, W. J.: Improved modeling of soil nitrogen losses, Nature Climate Change, 5, 705-706, doi:10.1038/nclimate2696, 2015.</a:t>
            </a:r>
          </a:p>
          <a:p>
            <a:r>
              <a:rPr lang="en-US" sz="1800" dirty="0"/>
              <a:t>Zhu, Q., Riley, W. J., Tang, J. Y., and </a:t>
            </a:r>
            <a:r>
              <a:rPr lang="en-US" sz="1800" dirty="0" err="1"/>
              <a:t>Koven</a:t>
            </a:r>
            <a:r>
              <a:rPr lang="en-US" sz="1800" dirty="0"/>
              <a:t>, C. D.: Multiple soil nutrient competition between plants, microbes, and mineral surfaces: Model development, parameterization, and example applications in several tropical forests, </a:t>
            </a:r>
            <a:r>
              <a:rPr lang="en-US" sz="1800" dirty="0" err="1"/>
              <a:t>Biogeosciences</a:t>
            </a:r>
            <a:r>
              <a:rPr lang="en-US" sz="1800" dirty="0"/>
              <a:t>, 13, 341-363, doi:10.5194/bg-13-341-2016, 2016.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89310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6748"/>
            <a:ext cx="8229600" cy="814250"/>
          </a:xfrm>
        </p:spPr>
        <p:txBody>
          <a:bodyPr/>
          <a:lstStyle/>
          <a:p>
            <a:r>
              <a:rPr lang="en-US" dirty="0"/>
              <a:t>Papers in review (20 total)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" y="988415"/>
            <a:ext cx="8229600" cy="4114800"/>
          </a:xfrm>
        </p:spPr>
        <p:txBody>
          <a:bodyPr/>
          <a:lstStyle/>
          <a:p>
            <a:r>
              <a:rPr lang="en-US" sz="1800" dirty="0"/>
              <a:t>Bruno, R., Augusto, L., Monod, H.; van Apeldoorn, D., </a:t>
            </a:r>
            <a:r>
              <a:rPr lang="en-US" sz="1800" dirty="0" err="1"/>
              <a:t>Bouwman</a:t>
            </a:r>
            <a:r>
              <a:rPr lang="en-US" sz="1800" dirty="0"/>
              <a:t>, A., Yang, X., </a:t>
            </a:r>
            <a:r>
              <a:rPr lang="en-US" sz="1800" dirty="0" err="1"/>
              <a:t>Achat</a:t>
            </a:r>
            <a:r>
              <a:rPr lang="en-US" sz="1800" dirty="0"/>
              <a:t>, D </a:t>
            </a:r>
            <a:r>
              <a:rPr lang="en-US" sz="1800" dirty="0" err="1"/>
              <a:t>Chini</a:t>
            </a:r>
            <a:r>
              <a:rPr lang="en-US" sz="1800" dirty="0"/>
              <a:t>, L., Van Oost, K., </a:t>
            </a:r>
            <a:r>
              <a:rPr lang="en-US" sz="1800" dirty="0" err="1"/>
              <a:t>Guenet</a:t>
            </a:r>
            <a:r>
              <a:rPr lang="en-US" sz="1800" dirty="0"/>
              <a:t>, B., Wang, R., </a:t>
            </a:r>
            <a:r>
              <a:rPr lang="en-US" sz="1800" dirty="0" err="1"/>
              <a:t>Decharme</a:t>
            </a:r>
            <a:r>
              <a:rPr lang="en-US" sz="1800" dirty="0"/>
              <a:t>, B., </a:t>
            </a:r>
            <a:r>
              <a:rPr lang="en-US" sz="1800" dirty="0" err="1"/>
              <a:t>Nesme</a:t>
            </a:r>
            <a:r>
              <a:rPr lang="en-US" sz="1800" dirty="0"/>
              <a:t>, T., </a:t>
            </a:r>
            <a:r>
              <a:rPr lang="en-US" sz="1800" dirty="0" err="1"/>
              <a:t>Pellerin</a:t>
            </a:r>
            <a:r>
              <a:rPr lang="en-US" sz="1800" dirty="0"/>
              <a:t>, S., Phosphorus in agricultural soils: drivers of its distribution at global scale, Global Change Biology (in review).</a:t>
            </a:r>
          </a:p>
          <a:p>
            <a:r>
              <a:rPr lang="en-US" sz="1800" dirty="0"/>
              <a:t>Butler, E., et al. Mapping global leaf trait distributions. New </a:t>
            </a:r>
            <a:r>
              <a:rPr lang="en-US" sz="1800" dirty="0" err="1"/>
              <a:t>Phytologist</a:t>
            </a:r>
            <a:r>
              <a:rPr lang="en-US" sz="1800" dirty="0"/>
              <a:t>, in review.</a:t>
            </a:r>
          </a:p>
          <a:p>
            <a:r>
              <a:rPr lang="en-US" sz="1800" dirty="0"/>
              <a:t>Duarte, H., et al. Evaluating the Community Land Model (CLM 4.5) at a Coniferous Forest  Site  in  Northwestern  United  States  Using  Flux  and  Carbon-Isotope Measurements. </a:t>
            </a:r>
            <a:r>
              <a:rPr lang="en-US" sz="1800" dirty="0" err="1"/>
              <a:t>Biogeosciences</a:t>
            </a:r>
            <a:r>
              <a:rPr lang="en-US" sz="1800" dirty="0"/>
              <a:t>, in review</a:t>
            </a:r>
          </a:p>
          <a:p>
            <a:r>
              <a:rPr lang="en-US" sz="1800" dirty="0"/>
              <a:t>Georgiou, K., Harte, J., </a:t>
            </a:r>
            <a:r>
              <a:rPr lang="en-US" sz="1800" dirty="0" err="1"/>
              <a:t>Mesbah</a:t>
            </a:r>
            <a:r>
              <a:rPr lang="en-US" sz="1800" dirty="0"/>
              <a:t>, A., and Riley, W. J.: A method of alternating characteristics with application to advection-dominated environmental systems, Computational Geosciences, in review.</a:t>
            </a:r>
          </a:p>
          <a:p>
            <a:r>
              <a:rPr lang="en-US" sz="1800" dirty="0" err="1"/>
              <a:t>Ghimire</a:t>
            </a:r>
            <a:r>
              <a:rPr lang="en-US" sz="1800" dirty="0"/>
              <a:t>, B., Riley, W. J., </a:t>
            </a:r>
            <a:r>
              <a:rPr lang="en-US" sz="1800" dirty="0" err="1"/>
              <a:t>Koven</a:t>
            </a:r>
            <a:r>
              <a:rPr lang="en-US" sz="1800" dirty="0"/>
              <a:t>, C. D., Kattge, J., Rogers, A., Reich, P. B., and Wright, I.: Global leaf nitrogen allocation for integration with terrestrial land models: A synthesis from the global plant traits (TRY) database, </a:t>
            </a:r>
            <a:r>
              <a:rPr lang="en-US" sz="1800" dirty="0" err="1"/>
              <a:t>Ecol</a:t>
            </a:r>
            <a:r>
              <a:rPr lang="en-US" sz="1800" dirty="0"/>
              <a:t> </a:t>
            </a:r>
            <a:r>
              <a:rPr lang="en-US" sz="1800" dirty="0" err="1"/>
              <a:t>Appl</a:t>
            </a:r>
            <a:r>
              <a:rPr lang="en-US" sz="1800" dirty="0"/>
              <a:t>, in review.</a:t>
            </a:r>
          </a:p>
          <a:p>
            <a:r>
              <a:rPr lang="pt-BR" sz="1800" dirty="0"/>
              <a:t>Luo, X., H. Li, L.R. Leung, T. Tesfa, A.C.V. Getirana, F. Papa, and L.L. Hess. 2016. “Modeling Surface Water Dynamics in MOSART-Inundation-v1.0: Impacts of Geomorphological Parameters and River Flow Representation in the Amazon Basin.” Geosci. Model Dev. Discuss., </a:t>
            </a:r>
            <a:r>
              <a:rPr lang="it-IT" sz="1800" dirty="0"/>
              <a:t>doi:10.5194/gmd-2016-210.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67059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6748"/>
            <a:ext cx="8229600" cy="814250"/>
          </a:xfrm>
        </p:spPr>
        <p:txBody>
          <a:bodyPr/>
          <a:lstStyle/>
          <a:p>
            <a:r>
              <a:rPr lang="en-US" dirty="0"/>
              <a:t>Papers in review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" y="988415"/>
            <a:ext cx="8229600" cy="4114800"/>
          </a:xfrm>
        </p:spPr>
        <p:txBody>
          <a:bodyPr/>
          <a:lstStyle/>
          <a:p>
            <a:r>
              <a:rPr lang="en-US" sz="1800" dirty="0" err="1"/>
              <a:t>Piao</a:t>
            </a:r>
            <a:r>
              <a:rPr lang="en-US" sz="1800" dirty="0"/>
              <a:t>, S., </a:t>
            </a:r>
            <a:r>
              <a:rPr lang="en-US" sz="1800" dirty="0" err="1"/>
              <a:t>Zhuo</a:t>
            </a:r>
            <a:r>
              <a:rPr lang="en-US" sz="1800" dirty="0"/>
              <a:t> Liu, Tao Wang, Sushi Peng, Philippe </a:t>
            </a:r>
            <a:r>
              <a:rPr lang="en-US" sz="1800" dirty="0" err="1"/>
              <a:t>Ciais</a:t>
            </a:r>
            <a:r>
              <a:rPr lang="en-US" sz="1800" dirty="0"/>
              <a:t>, </a:t>
            </a:r>
            <a:r>
              <a:rPr lang="en-US" sz="1800" dirty="0" err="1"/>
              <a:t>Mengtian</a:t>
            </a:r>
            <a:r>
              <a:rPr lang="en-US" sz="1800" dirty="0"/>
              <a:t> Huang, Ivan A </a:t>
            </a:r>
            <a:r>
              <a:rPr lang="en-US" sz="1800" dirty="0" err="1"/>
              <a:t>Janssens</a:t>
            </a:r>
            <a:r>
              <a:rPr lang="en-US" sz="1800" dirty="0"/>
              <a:t>, Su-Jong </a:t>
            </a:r>
            <a:r>
              <a:rPr lang="en-US" sz="1800" dirty="0" err="1"/>
              <a:t>Jeong</a:t>
            </a:r>
            <a:r>
              <a:rPr lang="en-US" sz="1800" dirty="0"/>
              <a:t>, Xin Lin, Jiafu Mao, John Miller, Anwar </a:t>
            </a:r>
            <a:r>
              <a:rPr lang="en-US" sz="1800" dirty="0" err="1"/>
              <a:t>Mohammat</a:t>
            </a:r>
            <a:r>
              <a:rPr lang="en-US" sz="1800" dirty="0"/>
              <a:t>, </a:t>
            </a:r>
            <a:r>
              <a:rPr lang="en-US" sz="1800" dirty="0" err="1"/>
              <a:t>Ranga</a:t>
            </a:r>
            <a:r>
              <a:rPr lang="en-US" sz="1800" dirty="0"/>
              <a:t> B </a:t>
            </a:r>
            <a:r>
              <a:rPr lang="en-US" sz="1800" dirty="0" err="1"/>
              <a:t>Myneni</a:t>
            </a:r>
            <a:r>
              <a:rPr lang="en-US" sz="1800" dirty="0"/>
              <a:t>, </a:t>
            </a:r>
            <a:r>
              <a:rPr lang="en-US" sz="1800" dirty="0" err="1"/>
              <a:t>Josep</a:t>
            </a:r>
            <a:r>
              <a:rPr lang="en-US" sz="1800" dirty="0"/>
              <a:t> </a:t>
            </a:r>
            <a:r>
              <a:rPr lang="en-US" sz="1800" dirty="0" err="1"/>
              <a:t>Penuelas</a:t>
            </a:r>
            <a:r>
              <a:rPr lang="en-US" sz="1800" dirty="0"/>
              <a:t>, Xiaoying Shi, </a:t>
            </a:r>
            <a:r>
              <a:rPr lang="en-US" sz="1800" dirty="0" err="1"/>
              <a:t>Zhenzhong</a:t>
            </a:r>
            <a:r>
              <a:rPr lang="en-US" sz="1800" dirty="0"/>
              <a:t> Zeng, and Pieter P Tans, 2016. Weakening temperature control on the variations of spring carbon uptake across northern lands. Under review, Nature Climate Change.</a:t>
            </a:r>
          </a:p>
          <a:p>
            <a:r>
              <a:rPr lang="en-US" sz="1800" dirty="0" err="1"/>
              <a:t>Saunois</a:t>
            </a:r>
            <a:r>
              <a:rPr lang="en-US" sz="1800" dirty="0"/>
              <a:t>, M., ..., Riley, W. J., and al., </a:t>
            </a:r>
            <a:r>
              <a:rPr lang="en-US" sz="1800" dirty="0" err="1"/>
              <a:t>e.</a:t>
            </a:r>
            <a:r>
              <a:rPr lang="en-US" sz="1800" dirty="0"/>
              <a:t>: Global Methane Budget, in review Earth System Science Data Discussions, 2016.</a:t>
            </a:r>
          </a:p>
          <a:p>
            <a:r>
              <a:rPr lang="en-US" sz="1800" dirty="0"/>
              <a:t>Sun, Y., Peng, S., </a:t>
            </a:r>
            <a:r>
              <a:rPr lang="en-US" sz="1800" dirty="0" err="1"/>
              <a:t>Ciais</a:t>
            </a:r>
            <a:r>
              <a:rPr lang="en-US" sz="1800" dirty="0"/>
              <a:t>, P., </a:t>
            </a:r>
            <a:r>
              <a:rPr lang="en-US" sz="1800" dirty="0" err="1"/>
              <a:t>Goll</a:t>
            </a:r>
            <a:r>
              <a:rPr lang="en-US" sz="1800" dirty="0"/>
              <a:t>, D., </a:t>
            </a:r>
            <a:r>
              <a:rPr lang="en-US" sz="1800" dirty="0" err="1"/>
              <a:t>Guenet</a:t>
            </a:r>
            <a:r>
              <a:rPr lang="en-US" sz="1800" dirty="0"/>
              <a:t>, B., </a:t>
            </a:r>
            <a:r>
              <a:rPr lang="en-US" sz="1800" dirty="0" err="1"/>
              <a:t>Guimberteau</a:t>
            </a:r>
            <a:r>
              <a:rPr lang="en-US" sz="1800" dirty="0"/>
              <a:t>, M., </a:t>
            </a:r>
            <a:r>
              <a:rPr lang="en-US" sz="1800" dirty="0" err="1"/>
              <a:t>Hinsinger</a:t>
            </a:r>
            <a:r>
              <a:rPr lang="en-US" sz="1800" dirty="0"/>
              <a:t>, P., </a:t>
            </a:r>
            <a:r>
              <a:rPr lang="en-US" sz="1800" dirty="0" err="1"/>
              <a:t>Janssens</a:t>
            </a:r>
            <a:r>
              <a:rPr lang="en-US" sz="1800" dirty="0"/>
              <a:t>, I., </a:t>
            </a:r>
            <a:r>
              <a:rPr lang="en-US" sz="1800" dirty="0" err="1"/>
              <a:t>Penuelas</a:t>
            </a:r>
            <a:r>
              <a:rPr lang="en-US" sz="1800" dirty="0"/>
              <a:t>, J., </a:t>
            </a:r>
            <a:r>
              <a:rPr lang="en-US" sz="1800" dirty="0" err="1"/>
              <a:t>Piao</a:t>
            </a:r>
            <a:r>
              <a:rPr lang="en-US" sz="1800" dirty="0"/>
              <a:t>, S., </a:t>
            </a:r>
            <a:r>
              <a:rPr lang="en-US" sz="1800" dirty="0" err="1"/>
              <a:t>Poulter</a:t>
            </a:r>
            <a:r>
              <a:rPr lang="en-US" sz="1800" dirty="0"/>
              <a:t>, B., Violette, A., Yang, X., Yin, Y., Zeng, H., Diagnosing phosphorus limitations in natural terrestrial ecosystems in carbon cycle models, Global Change Biology (in review)</a:t>
            </a:r>
          </a:p>
          <a:p>
            <a:r>
              <a:rPr lang="en-US" sz="1800" dirty="0"/>
              <a:t>Tang, J. Y., and Riley, W. J.: Divergent global carbon cycle predictions resulting from ambiguous numerical interpretation of nitrogen limitation, </a:t>
            </a:r>
            <a:r>
              <a:rPr lang="en-US" sz="1800" dirty="0" err="1"/>
              <a:t>Biogeosciences</a:t>
            </a:r>
            <a:r>
              <a:rPr lang="en-US" sz="1800" dirty="0"/>
              <a:t>, in review.</a:t>
            </a:r>
          </a:p>
          <a:p>
            <a:r>
              <a:rPr lang="en-US" sz="1800" dirty="0" err="1"/>
              <a:t>Tesfa</a:t>
            </a:r>
            <a:r>
              <a:rPr lang="en-US" sz="1800" dirty="0"/>
              <a:t>, T., and L.R. Leung. 2016. “Exploring New Topography-based </a:t>
            </a:r>
            <a:r>
              <a:rPr lang="en-US" sz="1800" dirty="0" err="1"/>
              <a:t>Subgrid</a:t>
            </a:r>
            <a:r>
              <a:rPr lang="en-US" sz="1800" dirty="0"/>
              <a:t> Spatial Structures for Land Surface Modeling.” </a:t>
            </a:r>
            <a:r>
              <a:rPr lang="en-US" sz="1800" dirty="0" err="1"/>
              <a:t>Geosci</a:t>
            </a:r>
            <a:r>
              <a:rPr lang="en-US" sz="1800" dirty="0"/>
              <a:t>. Model Dev. </a:t>
            </a:r>
            <a:r>
              <a:rPr lang="pt-BR" sz="1800" dirty="0"/>
              <a:t>Discuss., doi:10.5194/gmd-2016-152.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75792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6748"/>
            <a:ext cx="8229600" cy="814250"/>
          </a:xfrm>
        </p:spPr>
        <p:txBody>
          <a:bodyPr/>
          <a:lstStyle/>
          <a:p>
            <a:r>
              <a:rPr lang="en-US" dirty="0"/>
              <a:t>Papers in review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" y="988415"/>
            <a:ext cx="8229600" cy="4114800"/>
          </a:xfrm>
        </p:spPr>
        <p:txBody>
          <a:bodyPr/>
          <a:lstStyle/>
          <a:p>
            <a:r>
              <a:rPr lang="it-IT" sz="1800" dirty="0"/>
              <a:t>Thornton et al. “Biospheric feedbacks on land ecosystems alter future greenhouse gas emissions and land use.” Nature Climate Change.</a:t>
            </a:r>
            <a:endParaRPr lang="en-US" sz="1800" dirty="0"/>
          </a:p>
          <a:p>
            <a:r>
              <a:rPr lang="it-IT" sz="1800" dirty="0"/>
              <a:t>Thomas, R.T.*, Iain Colin Prentice, Heather Graven, Philippe Ciais, Joshua B. Fisher, Maoyi Huang, Deborah N. Huntzinger, Akihiko Ito, Andy Jacobson, Atul Jain, Jiafu Mao, Anna Michalak, Shushi Peng, Benjamin Poulter, Daniel M Ricciuto, Xiaoying Shi, Christopher Schwalm, Hanqin Tian, and Ning Zeng, 2016. CO2 and greening observations indicate increasing light-use efficiency in northern terrestrial ecosystems. Under review, Geophysical Research Letters.</a:t>
            </a:r>
          </a:p>
          <a:p>
            <a:r>
              <a:rPr lang="en-US" sz="1800" dirty="0"/>
              <a:t>Wang, D., Benjamin Hernandez, Yu Pei, Cindy Yao, Fengming Yuan, Scott </a:t>
            </a:r>
            <a:r>
              <a:rPr lang="en-US" sz="1800" dirty="0" err="1"/>
              <a:t>Atchley</a:t>
            </a:r>
            <a:r>
              <a:rPr lang="en-US" sz="1800" dirty="0"/>
              <a:t>, Chad Steed, A Virtual Observation System for Earth System Models: An Application to ACME Land Model Simulations, Environmental Modeling and Software, (in review)Yang Xu, Dali Wang, Jeff Warren, Colleen Iversen, “Building A Virtual Ecosystem Dynamic Model for Root Research, environmental software and modeling (under revision).</a:t>
            </a:r>
          </a:p>
          <a:p>
            <a:r>
              <a:rPr lang="en-US" sz="1800" dirty="0"/>
              <a:t>Walker, A.P., </a:t>
            </a:r>
            <a:r>
              <a:rPr lang="en-US" sz="1800" dirty="0" err="1"/>
              <a:t>Quaife</a:t>
            </a:r>
            <a:r>
              <a:rPr lang="en-US" sz="1800" dirty="0"/>
              <a:t>, T., van </a:t>
            </a:r>
            <a:r>
              <a:rPr lang="en-US" sz="1800" dirty="0" err="1"/>
              <a:t>Bodegom</a:t>
            </a:r>
            <a:r>
              <a:rPr lang="en-US" sz="1800" dirty="0"/>
              <a:t>, P.M., De </a:t>
            </a:r>
            <a:r>
              <a:rPr lang="en-US" sz="1800" dirty="0" err="1"/>
              <a:t>Kauwe</a:t>
            </a:r>
            <a:r>
              <a:rPr lang="en-US" sz="1800" dirty="0"/>
              <a:t>, M.G. , Keenan, T.F. , Joiner, J., Lomas, M. , </a:t>
            </a:r>
            <a:r>
              <a:rPr lang="en-US" sz="1800" dirty="0" err="1"/>
              <a:t>MacBean</a:t>
            </a:r>
            <a:r>
              <a:rPr lang="en-US" sz="1800" dirty="0"/>
              <a:t>, N., Xu, C. , Yang, X., Woodward, F.I. , The impact of alternative trait-based </a:t>
            </a:r>
            <a:r>
              <a:rPr lang="en-US" sz="1800" dirty="0" err="1"/>
              <a:t>Vcmax</a:t>
            </a:r>
            <a:r>
              <a:rPr lang="en-US" sz="1800" dirty="0"/>
              <a:t> spatial-scaling hypotheses on global gross primary production, , New </a:t>
            </a:r>
            <a:r>
              <a:rPr lang="en-US" sz="1800" dirty="0" err="1"/>
              <a:t>Phytologist</a:t>
            </a:r>
            <a:r>
              <a:rPr lang="en-US" sz="1800" dirty="0"/>
              <a:t> (submitted)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08683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6748"/>
            <a:ext cx="8229600" cy="814250"/>
          </a:xfrm>
        </p:spPr>
        <p:txBody>
          <a:bodyPr/>
          <a:lstStyle/>
          <a:p>
            <a:r>
              <a:rPr lang="en-US" dirty="0"/>
              <a:t>Papers in review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" y="988415"/>
            <a:ext cx="8229600" cy="4114800"/>
          </a:xfrm>
        </p:spPr>
        <p:txBody>
          <a:bodyPr/>
          <a:lstStyle/>
          <a:p>
            <a:r>
              <a:rPr lang="en-US" sz="1800" dirty="0"/>
              <a:t>Yang Xu, Dali Wang, Tommy </a:t>
            </a:r>
            <a:r>
              <a:rPr lang="en-US" sz="1800" dirty="0" err="1"/>
              <a:t>Janjusic</a:t>
            </a:r>
            <a:r>
              <a:rPr lang="en-US" sz="1800" dirty="0"/>
              <a:t>, Wei Wu, A web-based visual analytic framework for understanding large-scale environmental models: A case study for the Community Land Model, Computing in Science and Engineering (in review) </a:t>
            </a:r>
          </a:p>
          <a:p>
            <a:r>
              <a:rPr lang="en-US" sz="1800" dirty="0"/>
              <a:t>Zeng, Z., Shi X., et al. Climate mitigation from vegetation biophysical feedbacks during the past three decades. Nature Climate Change, in review.</a:t>
            </a:r>
          </a:p>
          <a:p>
            <a:r>
              <a:rPr lang="en-US" sz="1800" dirty="0"/>
              <a:t>Zeng, Z. Shi, X., et </a:t>
            </a:r>
            <a:r>
              <a:rPr lang="en-US" sz="1800" dirty="0" err="1"/>
              <a:t>al.Terrestrial</a:t>
            </a:r>
            <a:r>
              <a:rPr lang="en-US" sz="1800" dirty="0"/>
              <a:t> water cycle intensified by recent Earth greening. Nature Ecology and Evolution, in review.</a:t>
            </a:r>
          </a:p>
          <a:p>
            <a:r>
              <a:rPr lang="en-US" sz="1800" dirty="0"/>
              <a:t>Zhu, Q., Iversen, C. M., Riley, W. J., </a:t>
            </a:r>
            <a:r>
              <a:rPr lang="en-US" sz="1800" dirty="0" err="1"/>
              <a:t>Slette</a:t>
            </a:r>
            <a:r>
              <a:rPr lang="en-US" sz="1800" dirty="0"/>
              <a:t>, I., and Vander </a:t>
            </a:r>
            <a:r>
              <a:rPr lang="en-US" sz="1800" dirty="0" err="1"/>
              <a:t>Stel</a:t>
            </a:r>
            <a:r>
              <a:rPr lang="en-US" sz="1800" dirty="0"/>
              <a:t>, H.: Root competitive traits explain observed unexpected tundra vegetation nitrogen uptake patterns: Implications for trait-based land models, Global Change Biology, in review-a.</a:t>
            </a:r>
          </a:p>
          <a:p>
            <a:r>
              <a:rPr lang="en-US" sz="1800" dirty="0"/>
              <a:t>Zhu, Q., Riley, W. J., and Tang, J. Y.: A new theory of plant and microbe nutrient competition resolves inconsistencies between observations and models, </a:t>
            </a:r>
            <a:r>
              <a:rPr lang="en-US" sz="1800" dirty="0" err="1"/>
              <a:t>Ecol</a:t>
            </a:r>
            <a:r>
              <a:rPr lang="en-US" sz="1800" dirty="0"/>
              <a:t> Lett, in review-b.</a:t>
            </a:r>
          </a:p>
          <a:p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7608455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3123</Words>
  <Application>Microsoft Office PowerPoint</Application>
  <PresentationFormat>On-screen Show (4:3)</PresentationFormat>
  <Paragraphs>79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Times New Roman</vt:lpstr>
      <vt:lpstr>Office Theme</vt:lpstr>
      <vt:lpstr>Land Group Publications Overview</vt:lpstr>
      <vt:lpstr>Papers published (18 total, 2015-2016)</vt:lpstr>
      <vt:lpstr>Published (cont’d)</vt:lpstr>
      <vt:lpstr>Published (cont’d)</vt:lpstr>
      <vt:lpstr>Published (cont’d)</vt:lpstr>
      <vt:lpstr>Papers in review (20 total)</vt:lpstr>
      <vt:lpstr>Papers in review (cont’d)</vt:lpstr>
      <vt:lpstr>Papers in review (cont’d)</vt:lpstr>
      <vt:lpstr>Papers in review (cont’d)</vt:lpstr>
      <vt:lpstr>Papers in preparation/planned (25 total) </vt:lpstr>
      <vt:lpstr>Papers in prep/planned (cont’d) </vt:lpstr>
      <vt:lpstr>Papers in prep/planned (cont’d) </vt:lpstr>
      <vt:lpstr>Papers in prep/planned (cont’d) </vt:lpstr>
    </vt:vector>
  </TitlesOfParts>
  <Company>Pacific Northwest National Laboratory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Christopher DeGraaf</dc:creator>
  <cp:lastModifiedBy>Thornton, Peter E.</cp:lastModifiedBy>
  <cp:revision>28</cp:revision>
  <dcterms:created xsi:type="dcterms:W3CDTF">2014-12-04T00:15:55Z</dcterms:created>
  <dcterms:modified xsi:type="dcterms:W3CDTF">2016-11-10T17:22:23Z</dcterms:modified>
</cp:coreProperties>
</file>