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9144000"/>
  <p:notesSz cx="6858000" cy="9144000"/>
  <p:embeddedFontLst>
    <p:embeddedFont>
      <p:font typeface="Helvetica Neue"/>
      <p:regular r:id="rId20"/>
      <p:bold r:id="rId21"/>
      <p:italic r:id="rId22"/>
      <p:boldItalic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8" roundtripDataSignature="AMtx7mjt8ecEcvSpKBo8h7ApLVOjaTdN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22" Type="http://schemas.openxmlformats.org/officeDocument/2006/relationships/font" Target="fonts/HelveticaNeue-italic.fntdata"/><Relationship Id="rId21" Type="http://schemas.openxmlformats.org/officeDocument/2006/relationships/font" Target="fonts/HelveticaNeue-bold.fntdata"/><Relationship Id="rId24" Type="http://schemas.openxmlformats.org/officeDocument/2006/relationships/font" Target="fonts/OpenSans-regular.fntdata"/><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8" Type="http://customschemas.google.com/relationships/presentationmetadata" Target="meta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f0e4222b1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f0e4222b1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7" name="Google Shape;87;g2f0e4222b1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0" name="Google Shape;23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8" name="Google Shape;23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4" name="Google Shape;24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0" name="Google Shape;25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2" name="Google Shape;26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6" name="Google Shape;9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4" name="Google Shape;10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Tide gauges (1950-2020): </a:t>
            </a:r>
            <a:r>
              <a:rPr i="0" lang="en-US" sz="1200">
                <a:solidFill>
                  <a:srgbClr val="000000"/>
                </a:solidFill>
                <a:latin typeface="Calibri"/>
                <a:ea typeface="Calibri"/>
                <a:cs typeface="Calibri"/>
                <a:sym typeface="Calibri"/>
              </a:rPr>
              <a:t>All data values are relative to the MLLW.</a:t>
            </a:r>
            <a:endParaRPr sz="1200">
              <a:latin typeface="Calibri"/>
              <a:ea typeface="Calibri"/>
              <a:cs typeface="Calibri"/>
              <a:sym typeface="Calibri"/>
            </a:endParaRPr>
          </a:p>
          <a:p>
            <a:pPr indent="0" lvl="0" marL="0" rtl="0" algn="l">
              <a:spcBef>
                <a:spcPts val="360"/>
              </a:spcBef>
              <a:spcAft>
                <a:spcPts val="0"/>
              </a:spcAft>
              <a:buNone/>
            </a:pPr>
            <a:r>
              <a:t/>
            </a:r>
            <a:endParaRPr/>
          </a:p>
        </p:txBody>
      </p:sp>
      <p:sp>
        <p:nvSpPr>
          <p:cNvPr id="105" name="Google Shape;10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0" name="Google Shape;12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a:solidFill>
                  <a:srgbClr val="000000"/>
                </a:solidFill>
                <a:latin typeface="Helvetica Neue"/>
                <a:ea typeface="Helvetica Neue"/>
                <a:cs typeface="Helvetica Neue"/>
                <a:sym typeface="Helvetica Neue"/>
              </a:rPr>
              <a:t>Here, I’ll report some of the results we obtained so far.</a:t>
            </a:r>
            <a:endParaRPr/>
          </a:p>
          <a:p>
            <a:pPr indent="0" lvl="0" marL="0" rtl="0" algn="l">
              <a:spcBef>
                <a:spcPts val="360"/>
              </a:spcBef>
              <a:spcAft>
                <a:spcPts val="0"/>
              </a:spcAft>
              <a:buNone/>
            </a:pPr>
            <a:r>
              <a:t/>
            </a:r>
            <a:endParaRPr b="1" i="0" sz="1200">
              <a:solidFill>
                <a:srgbClr val="000000"/>
              </a:solidFill>
              <a:latin typeface="Helvetica Neue"/>
              <a:ea typeface="Helvetica Neue"/>
              <a:cs typeface="Helvetica Neue"/>
              <a:sym typeface="Helvetica Neue"/>
            </a:endParaRPr>
          </a:p>
          <a:p>
            <a:pPr indent="0" lvl="0" marL="0" rtl="0" algn="l">
              <a:spcBef>
                <a:spcPts val="360"/>
              </a:spcBef>
              <a:spcAft>
                <a:spcPts val="0"/>
              </a:spcAft>
              <a:buNone/>
            </a:pPr>
            <a:r>
              <a:rPr b="1" i="0" lang="en-US" sz="1200">
                <a:solidFill>
                  <a:srgbClr val="000000"/>
                </a:solidFill>
                <a:latin typeface="Helvetica Neue"/>
                <a:ea typeface="Helvetica Neue"/>
                <a:cs typeface="Helvetica Neue"/>
                <a:sym typeface="Helvetica Neue"/>
              </a:rPr>
              <a:t>All data values are relative to the MLLW. Daily SLA</a:t>
            </a:r>
            <a:endParaRPr/>
          </a:p>
          <a:p>
            <a:pPr indent="0" lvl="0" marL="0" rtl="0" algn="l">
              <a:spcBef>
                <a:spcPts val="360"/>
              </a:spcBef>
              <a:spcAft>
                <a:spcPts val="0"/>
              </a:spcAft>
              <a:buNone/>
            </a:pPr>
            <a:r>
              <a:rPr b="1" i="0" lang="en-US" sz="1200">
                <a:solidFill>
                  <a:srgbClr val="000000"/>
                </a:solidFill>
                <a:latin typeface="Helvetica Neue"/>
                <a:ea typeface="Helvetica Neue"/>
                <a:cs typeface="Helvetica Neue"/>
                <a:sym typeface="Helvetica Neue"/>
              </a:rPr>
              <a:t>Flood threshold: NOAA MHHW</a:t>
            </a:r>
            <a:endParaRPr/>
          </a:p>
          <a:p>
            <a:pPr indent="0" lvl="0" marL="0" marR="0" rtl="0" algn="l">
              <a:lnSpc>
                <a:spcPct val="100000"/>
              </a:lnSpc>
              <a:spcBef>
                <a:spcPts val="360"/>
              </a:spcBef>
              <a:spcAft>
                <a:spcPts val="0"/>
              </a:spcAft>
              <a:buClr>
                <a:schemeClr val="dk1"/>
              </a:buClr>
              <a:buSzPts val="1200"/>
              <a:buFont typeface="Times New Roman"/>
              <a:buNone/>
            </a:pPr>
            <a:r>
              <a:rPr lang="en-US" sz="1200"/>
              <a:t>Flooding intensity (FI): cumulative RSL exceedance/FT</a:t>
            </a:r>
            <a:endParaRPr sz="1200">
              <a:latin typeface="Arial"/>
              <a:ea typeface="Arial"/>
              <a:cs typeface="Arial"/>
              <a:sym typeface="Arial"/>
            </a:endParaRPr>
          </a:p>
          <a:p>
            <a:pPr indent="0" lvl="0" marL="0" rtl="0" algn="l">
              <a:spcBef>
                <a:spcPts val="360"/>
              </a:spcBef>
              <a:spcAft>
                <a:spcPts val="0"/>
              </a:spcAft>
              <a:buNone/>
            </a:pPr>
            <a:r>
              <a:t/>
            </a:r>
            <a:endParaRPr/>
          </a:p>
        </p:txBody>
      </p:sp>
      <p:sp>
        <p:nvSpPr>
          <p:cNvPr id="121" name="Google Shape;12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9" name="Google Shape;139;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200">
                <a:solidFill>
                  <a:srgbClr val="000000"/>
                </a:solidFill>
                <a:latin typeface="Helvetica Neue"/>
                <a:ea typeface="Helvetica Neue"/>
                <a:cs typeface="Helvetica Neue"/>
                <a:sym typeface="Helvetica Neue"/>
              </a:rPr>
              <a:t>All data values are relative to the MLLW.</a:t>
            </a:r>
            <a:endParaRPr/>
          </a:p>
        </p:txBody>
      </p:sp>
      <p:sp>
        <p:nvSpPr>
          <p:cNvPr id="140" name="Google Shape;140;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5" name="Google Shape;16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latin typeface="Arial"/>
                <a:ea typeface="Arial"/>
                <a:cs typeface="Arial"/>
                <a:sym typeface="Arial"/>
              </a:rPr>
              <a:t>Located at the confluence of the Indian &amp; Pacific Oceans, </a:t>
            </a:r>
            <a:endParaRPr/>
          </a:p>
        </p:txBody>
      </p:sp>
      <p:sp>
        <p:nvSpPr>
          <p:cNvPr id="166" name="Google Shape;166;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4" name="Google Shape;17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chemeClr val="dk1"/>
              </a:buClr>
              <a:buSzPts val="1800"/>
              <a:buFont typeface="Times New Roman"/>
              <a:buAutoNum type="alphaLcParenBoth"/>
            </a:pPr>
            <a:r>
              <a:rPr lang="en-US" sz="1800">
                <a:latin typeface="Times New Roman"/>
                <a:ea typeface="Times New Roman"/>
                <a:cs typeface="Times New Roman"/>
                <a:sym typeface="Times New Roman"/>
              </a:rPr>
              <a:t>Differences of temporally averaged FT (blue bars) between two periods, FT(1991-2020)-FT(1950-1990), those induced by sea level trend, tide and seasonal SLAs (brown bars), and those induced by synoptic, intraseasonal, interannual and decadal SLAs (orange bars). (b) The same as (a) but for the differences of mean FL between two periods, FT(2011-2020)-FT(2001-2010). (c-d) The same as (a-b) but for the trend difference of FT between two periods. The ten tide gauges are selected based on their significant mean or trend differences of FT between two periods (Figs. 1c-f).</a:t>
            </a:r>
            <a:endParaRPr/>
          </a:p>
          <a:p>
            <a:pPr indent="-342900" lvl="0" marL="342900" marR="0" rtl="0" algn="l">
              <a:lnSpc>
                <a:spcPct val="115000"/>
              </a:lnSpc>
              <a:spcBef>
                <a:spcPts val="800"/>
              </a:spcBef>
              <a:spcAft>
                <a:spcPts val="0"/>
              </a:spcAft>
              <a:buClr>
                <a:schemeClr val="dk1"/>
              </a:buClr>
              <a:buSzPts val="1800"/>
              <a:buFont typeface="Times New Roman"/>
              <a:buAutoNum type="alphaLcParenBoth"/>
            </a:pPr>
            <a:r>
              <a:rPr lang="en-US" sz="1800">
                <a:latin typeface="Times New Roman"/>
                <a:ea typeface="Times New Roman"/>
                <a:cs typeface="Times New Roman"/>
                <a:sym typeface="Times New Roman"/>
              </a:rPr>
              <a:t>Li et al. (2023): HTF – amplified tides due to human alteration of estuerary (Annaplis, Wilmington) – increased HTF;</a:t>
            </a:r>
            <a:endParaRPr/>
          </a:p>
          <a:p>
            <a:pPr indent="-342900" lvl="0" marL="342900" marR="0" rtl="0" algn="l">
              <a:lnSpc>
                <a:spcPct val="115000"/>
              </a:lnSpc>
              <a:spcBef>
                <a:spcPts val="800"/>
              </a:spcBef>
              <a:spcAft>
                <a:spcPts val="0"/>
              </a:spcAft>
              <a:buClr>
                <a:schemeClr val="dk1"/>
              </a:buClr>
              <a:buSzPts val="1800"/>
              <a:buFont typeface="Times New Roman"/>
              <a:buAutoNum type="alphaLcParenBoth"/>
            </a:pPr>
            <a:r>
              <a:rPr lang="en-US" sz="1800">
                <a:latin typeface="Times New Roman"/>
                <a:ea typeface="Times New Roman"/>
                <a:cs typeface="Times New Roman"/>
                <a:sym typeface="Times New Roman"/>
              </a:rPr>
              <a:t>Sun et al. (2023): long-term land sinking – which is included in our “trend” -  increased HTF</a:t>
            </a:r>
            <a:endParaRPr sz="1800">
              <a:latin typeface="Arial"/>
              <a:ea typeface="Arial"/>
              <a:cs typeface="Arial"/>
              <a:sym typeface="Arial"/>
            </a:endParaRPr>
          </a:p>
          <a:p>
            <a:pPr indent="0" lvl="0" marL="0" marR="0" rtl="0" algn="l">
              <a:lnSpc>
                <a:spcPct val="115000"/>
              </a:lnSpc>
              <a:spcBef>
                <a:spcPts val="800"/>
              </a:spcBef>
              <a:spcAft>
                <a:spcPts val="0"/>
              </a:spcAft>
              <a:buNone/>
            </a:pPr>
            <a:r>
              <a:rPr lang="en-US" sz="1800">
                <a:latin typeface="Times New Roman"/>
                <a:ea typeface="Times New Roman"/>
                <a:cs typeface="Times New Roman"/>
                <a:sym typeface="Times New Roman"/>
              </a:rPr>
              <a:t> </a:t>
            </a:r>
            <a:endParaRPr sz="1800">
              <a:latin typeface="Arial"/>
              <a:ea typeface="Arial"/>
              <a:cs typeface="Arial"/>
              <a:sym typeface="Arial"/>
            </a:endParaRPr>
          </a:p>
          <a:p>
            <a:pPr indent="0" lvl="0" marL="0" rtl="0" algn="l">
              <a:spcBef>
                <a:spcPts val="1160"/>
              </a:spcBef>
              <a:spcAft>
                <a:spcPts val="0"/>
              </a:spcAft>
              <a:buNone/>
            </a:pPr>
            <a:r>
              <a:t/>
            </a:r>
            <a:endParaRPr/>
          </a:p>
        </p:txBody>
      </p:sp>
      <p:sp>
        <p:nvSpPr>
          <p:cNvPr id="175" name="Google Shape;17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 (a) Differences of temporally averaged FT (blue bars) between two periods, FT(1991-2020)-FT(1950-1990), induced by sea level trend, tide and seasonal SLAs (brown bars), respectively. (b) The same as (a) but for the differences of mean FL between two periods, FT(2011-2020)-FT(2001-2010). (c-d) The same as (a-b) but for the trend difference of FT between two periods.</a:t>
            </a:r>
            <a:endParaRPr sz="1800">
              <a:latin typeface="Arial"/>
              <a:ea typeface="Arial"/>
              <a:cs typeface="Arial"/>
              <a:sym typeface="Arial"/>
            </a:endParaRPr>
          </a:p>
          <a:p>
            <a:pPr indent="0" lvl="0" marL="0" rtl="0" algn="l">
              <a:spcBef>
                <a:spcPts val="360"/>
              </a:spcBef>
              <a:spcAft>
                <a:spcPts val="0"/>
              </a:spcAft>
              <a:buNone/>
            </a:pPr>
            <a:r>
              <a:t/>
            </a:r>
            <a:endParaRPr/>
          </a:p>
          <a:p>
            <a:pPr indent="0" lvl="0" marL="0" marR="0" rtl="0" algn="l">
              <a:lnSpc>
                <a:spcPct val="115000"/>
              </a:lnSpc>
              <a:spcBef>
                <a:spcPts val="0"/>
              </a:spcBef>
              <a:spcAft>
                <a:spcPts val="0"/>
              </a:spcAft>
              <a:buNone/>
            </a:pPr>
            <a:r>
              <a:rPr lang="en-US" sz="1800">
                <a:latin typeface="Times New Roman"/>
                <a:ea typeface="Times New Roman"/>
                <a:cs typeface="Times New Roman"/>
                <a:sym typeface="Times New Roman"/>
              </a:rPr>
              <a:t>Correlation coefficients between decadal SLAs and four climate mode indices, the North Atlantic Oscillation (NAO) index, the Atlantic Niño index</a:t>
            </a:r>
            <a:r>
              <a:rPr lang="en-US" sz="1800">
                <a:solidFill>
                  <a:srgbClr val="000000"/>
                </a:solidFill>
                <a:highlight>
                  <a:srgbClr val="FFFFFF"/>
                </a:highlight>
                <a:latin typeface="Open Sans"/>
                <a:ea typeface="Open Sans"/>
                <a:cs typeface="Open Sans"/>
                <a:sym typeface="Open Sans"/>
              </a:rPr>
              <a:t> (</a:t>
            </a:r>
            <a:r>
              <a:rPr lang="en-US" sz="1800">
                <a:latin typeface="Times New Roman"/>
                <a:ea typeface="Times New Roman"/>
                <a:cs typeface="Times New Roman"/>
                <a:sym typeface="Times New Roman"/>
              </a:rPr>
              <a:t>ATL3), the Interdecadal Pacific Oscillation (IPO) index, and the Indian Ocean Dipole Mode Index (DMI). Significant values (p&lt;=0.1) in (c-f) are marked with black circles.</a:t>
            </a:r>
            <a:endParaRPr sz="1800">
              <a:latin typeface="Arial"/>
              <a:ea typeface="Arial"/>
              <a:cs typeface="Arial"/>
              <a:sym typeface="Arial"/>
            </a:endParaRPr>
          </a:p>
          <a:p>
            <a:pPr indent="0" lvl="0" marL="0" marR="0" rtl="0" algn="l">
              <a:lnSpc>
                <a:spcPct val="115000"/>
              </a:lnSpc>
              <a:spcBef>
                <a:spcPts val="800"/>
              </a:spcBef>
              <a:spcAft>
                <a:spcPts val="0"/>
              </a:spcAft>
              <a:buNone/>
            </a:pPr>
            <a:r>
              <a:rPr lang="en-US" sz="1800">
                <a:solidFill>
                  <a:srgbClr val="000000"/>
                </a:solidFill>
                <a:latin typeface="Arial"/>
                <a:ea typeface="Arial"/>
                <a:cs typeface="Arial"/>
                <a:sym typeface="Arial"/>
              </a:rPr>
              <a:t> </a:t>
            </a:r>
            <a:endParaRPr sz="1800">
              <a:latin typeface="Arial"/>
              <a:ea typeface="Arial"/>
              <a:cs typeface="Arial"/>
              <a:sym typeface="Arial"/>
            </a:endParaRPr>
          </a:p>
          <a:p>
            <a:pPr indent="0" lvl="0" marL="0" rtl="0" algn="l">
              <a:spcBef>
                <a:spcPts val="1160"/>
              </a:spcBef>
              <a:spcAft>
                <a:spcPts val="0"/>
              </a:spcAft>
              <a:buNone/>
            </a:pPr>
            <a:r>
              <a:t/>
            </a:r>
            <a:endParaRPr/>
          </a:p>
        </p:txBody>
      </p:sp>
      <p:sp>
        <p:nvSpPr>
          <p:cNvPr id="190" name="Google Shape;19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1" name="Google Shape;20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SLAs with 1950-1979 mean removed; IB and GIA are corrected to tide gauge data. </a:t>
            </a:r>
            <a:endParaRPr/>
          </a:p>
        </p:txBody>
      </p:sp>
      <p:sp>
        <p:nvSpPr>
          <p:cNvPr id="202" name="Google Shape;202;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24"/>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5"/>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16"/>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16"/>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Font typeface="Times New Roman"/>
              <a:buNone/>
              <a:defRPr sz="2400"/>
            </a:lvl1pPr>
            <a:lvl2pPr lvl="1" algn="ctr">
              <a:spcBef>
                <a:spcPts val="400"/>
              </a:spcBef>
              <a:spcAft>
                <a:spcPts val="0"/>
              </a:spcAft>
              <a:buClr>
                <a:schemeClr val="dk1"/>
              </a:buClr>
              <a:buSzPts val="2000"/>
              <a:buFont typeface="Times New Roman"/>
              <a:buNone/>
              <a:defRPr sz="2000"/>
            </a:lvl2pPr>
            <a:lvl3pPr lvl="2" algn="ctr">
              <a:spcBef>
                <a:spcPts val="360"/>
              </a:spcBef>
              <a:spcAft>
                <a:spcPts val="0"/>
              </a:spcAft>
              <a:buClr>
                <a:schemeClr val="dk1"/>
              </a:buClr>
              <a:buSzPts val="1800"/>
              <a:buFont typeface="Times New Roman"/>
              <a:buNone/>
              <a:defRPr sz="1800"/>
            </a:lvl3pPr>
            <a:lvl4pPr lvl="3" algn="ctr">
              <a:spcBef>
                <a:spcPts val="320"/>
              </a:spcBef>
              <a:spcAft>
                <a:spcPts val="0"/>
              </a:spcAft>
              <a:buClr>
                <a:schemeClr val="dk1"/>
              </a:buClr>
              <a:buSzPts val="1600"/>
              <a:buFont typeface="Times New Roman"/>
              <a:buNone/>
              <a:defRPr sz="1600"/>
            </a:lvl4pPr>
            <a:lvl5pPr lvl="4" algn="ctr">
              <a:spcBef>
                <a:spcPts val="320"/>
              </a:spcBef>
              <a:spcAft>
                <a:spcPts val="0"/>
              </a:spcAft>
              <a:buClr>
                <a:schemeClr val="dk1"/>
              </a:buClr>
              <a:buSzPts val="1600"/>
              <a:buFont typeface="Times New Roman"/>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623888" y="1709738"/>
            <a:ext cx="7886700" cy="285273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17"/>
          <p:cNvSpPr txBox="1"/>
          <p:nvPr>
            <p:ph idx="1" type="body"/>
          </p:nvPr>
        </p:nvSpPr>
        <p:spPr>
          <a:xfrm>
            <a:off x="623888" y="4589463"/>
            <a:ext cx="78867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sz="2400"/>
            </a:lvl1pPr>
            <a:lvl2pPr indent="-228600" lvl="1" marL="914400" algn="l">
              <a:spcBef>
                <a:spcPts val="400"/>
              </a:spcBef>
              <a:spcAft>
                <a:spcPts val="0"/>
              </a:spcAft>
              <a:buClr>
                <a:schemeClr val="dk1"/>
              </a:buClr>
              <a:buSzPts val="2000"/>
              <a:buFont typeface="Times New Roman"/>
              <a:buNone/>
              <a:defRPr sz="2000"/>
            </a:lvl2pPr>
            <a:lvl3pPr indent="-228600" lvl="2" marL="1371600" algn="l">
              <a:spcBef>
                <a:spcPts val="360"/>
              </a:spcBef>
              <a:spcAft>
                <a:spcPts val="0"/>
              </a:spcAft>
              <a:buClr>
                <a:schemeClr val="dk1"/>
              </a:buClr>
              <a:buSzPts val="1800"/>
              <a:buFont typeface="Times New Roman"/>
              <a:buNone/>
              <a:defRPr sz="1800"/>
            </a:lvl3pPr>
            <a:lvl4pPr indent="-228600" lvl="3" marL="1828800" algn="l">
              <a:spcBef>
                <a:spcPts val="320"/>
              </a:spcBef>
              <a:spcAft>
                <a:spcPts val="0"/>
              </a:spcAft>
              <a:buClr>
                <a:schemeClr val="dk1"/>
              </a:buClr>
              <a:buSzPts val="1600"/>
              <a:buFont typeface="Times New Roman"/>
              <a:buNone/>
              <a:defRPr sz="1600"/>
            </a:lvl4pPr>
            <a:lvl5pPr indent="-228600" lvl="4" marL="2286000" algn="l">
              <a:spcBef>
                <a:spcPts val="320"/>
              </a:spcBef>
              <a:spcAft>
                <a:spcPts val="0"/>
              </a:spcAft>
              <a:buClr>
                <a:schemeClr val="dk1"/>
              </a:buClr>
              <a:buSzPts val="1600"/>
              <a:buFont typeface="Times New Roman"/>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30" name="Google Shape;30;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8"/>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630238" y="365125"/>
            <a:ext cx="7886700" cy="1325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19"/>
          <p:cNvSpPr txBox="1"/>
          <p:nvPr>
            <p:ph idx="1" type="body"/>
          </p:nvPr>
        </p:nvSpPr>
        <p:spPr>
          <a:xfrm>
            <a:off x="630238" y="1681163"/>
            <a:ext cx="386873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2" type="body"/>
          </p:nvPr>
        </p:nvSpPr>
        <p:spPr>
          <a:xfrm>
            <a:off x="630238" y="2505075"/>
            <a:ext cx="386873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3" type="body"/>
          </p:nvPr>
        </p:nvSpPr>
        <p:spPr>
          <a:xfrm>
            <a:off x="4629150" y="1681163"/>
            <a:ext cx="3887788"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Times New Roman"/>
              <a:buNone/>
              <a:defRPr b="1" sz="2400"/>
            </a:lvl1pPr>
            <a:lvl2pPr indent="-228600" lvl="1" marL="914400" algn="l">
              <a:spcBef>
                <a:spcPts val="400"/>
              </a:spcBef>
              <a:spcAft>
                <a:spcPts val="0"/>
              </a:spcAft>
              <a:buClr>
                <a:schemeClr val="dk1"/>
              </a:buClr>
              <a:buSzPts val="2000"/>
              <a:buFont typeface="Times New Roman"/>
              <a:buNone/>
              <a:defRPr b="1" sz="2000"/>
            </a:lvl2pPr>
            <a:lvl3pPr indent="-228600" lvl="2" marL="1371600" algn="l">
              <a:spcBef>
                <a:spcPts val="360"/>
              </a:spcBef>
              <a:spcAft>
                <a:spcPts val="0"/>
              </a:spcAft>
              <a:buClr>
                <a:schemeClr val="dk1"/>
              </a:buClr>
              <a:buSzPts val="1800"/>
              <a:buFont typeface="Times New Roman"/>
              <a:buNone/>
              <a:defRPr b="1" sz="1800"/>
            </a:lvl3pPr>
            <a:lvl4pPr indent="-228600" lvl="3" marL="1828800" algn="l">
              <a:spcBef>
                <a:spcPts val="320"/>
              </a:spcBef>
              <a:spcAft>
                <a:spcPts val="0"/>
              </a:spcAft>
              <a:buClr>
                <a:schemeClr val="dk1"/>
              </a:buClr>
              <a:buSzPts val="1600"/>
              <a:buFont typeface="Times New Roman"/>
              <a:buNone/>
              <a:defRPr b="1" sz="1600"/>
            </a:lvl4pPr>
            <a:lvl5pPr indent="-228600" lvl="4" marL="2286000" algn="l">
              <a:spcBef>
                <a:spcPts val="320"/>
              </a:spcBef>
              <a:spcAft>
                <a:spcPts val="0"/>
              </a:spcAft>
              <a:buClr>
                <a:schemeClr val="dk1"/>
              </a:buClr>
              <a:buSzPts val="1600"/>
              <a:buFont typeface="Times New Roman"/>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9"/>
          <p:cNvSpPr txBox="1"/>
          <p:nvPr>
            <p:ph idx="4" type="body"/>
          </p:nvPr>
        </p:nvSpPr>
        <p:spPr>
          <a:xfrm>
            <a:off x="4629150" y="2505075"/>
            <a:ext cx="3887788"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22"/>
          <p:cNvSpPr txBox="1"/>
          <p:nvPr>
            <p:ph idx="1" type="body"/>
          </p:nvPr>
        </p:nvSpPr>
        <p:spPr>
          <a:xfrm>
            <a:off x="3887788" y="987425"/>
            <a:ext cx="462915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Times New Roman"/>
              <a:buChar char="•"/>
              <a:defRPr sz="3200"/>
            </a:lvl1pPr>
            <a:lvl2pPr indent="-406400" lvl="1" marL="914400" algn="l">
              <a:spcBef>
                <a:spcPts val="560"/>
              </a:spcBef>
              <a:spcAft>
                <a:spcPts val="0"/>
              </a:spcAft>
              <a:buClr>
                <a:schemeClr val="dk1"/>
              </a:buClr>
              <a:buSzPts val="2800"/>
              <a:buFont typeface="Times New Roman"/>
              <a:buChar char="–"/>
              <a:defRPr sz="2800"/>
            </a:lvl2pPr>
            <a:lvl3pPr indent="-381000" lvl="2" marL="1371600" algn="l">
              <a:spcBef>
                <a:spcPts val="480"/>
              </a:spcBef>
              <a:spcAft>
                <a:spcPts val="0"/>
              </a:spcAft>
              <a:buClr>
                <a:schemeClr val="dk1"/>
              </a:buClr>
              <a:buSzPts val="2400"/>
              <a:buFont typeface="Times New Roman"/>
              <a:buChar char="•"/>
              <a:defRPr sz="2400"/>
            </a:lvl3pPr>
            <a:lvl4pPr indent="-355600" lvl="3" marL="1828800" algn="l">
              <a:spcBef>
                <a:spcPts val="400"/>
              </a:spcBef>
              <a:spcAft>
                <a:spcPts val="0"/>
              </a:spcAft>
              <a:buClr>
                <a:schemeClr val="dk1"/>
              </a:buClr>
              <a:buSzPts val="2000"/>
              <a:buFont typeface="Times New Roman"/>
              <a:buChar char="–"/>
              <a:defRPr sz="2000"/>
            </a:lvl4pPr>
            <a:lvl5pPr indent="-355600" lvl="4" marL="2286000" algn="l">
              <a:spcBef>
                <a:spcPts val="400"/>
              </a:spcBef>
              <a:spcAft>
                <a:spcPts val="0"/>
              </a:spcAft>
              <a:buClr>
                <a:schemeClr val="dk1"/>
              </a:buClr>
              <a:buSzPts val="2000"/>
              <a:buFont typeface="Times New Roman"/>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Times New Roman"/>
              <a:buNone/>
              <a:defRPr sz="1600"/>
            </a:lvl1pPr>
            <a:lvl2pPr indent="-228600" lvl="1" marL="914400" algn="l">
              <a:spcBef>
                <a:spcPts val="280"/>
              </a:spcBef>
              <a:spcAft>
                <a:spcPts val="0"/>
              </a:spcAft>
              <a:buClr>
                <a:schemeClr val="dk1"/>
              </a:buClr>
              <a:buSzPts val="1400"/>
              <a:buFont typeface="Times New Roman"/>
              <a:buNone/>
              <a:defRPr sz="1400"/>
            </a:lvl2pPr>
            <a:lvl3pPr indent="-228600" lvl="2" marL="1371600" algn="l">
              <a:spcBef>
                <a:spcPts val="240"/>
              </a:spcBef>
              <a:spcAft>
                <a:spcPts val="0"/>
              </a:spcAft>
              <a:buClr>
                <a:schemeClr val="dk1"/>
              </a:buClr>
              <a:buSzPts val="1200"/>
              <a:buFont typeface="Times New Roman"/>
              <a:buNone/>
              <a:defRPr sz="1200"/>
            </a:lvl3pPr>
            <a:lvl4pPr indent="-228600" lvl="3" marL="1828800" algn="l">
              <a:spcBef>
                <a:spcPts val="200"/>
              </a:spcBef>
              <a:spcAft>
                <a:spcPts val="0"/>
              </a:spcAft>
              <a:buClr>
                <a:schemeClr val="dk1"/>
              </a:buClr>
              <a:buSzPts val="1000"/>
              <a:buFont typeface="Times New Roman"/>
              <a:buNone/>
              <a:defRPr sz="1000"/>
            </a:lvl4pPr>
            <a:lvl5pPr indent="-228600" lvl="4" marL="2286000" algn="l">
              <a:spcBef>
                <a:spcPts val="200"/>
              </a:spcBef>
              <a:spcAft>
                <a:spcPts val="0"/>
              </a:spcAft>
              <a:buClr>
                <a:schemeClr val="dk1"/>
              </a:buClr>
              <a:buSzPts val="1000"/>
              <a:buFont typeface="Times New Roman"/>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630238" y="457200"/>
            <a:ext cx="2949575"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23"/>
          <p:cNvSpPr/>
          <p:nvPr>
            <p:ph idx="2" type="pic"/>
          </p:nvPr>
        </p:nvSpPr>
        <p:spPr>
          <a:xfrm>
            <a:off x="3887788" y="987425"/>
            <a:ext cx="4629150" cy="4873625"/>
          </a:xfrm>
          <a:prstGeom prst="rect">
            <a:avLst/>
          </a:prstGeom>
          <a:noFill/>
          <a:ln>
            <a:noFill/>
          </a:ln>
        </p:spPr>
      </p:sp>
      <p:sp>
        <p:nvSpPr>
          <p:cNvPr id="68" name="Google Shape;68;p23"/>
          <p:cNvSpPr txBox="1"/>
          <p:nvPr>
            <p:ph idx="1" type="body"/>
          </p:nvPr>
        </p:nvSpPr>
        <p:spPr>
          <a:xfrm>
            <a:off x="630238" y="2057400"/>
            <a:ext cx="2949575"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Font typeface="Times New Roman"/>
              <a:buNone/>
              <a:defRPr sz="1600"/>
            </a:lvl1pPr>
            <a:lvl2pPr indent="-228600" lvl="1" marL="914400" algn="l">
              <a:spcBef>
                <a:spcPts val="280"/>
              </a:spcBef>
              <a:spcAft>
                <a:spcPts val="0"/>
              </a:spcAft>
              <a:buClr>
                <a:schemeClr val="dk1"/>
              </a:buClr>
              <a:buSzPts val="1400"/>
              <a:buFont typeface="Times New Roman"/>
              <a:buNone/>
              <a:defRPr sz="1400"/>
            </a:lvl2pPr>
            <a:lvl3pPr indent="-228600" lvl="2" marL="1371600" algn="l">
              <a:spcBef>
                <a:spcPts val="240"/>
              </a:spcBef>
              <a:spcAft>
                <a:spcPts val="0"/>
              </a:spcAft>
              <a:buClr>
                <a:schemeClr val="dk1"/>
              </a:buClr>
              <a:buSzPts val="1200"/>
              <a:buFont typeface="Times New Roman"/>
              <a:buNone/>
              <a:defRPr sz="1200"/>
            </a:lvl3pPr>
            <a:lvl4pPr indent="-228600" lvl="3" marL="1828800" algn="l">
              <a:spcBef>
                <a:spcPts val="200"/>
              </a:spcBef>
              <a:spcAft>
                <a:spcPts val="0"/>
              </a:spcAft>
              <a:buClr>
                <a:schemeClr val="dk1"/>
              </a:buClr>
              <a:buSzPts val="1000"/>
              <a:buFont typeface="Times New Roman"/>
              <a:buNone/>
              <a:defRPr sz="1000"/>
            </a:lvl4pPr>
            <a:lvl5pPr indent="-228600" lvl="4" marL="2286000" algn="l">
              <a:spcBef>
                <a:spcPts val="200"/>
              </a:spcBef>
              <a:spcAft>
                <a:spcPts val="0"/>
              </a:spcAft>
              <a:buClr>
                <a:schemeClr val="dk1"/>
              </a:buClr>
              <a:buSzPts val="1000"/>
              <a:buFont typeface="Times New Roman"/>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sz="1400">
                <a:solidFill>
                  <a:schemeClr val="dk1"/>
                </a:solidFill>
                <a:latin typeface="Times New Roman"/>
                <a:ea typeface="Times New Roman"/>
                <a:cs typeface="Times New Roman"/>
                <a:sym typeface="Times New Roman"/>
              </a:defRPr>
            </a:lvl1pPr>
            <a:lvl2pPr indent="0" lvl="1" marL="0" marR="0" algn="r">
              <a:spcBef>
                <a:spcPts val="0"/>
              </a:spcBef>
              <a:spcAft>
                <a:spcPts val="0"/>
              </a:spcAft>
              <a:buNone/>
              <a:defRPr sz="1400">
                <a:solidFill>
                  <a:schemeClr val="dk1"/>
                </a:solidFill>
                <a:latin typeface="Times New Roman"/>
                <a:ea typeface="Times New Roman"/>
                <a:cs typeface="Times New Roman"/>
                <a:sym typeface="Times New Roman"/>
              </a:defRPr>
            </a:lvl2pPr>
            <a:lvl3pPr indent="0" lvl="2" marL="0" marR="0" algn="r">
              <a:spcBef>
                <a:spcPts val="0"/>
              </a:spcBef>
              <a:spcAft>
                <a:spcPts val="0"/>
              </a:spcAft>
              <a:buNone/>
              <a:defRPr sz="1400">
                <a:solidFill>
                  <a:schemeClr val="dk1"/>
                </a:solidFill>
                <a:latin typeface="Times New Roman"/>
                <a:ea typeface="Times New Roman"/>
                <a:cs typeface="Times New Roman"/>
                <a:sym typeface="Times New Roman"/>
              </a:defRPr>
            </a:lvl3pPr>
            <a:lvl4pPr indent="0" lvl="3" marL="0" marR="0" algn="r">
              <a:spcBef>
                <a:spcPts val="0"/>
              </a:spcBef>
              <a:spcAft>
                <a:spcPts val="0"/>
              </a:spcAft>
              <a:buNone/>
              <a:defRPr sz="1400">
                <a:solidFill>
                  <a:schemeClr val="dk1"/>
                </a:solidFill>
                <a:latin typeface="Times New Roman"/>
                <a:ea typeface="Times New Roman"/>
                <a:cs typeface="Times New Roman"/>
                <a:sym typeface="Times New Roman"/>
              </a:defRPr>
            </a:lvl4pPr>
            <a:lvl5pPr indent="0" lvl="4" marL="0" marR="0" algn="r">
              <a:spcBef>
                <a:spcPts val="0"/>
              </a:spcBef>
              <a:spcAft>
                <a:spcPts val="0"/>
              </a:spcAft>
              <a:buNone/>
              <a:defRPr sz="1400">
                <a:solidFill>
                  <a:schemeClr val="dk1"/>
                </a:solidFill>
                <a:latin typeface="Times New Roman"/>
                <a:ea typeface="Times New Roman"/>
                <a:cs typeface="Times New Roman"/>
                <a:sym typeface="Times New Roman"/>
              </a:defRPr>
            </a:lvl5pPr>
            <a:lvl6pPr indent="0" lvl="5" marL="0" marR="0" algn="r">
              <a:spcBef>
                <a:spcPts val="0"/>
              </a:spcBef>
              <a:spcAft>
                <a:spcPts val="0"/>
              </a:spcAft>
              <a:buNone/>
              <a:defRPr sz="1400">
                <a:solidFill>
                  <a:schemeClr val="dk1"/>
                </a:solidFill>
                <a:latin typeface="Times New Roman"/>
                <a:ea typeface="Times New Roman"/>
                <a:cs typeface="Times New Roman"/>
                <a:sym typeface="Times New Roman"/>
              </a:defRPr>
            </a:lvl6pPr>
            <a:lvl7pPr indent="0" lvl="6" marL="0" marR="0" algn="r">
              <a:spcBef>
                <a:spcPts val="0"/>
              </a:spcBef>
              <a:spcAft>
                <a:spcPts val="0"/>
              </a:spcAft>
              <a:buNone/>
              <a:defRPr sz="1400">
                <a:solidFill>
                  <a:schemeClr val="dk1"/>
                </a:solidFill>
                <a:latin typeface="Times New Roman"/>
                <a:ea typeface="Times New Roman"/>
                <a:cs typeface="Times New Roman"/>
                <a:sym typeface="Times New Roman"/>
              </a:defRPr>
            </a:lvl7pPr>
            <a:lvl8pPr indent="0" lvl="7" marL="0" marR="0" algn="r">
              <a:spcBef>
                <a:spcPts val="0"/>
              </a:spcBef>
              <a:spcAft>
                <a:spcPts val="0"/>
              </a:spcAft>
              <a:buNone/>
              <a:defRPr sz="1400">
                <a:solidFill>
                  <a:schemeClr val="dk1"/>
                </a:solidFill>
                <a:latin typeface="Times New Roman"/>
                <a:ea typeface="Times New Roman"/>
                <a:cs typeface="Times New Roman"/>
                <a:sym typeface="Times New Roman"/>
              </a:defRPr>
            </a:lvl8pPr>
            <a:lvl9pPr indent="0" lvl="8" marL="0" marR="0" algn="r">
              <a:spcBef>
                <a:spcPts val="0"/>
              </a:spcBef>
              <a:spcAft>
                <a:spcPts val="0"/>
              </a:spcAft>
              <a:buNone/>
              <a:defRPr sz="1400">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mt="0"/>
          </a:blip>
          <a:tile algn="tl" flip="none" tx="0" sx="100000" ty="0" sy="100000"/>
        </a:blip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4"/>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12" name="Google Shape;12;p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g2f0e4222b1d_0_0"/>
          <p:cNvPicPr preferRelativeResize="0"/>
          <p:nvPr/>
        </p:nvPicPr>
        <p:blipFill>
          <a:blip r:embed="rId3">
            <a:alphaModFix/>
          </a:blip>
          <a:stretch>
            <a:fillRect/>
          </a:stretch>
        </p:blipFill>
        <p:spPr>
          <a:xfrm>
            <a:off x="5644225" y="1490862"/>
            <a:ext cx="2184149" cy="2169466"/>
          </a:xfrm>
          <a:prstGeom prst="rect">
            <a:avLst/>
          </a:prstGeom>
          <a:noFill/>
          <a:ln>
            <a:noFill/>
          </a:ln>
        </p:spPr>
      </p:pic>
      <p:sp>
        <p:nvSpPr>
          <p:cNvPr id="90" name="Google Shape;90;g2f0e4222b1d_0_0"/>
          <p:cNvSpPr txBox="1"/>
          <p:nvPr/>
        </p:nvSpPr>
        <p:spPr>
          <a:xfrm>
            <a:off x="689850" y="703375"/>
            <a:ext cx="4531500" cy="6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200">
                <a:solidFill>
                  <a:schemeClr val="dk1"/>
                </a:solidFill>
              </a:rPr>
              <a:t>Coastal Session</a:t>
            </a:r>
            <a:endParaRPr b="1" sz="3200">
              <a:solidFill>
                <a:schemeClr val="dk1"/>
              </a:solidFill>
            </a:endParaRPr>
          </a:p>
        </p:txBody>
      </p:sp>
      <p:sp>
        <p:nvSpPr>
          <p:cNvPr id="91" name="Google Shape;91;g2f0e4222b1d_0_0"/>
          <p:cNvSpPr txBox="1"/>
          <p:nvPr/>
        </p:nvSpPr>
        <p:spPr>
          <a:xfrm>
            <a:off x="689850" y="1765858"/>
            <a:ext cx="4666800" cy="166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600">
                <a:solidFill>
                  <a:schemeClr val="dk1"/>
                </a:solidFill>
              </a:rPr>
              <a:t>Everyone: </a:t>
            </a:r>
            <a:endParaRPr b="1" sz="2600">
              <a:solidFill>
                <a:schemeClr val="dk1"/>
              </a:solidFill>
            </a:endParaRPr>
          </a:p>
          <a:p>
            <a:pPr indent="0" lvl="0" marL="0" rtl="0" algn="l">
              <a:spcBef>
                <a:spcPts val="0"/>
              </a:spcBef>
              <a:spcAft>
                <a:spcPts val="0"/>
              </a:spcAft>
              <a:buNone/>
            </a:pPr>
            <a:r>
              <a:rPr lang="en-US" sz="2600">
                <a:solidFill>
                  <a:schemeClr val="dk1"/>
                </a:solidFill>
              </a:rPr>
              <a:t>Enter comments addressing core questions of meeting here.</a:t>
            </a:r>
            <a:endParaRPr sz="2600">
              <a:solidFill>
                <a:schemeClr val="dk1"/>
              </a:solidFill>
            </a:endParaRPr>
          </a:p>
        </p:txBody>
      </p:sp>
      <p:pic>
        <p:nvPicPr>
          <p:cNvPr id="92" name="Google Shape;92;g2f0e4222b1d_0_0"/>
          <p:cNvPicPr preferRelativeResize="0"/>
          <p:nvPr/>
        </p:nvPicPr>
        <p:blipFill>
          <a:blip r:embed="rId4">
            <a:alphaModFix/>
          </a:blip>
          <a:stretch>
            <a:fillRect/>
          </a:stretch>
        </p:blipFill>
        <p:spPr>
          <a:xfrm>
            <a:off x="5644225" y="4382650"/>
            <a:ext cx="2184151" cy="2174175"/>
          </a:xfrm>
          <a:prstGeom prst="rect">
            <a:avLst/>
          </a:prstGeom>
          <a:noFill/>
          <a:ln>
            <a:noFill/>
          </a:ln>
        </p:spPr>
      </p:pic>
      <p:sp>
        <p:nvSpPr>
          <p:cNvPr id="93" name="Google Shape;93;g2f0e4222b1d_0_0"/>
          <p:cNvSpPr txBox="1"/>
          <p:nvPr/>
        </p:nvSpPr>
        <p:spPr>
          <a:xfrm>
            <a:off x="747550" y="4921163"/>
            <a:ext cx="4666800" cy="97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600">
                <a:solidFill>
                  <a:schemeClr val="dk1"/>
                </a:solidFill>
              </a:rPr>
              <a:t>Rapporteurs</a:t>
            </a:r>
            <a:r>
              <a:rPr b="1" lang="en-US" sz="2600">
                <a:solidFill>
                  <a:schemeClr val="dk1"/>
                </a:solidFill>
              </a:rPr>
              <a:t>: </a:t>
            </a:r>
            <a:endParaRPr b="1" sz="2600">
              <a:solidFill>
                <a:schemeClr val="dk1"/>
              </a:solidFill>
            </a:endParaRPr>
          </a:p>
          <a:p>
            <a:pPr indent="0" lvl="0" marL="0" rtl="0" algn="l">
              <a:spcBef>
                <a:spcPts val="0"/>
              </a:spcBef>
              <a:spcAft>
                <a:spcPts val="0"/>
              </a:spcAft>
              <a:buNone/>
            </a:pPr>
            <a:r>
              <a:rPr lang="en-US" sz="2600">
                <a:solidFill>
                  <a:schemeClr val="dk1"/>
                </a:solidFill>
              </a:rPr>
              <a:t>Enter notes here.</a:t>
            </a:r>
            <a:endParaRPr sz="2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9"/>
          <p:cNvSpPr txBox="1"/>
          <p:nvPr/>
        </p:nvSpPr>
        <p:spPr>
          <a:xfrm>
            <a:off x="304800" y="381000"/>
            <a:ext cx="75438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Summary</a:t>
            </a:r>
            <a:endParaRPr/>
          </a:p>
        </p:txBody>
      </p:sp>
      <p:sp>
        <p:nvSpPr>
          <p:cNvPr id="234" name="Google Shape;234;p9"/>
          <p:cNvSpPr txBox="1"/>
          <p:nvPr/>
        </p:nvSpPr>
        <p:spPr>
          <a:xfrm>
            <a:off x="170934" y="1143000"/>
            <a:ext cx="8896865" cy="452431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Tide gauge data detected accelerated increase in flooding time (FT) since 1990, especially since ~2010, in N. SAB &amp; S. MAB region; </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While SLR trend and tide dominate the multi-decadal FT increase since 1990, decadal sea level variability is the major cause for the the accelerated FT increase in the past decade (2011-2020) compared to the previous decade (2001-2010);</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decadal SLAs in S. MAB are significantly correlated with decadal indices of IOD, IPO and Atlantic Niño, while in N. SAB  SLAs are more linked to decadal variability of IOD &amp; NAO.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235" name="Google Shape;235;p9"/>
          <p:cNvSpPr txBox="1"/>
          <p:nvPr/>
        </p:nvSpPr>
        <p:spPr>
          <a:xfrm>
            <a:off x="349952" y="5429041"/>
            <a:ext cx="871784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rgbClr val="C00000"/>
                </a:solidFill>
                <a:latin typeface="Times New Roman"/>
                <a:ea typeface="Times New Roman"/>
                <a:cs typeface="Times New Roman"/>
                <a:sym typeface="Times New Roman"/>
              </a:rPr>
              <a:t>Understand causes for decadal SLAs &amp; impacts of climate modes: observation, HR E3SM (MPAS-O) &amp; CESM1 Pacemaker exp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mt="91563"/>
          </a:blip>
          <a:tile algn="tl" flip="none" tx="0" sx="100000" ty="0" sy="100000"/>
        </a:blipFill>
      </p:bgPr>
    </p:bg>
    <p:spTree>
      <p:nvGrpSpPr>
        <p:cNvPr id="239" name="Shape 239"/>
        <p:cNvGrpSpPr/>
        <p:nvPr/>
      </p:nvGrpSpPr>
      <p:grpSpPr>
        <a:xfrm>
          <a:off x="0" y="0"/>
          <a:ext cx="0" cy="0"/>
          <a:chOff x="0" y="0"/>
          <a:chExt cx="0" cy="0"/>
        </a:xfrm>
      </p:grpSpPr>
      <p:sp>
        <p:nvSpPr>
          <p:cNvPr id="240" name="Google Shape;240;p10"/>
          <p:cNvSpPr txBox="1"/>
          <p:nvPr/>
        </p:nvSpPr>
        <p:spPr>
          <a:xfrm>
            <a:off x="3048000" y="1676400"/>
            <a:ext cx="23679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Thank you!</a:t>
            </a:r>
            <a:endParaRPr/>
          </a:p>
        </p:txBody>
      </p:sp>
      <p:sp>
        <p:nvSpPr>
          <p:cNvPr id="241" name="Google Shape;241;p10"/>
          <p:cNvSpPr txBox="1"/>
          <p:nvPr/>
        </p:nvSpPr>
        <p:spPr>
          <a:xfrm>
            <a:off x="76200" y="2780944"/>
            <a:ext cx="90678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Acknowledgement</a:t>
            </a:r>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The work is supported by DOE RGMA DE-SC0024263</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11"/>
          <p:cNvPicPr preferRelativeResize="0"/>
          <p:nvPr/>
        </p:nvPicPr>
        <p:blipFill rotWithShape="1">
          <a:blip r:embed="rId3">
            <a:alphaModFix/>
          </a:blip>
          <a:srcRect b="0" l="0" r="0" t="0"/>
          <a:stretch/>
        </p:blipFill>
        <p:spPr>
          <a:xfrm>
            <a:off x="857250" y="952500"/>
            <a:ext cx="7429500" cy="4953000"/>
          </a:xfrm>
          <a:prstGeom prst="rect">
            <a:avLst/>
          </a:prstGeom>
          <a:noFill/>
          <a:ln>
            <a:noFill/>
          </a:ln>
        </p:spPr>
      </p:pic>
      <p:sp>
        <p:nvSpPr>
          <p:cNvPr id="247" name="Google Shape;247;p11"/>
          <p:cNvSpPr txBox="1"/>
          <p:nvPr/>
        </p:nvSpPr>
        <p:spPr>
          <a:xfrm>
            <a:off x="1371600" y="721667"/>
            <a:ext cx="151676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Charleston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2"/>
          <p:cNvSpPr txBox="1"/>
          <p:nvPr/>
        </p:nvSpPr>
        <p:spPr>
          <a:xfrm>
            <a:off x="0" y="49440"/>
            <a:ext cx="10667536" cy="646331"/>
          </a:xfrm>
          <a:prstGeom prst="rect">
            <a:avLst/>
          </a:prstGeom>
          <a:noFill/>
          <a:ln>
            <a:noFill/>
          </a:ln>
        </p:spPr>
        <p:txBody>
          <a:bodyPr anchorCtr="0" anchor="t" bIns="45700" lIns="91425" spcFirstLastPara="1" rIns="91425" wrap="square" tIns="45700">
            <a:spAutoFit/>
          </a:bodyPr>
          <a:lstStyle/>
          <a:p>
            <a:pPr indent="-214313" lvl="0" marL="214313"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Tide gauge observations: dots in (a) show tide gauge locations; (b)-(d) show time series of annual FT based on </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tide gauge data (defined below).</a:t>
            </a:r>
            <a:endParaRPr/>
          </a:p>
        </p:txBody>
      </p:sp>
      <p:sp>
        <p:nvSpPr>
          <p:cNvPr id="253" name="Google Shape;253;p12"/>
          <p:cNvSpPr txBox="1"/>
          <p:nvPr/>
        </p:nvSpPr>
        <p:spPr>
          <a:xfrm>
            <a:off x="63136" y="1314983"/>
            <a:ext cx="8663858" cy="1200329"/>
          </a:xfrm>
          <a:prstGeom prst="rect">
            <a:avLst/>
          </a:prstGeom>
          <a:noFill/>
          <a:ln>
            <a:noFill/>
          </a:ln>
        </p:spPr>
        <p:txBody>
          <a:bodyPr anchorCtr="0" anchor="t" bIns="45700" lIns="91425" spcFirstLastPara="1" rIns="91425" wrap="square" tIns="45700">
            <a:spAutoFit/>
          </a:bodyPr>
          <a:lstStyle/>
          <a:p>
            <a:pPr indent="-214313" lvl="0" marL="214313"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Rapid increase in FT is detected in the past decade compared to any previous decades in the northern part of the </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South Atlantic Bight (SAB) and Southern Part of the Mid-Atlantic Bight (MAB), but not in the Gulf of Maine (GoM)</a:t>
            </a:r>
            <a:endParaRPr/>
          </a:p>
        </p:txBody>
      </p:sp>
      <p:grpSp>
        <p:nvGrpSpPr>
          <p:cNvPr id="254" name="Google Shape;254;p12"/>
          <p:cNvGrpSpPr/>
          <p:nvPr/>
        </p:nvGrpSpPr>
        <p:grpSpPr>
          <a:xfrm>
            <a:off x="609600" y="2743200"/>
            <a:ext cx="7317713" cy="3805814"/>
            <a:chOff x="926123" y="1135463"/>
            <a:chExt cx="9756950" cy="5074418"/>
          </a:xfrm>
        </p:grpSpPr>
        <p:pic>
          <p:nvPicPr>
            <p:cNvPr descr="A diagram of the different types of data&#10;&#10;Description automatically generated with medium confidence" id="255" name="Google Shape;255;p12"/>
            <p:cNvPicPr preferRelativeResize="0"/>
            <p:nvPr/>
          </p:nvPicPr>
          <p:blipFill rotWithShape="1">
            <a:blip r:embed="rId3">
              <a:alphaModFix/>
            </a:blip>
            <a:srcRect b="0" l="0" r="0" t="0"/>
            <a:stretch/>
          </p:blipFill>
          <p:spPr>
            <a:xfrm>
              <a:off x="926123" y="1135463"/>
              <a:ext cx="9756950" cy="5074418"/>
            </a:xfrm>
            <a:prstGeom prst="rect">
              <a:avLst/>
            </a:prstGeom>
            <a:noFill/>
            <a:ln>
              <a:noFill/>
            </a:ln>
          </p:spPr>
        </p:pic>
        <p:sp>
          <p:nvSpPr>
            <p:cNvPr id="256" name="Google Shape;256;p12"/>
            <p:cNvSpPr txBox="1"/>
            <p:nvPr/>
          </p:nvSpPr>
          <p:spPr>
            <a:xfrm>
              <a:off x="3995383" y="3244333"/>
              <a:ext cx="99474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MAB</a:t>
              </a:r>
              <a:endParaRPr/>
            </a:p>
          </p:txBody>
        </p:sp>
        <p:sp>
          <p:nvSpPr>
            <p:cNvPr id="257" name="Google Shape;257;p12"/>
            <p:cNvSpPr txBox="1"/>
            <p:nvPr/>
          </p:nvSpPr>
          <p:spPr>
            <a:xfrm>
              <a:off x="3995383" y="4190555"/>
              <a:ext cx="89314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SAB</a:t>
              </a:r>
              <a:endParaRPr/>
            </a:p>
          </p:txBody>
        </p:sp>
        <p:sp>
          <p:nvSpPr>
            <p:cNvPr id="258" name="Google Shape;258;p12"/>
            <p:cNvSpPr txBox="1"/>
            <p:nvPr/>
          </p:nvSpPr>
          <p:spPr>
            <a:xfrm>
              <a:off x="3995383" y="2482780"/>
              <a:ext cx="99474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GoM</a:t>
              </a:r>
              <a:endParaRPr sz="1800">
                <a:solidFill>
                  <a:schemeClr val="dk1"/>
                </a:solidFill>
                <a:latin typeface="Times New Roman"/>
                <a:ea typeface="Times New Roman"/>
                <a:cs typeface="Times New Roman"/>
                <a:sym typeface="Times New Roman"/>
              </a:endParaRPr>
            </a:p>
          </p:txBody>
        </p:sp>
      </p:grpSp>
      <p:sp>
        <p:nvSpPr>
          <p:cNvPr id="259" name="Google Shape;259;p12"/>
          <p:cNvSpPr txBox="1"/>
          <p:nvPr/>
        </p:nvSpPr>
        <p:spPr>
          <a:xfrm>
            <a:off x="63136" y="769634"/>
            <a:ext cx="8769128" cy="646331"/>
          </a:xfrm>
          <a:prstGeom prst="rect">
            <a:avLst/>
          </a:prstGeom>
          <a:noFill/>
          <a:ln>
            <a:noFill/>
          </a:ln>
        </p:spPr>
        <p:txBody>
          <a:bodyPr anchorCtr="0" anchor="t" bIns="45700" lIns="91425" spcFirstLastPara="1" rIns="91425" wrap="square" tIns="45700">
            <a:spAutoFit/>
          </a:bodyPr>
          <a:lstStyle/>
          <a:p>
            <a:pPr indent="-214313" lvl="0" marL="214313" marR="0" rtl="0" algn="l">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Flooding time (FT): Total time (days) when tide gauge sea level exceeds the NOAA flooding threshold in each year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3"/>
          <p:cNvSpPr txBox="1"/>
          <p:nvPr/>
        </p:nvSpPr>
        <p:spPr>
          <a:xfrm>
            <a:off x="93847" y="2996190"/>
            <a:ext cx="3352799" cy="8951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Decadal variability</a:t>
            </a:r>
            <a:endParaRPr/>
          </a:p>
          <a:p>
            <a:pPr indent="0" lvl="0" marL="0" marR="0" rtl="0" algn="l">
              <a:spcBef>
                <a:spcPts val="450"/>
              </a:spcBef>
              <a:spcAft>
                <a:spcPts val="0"/>
              </a:spcAft>
              <a:buNone/>
            </a:pPr>
            <a:r>
              <a:rPr b="1" lang="en-US" sz="2400">
                <a:solidFill>
                  <a:schemeClr val="dk1"/>
                </a:solidFill>
                <a:latin typeface="Times New Roman"/>
                <a:ea typeface="Times New Roman"/>
                <a:cs typeface="Times New Roman"/>
                <a:sym typeface="Times New Roman"/>
              </a:rPr>
              <a:t>(&gt;10 years) </a:t>
            </a:r>
            <a:endParaRPr/>
          </a:p>
        </p:txBody>
      </p:sp>
      <p:pic>
        <p:nvPicPr>
          <p:cNvPr id="265" name="Google Shape;265;p13"/>
          <p:cNvPicPr preferRelativeResize="0"/>
          <p:nvPr/>
        </p:nvPicPr>
        <p:blipFill rotWithShape="1">
          <a:blip r:embed="rId3">
            <a:alphaModFix/>
          </a:blip>
          <a:srcRect b="0" l="0" r="0" t="0"/>
          <a:stretch/>
        </p:blipFill>
        <p:spPr>
          <a:xfrm>
            <a:off x="2819400" y="0"/>
            <a:ext cx="6019800" cy="6019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97" name="Shape 97"/>
        <p:cNvGrpSpPr/>
        <p:nvPr/>
      </p:nvGrpSpPr>
      <p:grpSpPr>
        <a:xfrm>
          <a:off x="0" y="0"/>
          <a:ext cx="0" cy="0"/>
          <a:chOff x="0" y="0"/>
          <a:chExt cx="0" cy="0"/>
        </a:xfrm>
      </p:grpSpPr>
      <p:sp>
        <p:nvSpPr>
          <p:cNvPr id="98" name="Google Shape;98;p1"/>
          <p:cNvSpPr txBox="1"/>
          <p:nvPr>
            <p:ph type="title"/>
          </p:nvPr>
        </p:nvSpPr>
        <p:spPr>
          <a:xfrm>
            <a:off x="0" y="1562100"/>
            <a:ext cx="87630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br>
              <a:rPr b="1" lang="en-US" sz="2800">
                <a:solidFill>
                  <a:srgbClr val="211C5E"/>
                </a:solidFill>
                <a:latin typeface="Calibri"/>
                <a:ea typeface="Calibri"/>
                <a:cs typeface="Calibri"/>
                <a:sym typeface="Calibri"/>
              </a:rPr>
            </a:br>
            <a:r>
              <a:rPr b="1" lang="en-US" sz="2800">
                <a:solidFill>
                  <a:srgbClr val="000000"/>
                </a:solidFill>
                <a:latin typeface="Arial"/>
                <a:ea typeface="Arial"/>
                <a:cs typeface="Arial"/>
                <a:sym typeface="Arial"/>
              </a:rPr>
              <a:t>Extreme sea level events Induce accelerated increase in flooding time along U.S. east coast in recent decades </a:t>
            </a:r>
            <a:br>
              <a:rPr lang="en-US" sz="1100">
                <a:highlight>
                  <a:srgbClr val="FFFFFF"/>
                </a:highlight>
              </a:rPr>
            </a:br>
            <a:br>
              <a:rPr lang="en-US" sz="2800">
                <a:latin typeface="Calibri"/>
                <a:ea typeface="Calibri"/>
                <a:cs typeface="Calibri"/>
                <a:sym typeface="Calibri"/>
              </a:rPr>
            </a:br>
            <a:endParaRPr b="1" sz="2800">
              <a:latin typeface="Calibri"/>
              <a:ea typeface="Calibri"/>
              <a:cs typeface="Calibri"/>
              <a:sym typeface="Calibri"/>
            </a:endParaRPr>
          </a:p>
        </p:txBody>
      </p:sp>
      <p:sp>
        <p:nvSpPr>
          <p:cNvPr id="99" name="Google Shape;99;p1"/>
          <p:cNvSpPr txBox="1"/>
          <p:nvPr>
            <p:ph idx="1" type="body"/>
          </p:nvPr>
        </p:nvSpPr>
        <p:spPr>
          <a:xfrm>
            <a:off x="190500" y="3048000"/>
            <a:ext cx="8953500" cy="2133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000"/>
              <a:buFont typeface="Arial"/>
              <a:buNone/>
            </a:pPr>
            <a:r>
              <a:rPr lang="en-US" sz="2000">
                <a:latin typeface="Arial"/>
                <a:ea typeface="Arial"/>
                <a:cs typeface="Arial"/>
                <a:sym typeface="Arial"/>
              </a:rPr>
              <a:t>W. Han</a:t>
            </a:r>
            <a:r>
              <a:rPr baseline="30000" lang="en-US" sz="2000">
                <a:latin typeface="Arial"/>
                <a:ea typeface="Arial"/>
                <a:cs typeface="Arial"/>
                <a:sym typeface="Arial"/>
              </a:rPr>
              <a:t>1</a:t>
            </a:r>
            <a:r>
              <a:rPr lang="en-US" sz="2000">
                <a:latin typeface="Arial"/>
                <a:ea typeface="Arial"/>
                <a:cs typeface="Arial"/>
                <a:sym typeface="Arial"/>
              </a:rPr>
              <a:t>, Y. Zhu</a:t>
            </a:r>
            <a:r>
              <a:rPr baseline="30000" lang="en-US" sz="2000">
                <a:latin typeface="Arial"/>
                <a:ea typeface="Arial"/>
                <a:cs typeface="Arial"/>
                <a:sym typeface="Arial"/>
              </a:rPr>
              <a:t>1</a:t>
            </a:r>
            <a:r>
              <a:rPr lang="en-US" sz="2000">
                <a:latin typeface="Arial"/>
                <a:ea typeface="Arial"/>
                <a:cs typeface="Arial"/>
                <a:sym typeface="Arial"/>
              </a:rPr>
              <a:t>, A. Subramanian</a:t>
            </a:r>
            <a:r>
              <a:rPr baseline="30000" lang="en-US" sz="2000">
                <a:latin typeface="Arial"/>
                <a:ea typeface="Arial"/>
                <a:cs typeface="Arial"/>
                <a:sym typeface="Arial"/>
              </a:rPr>
              <a:t>1</a:t>
            </a:r>
            <a:r>
              <a:rPr lang="en-US" sz="2000">
                <a:latin typeface="Arial"/>
                <a:ea typeface="Arial"/>
                <a:cs typeface="Arial"/>
                <a:sym typeface="Arial"/>
              </a:rPr>
              <a:t>, R. Leung</a:t>
            </a:r>
            <a:r>
              <a:rPr baseline="30000" lang="en-US" sz="2000">
                <a:latin typeface="Arial"/>
                <a:ea typeface="Arial"/>
                <a:cs typeface="Arial"/>
                <a:sym typeface="Arial"/>
              </a:rPr>
              <a:t>2</a:t>
            </a:r>
            <a:r>
              <a:rPr lang="en-US" sz="2000">
                <a:latin typeface="Arial"/>
                <a:ea typeface="Arial"/>
                <a:cs typeface="Arial"/>
                <a:sym typeface="Arial"/>
              </a:rPr>
              <a:t>, K. Balaguru</a:t>
            </a:r>
            <a:r>
              <a:rPr baseline="30000" lang="en-US" sz="2000">
                <a:latin typeface="Arial"/>
                <a:ea typeface="Arial"/>
                <a:cs typeface="Arial"/>
                <a:sym typeface="Arial"/>
              </a:rPr>
              <a:t>2</a:t>
            </a:r>
            <a:r>
              <a:rPr lang="en-US" sz="2000">
                <a:latin typeface="Arial"/>
                <a:ea typeface="Arial"/>
                <a:cs typeface="Arial"/>
                <a:sym typeface="Arial"/>
              </a:rPr>
              <a:t>, and O. Garuba</a:t>
            </a:r>
            <a:r>
              <a:rPr baseline="30000" lang="en-US" sz="2000">
                <a:latin typeface="Arial"/>
                <a:ea typeface="Arial"/>
                <a:cs typeface="Arial"/>
                <a:sym typeface="Arial"/>
              </a:rPr>
              <a:t>2</a:t>
            </a:r>
            <a:endParaRPr sz="2000">
              <a:latin typeface="Arial"/>
              <a:ea typeface="Arial"/>
              <a:cs typeface="Arial"/>
              <a:sym typeface="Arial"/>
            </a:endParaRPr>
          </a:p>
          <a:p>
            <a:pPr indent="0" lvl="0" marL="0" rtl="0" algn="l">
              <a:spcBef>
                <a:spcPts val="360"/>
              </a:spcBef>
              <a:spcAft>
                <a:spcPts val="0"/>
              </a:spcAft>
              <a:buClr>
                <a:schemeClr val="dk1"/>
              </a:buClr>
              <a:buSzPts val="1800"/>
              <a:buFont typeface="Times New Roman"/>
              <a:buNone/>
            </a:pPr>
            <a:r>
              <a:t/>
            </a:r>
            <a:endParaRPr baseline="30000" i="1" sz="1800">
              <a:latin typeface="Calibri"/>
              <a:ea typeface="Calibri"/>
              <a:cs typeface="Calibri"/>
              <a:sym typeface="Calibri"/>
            </a:endParaRPr>
          </a:p>
          <a:p>
            <a:pPr indent="0" lvl="0" marL="0" rtl="0" algn="l">
              <a:spcBef>
                <a:spcPts val="360"/>
              </a:spcBef>
              <a:spcAft>
                <a:spcPts val="0"/>
              </a:spcAft>
              <a:buClr>
                <a:schemeClr val="dk1"/>
              </a:buClr>
              <a:buSzPts val="1800"/>
              <a:buFont typeface="Calibri"/>
              <a:buNone/>
            </a:pPr>
            <a:r>
              <a:rPr baseline="30000" i="1" lang="en-US" sz="1800">
                <a:latin typeface="Calibri"/>
                <a:ea typeface="Calibri"/>
                <a:cs typeface="Calibri"/>
                <a:sym typeface="Calibri"/>
              </a:rPr>
              <a:t>1</a:t>
            </a:r>
            <a:r>
              <a:rPr i="1" lang="en-US" sz="1800">
                <a:latin typeface="Calibri"/>
                <a:ea typeface="Calibri"/>
                <a:cs typeface="Calibri"/>
                <a:sym typeface="Calibri"/>
              </a:rPr>
              <a:t>Department of Atmospheric and Oceanic Sciences, the University of Colorado</a:t>
            </a:r>
            <a:endParaRPr/>
          </a:p>
          <a:p>
            <a:pPr indent="0" lvl="0" marL="0" rtl="0" algn="l">
              <a:spcBef>
                <a:spcPts val="360"/>
              </a:spcBef>
              <a:spcAft>
                <a:spcPts val="0"/>
              </a:spcAft>
              <a:buClr>
                <a:schemeClr val="dk1"/>
              </a:buClr>
              <a:buSzPts val="1800"/>
              <a:buFont typeface="Calibri"/>
              <a:buNone/>
            </a:pPr>
            <a:r>
              <a:rPr baseline="30000" i="1" lang="en-US" sz="1800">
                <a:latin typeface="Calibri"/>
                <a:ea typeface="Calibri"/>
                <a:cs typeface="Calibri"/>
                <a:sym typeface="Calibri"/>
              </a:rPr>
              <a:t>2</a:t>
            </a:r>
            <a:r>
              <a:rPr i="1" lang="en-US" sz="1800">
                <a:latin typeface="Calibri"/>
                <a:ea typeface="Calibri"/>
                <a:cs typeface="Calibri"/>
                <a:sym typeface="Calibri"/>
              </a:rPr>
              <a:t>The Pacific Northwest National Laboratory (PNNL)</a:t>
            </a:r>
            <a:endParaRPr/>
          </a:p>
          <a:p>
            <a:pPr indent="0" lvl="0" marL="0" rtl="0" algn="l">
              <a:spcBef>
                <a:spcPts val="360"/>
              </a:spcBef>
              <a:spcAft>
                <a:spcPts val="0"/>
              </a:spcAft>
              <a:buClr>
                <a:schemeClr val="dk1"/>
              </a:buClr>
              <a:buSzPts val="1800"/>
              <a:buFont typeface="Times New Roman"/>
              <a:buNone/>
            </a:pPr>
            <a:r>
              <a:t/>
            </a:r>
            <a:endParaRPr i="1" sz="1800">
              <a:latin typeface="Calibri"/>
              <a:ea typeface="Calibri"/>
              <a:cs typeface="Calibri"/>
              <a:sym typeface="Calibri"/>
            </a:endParaRPr>
          </a:p>
          <a:p>
            <a:pPr indent="0" lvl="0" marL="0" rtl="0" algn="l">
              <a:spcBef>
                <a:spcPts val="400"/>
              </a:spcBef>
              <a:spcAft>
                <a:spcPts val="0"/>
              </a:spcAft>
              <a:buClr>
                <a:schemeClr val="dk1"/>
              </a:buClr>
              <a:buSzPts val="2000"/>
              <a:buFont typeface="Times New Roman"/>
              <a:buNone/>
            </a:pPr>
            <a:r>
              <a:t/>
            </a:r>
            <a:endParaRPr sz="2000">
              <a:latin typeface="Calibri"/>
              <a:ea typeface="Calibri"/>
              <a:cs typeface="Calibri"/>
              <a:sym typeface="Calibri"/>
            </a:endParaRPr>
          </a:p>
          <a:p>
            <a:pPr indent="0" lvl="0" marL="0" rtl="0" algn="l">
              <a:spcBef>
                <a:spcPts val="400"/>
              </a:spcBef>
              <a:spcAft>
                <a:spcPts val="0"/>
              </a:spcAft>
              <a:buClr>
                <a:schemeClr val="dk1"/>
              </a:buClr>
              <a:buSzPts val="2000"/>
              <a:buFont typeface="Times New Roman"/>
              <a:buNone/>
            </a:pPr>
            <a:r>
              <a:t/>
            </a:r>
            <a:endParaRPr sz="2000">
              <a:latin typeface="Calibri"/>
              <a:ea typeface="Calibri"/>
              <a:cs typeface="Calibri"/>
              <a:sym typeface="Calibri"/>
            </a:endParaRPr>
          </a:p>
          <a:p>
            <a:pPr indent="0" lvl="0" marL="0" rtl="0" algn="l">
              <a:spcBef>
                <a:spcPts val="400"/>
              </a:spcBef>
              <a:spcAft>
                <a:spcPts val="0"/>
              </a:spcAft>
              <a:buClr>
                <a:schemeClr val="dk1"/>
              </a:buClr>
              <a:buSzPts val="2000"/>
              <a:buFont typeface="Times New Roman"/>
              <a:buNone/>
            </a:pPr>
            <a:r>
              <a:t/>
            </a:r>
            <a:endParaRPr sz="2000">
              <a:latin typeface="Calibri"/>
              <a:ea typeface="Calibri"/>
              <a:cs typeface="Calibri"/>
              <a:sym typeface="Calibri"/>
            </a:endParaRPr>
          </a:p>
        </p:txBody>
      </p:sp>
      <p:sp>
        <p:nvSpPr>
          <p:cNvPr id="100" name="Google Shape;100;p1"/>
          <p:cNvSpPr txBox="1"/>
          <p:nvPr/>
        </p:nvSpPr>
        <p:spPr>
          <a:xfrm>
            <a:off x="2438400" y="6324600"/>
            <a:ext cx="459920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1600" u="none" cap="none" strike="noStrike">
                <a:solidFill>
                  <a:schemeClr val="dk1"/>
                </a:solidFill>
                <a:latin typeface="Times New Roman"/>
                <a:ea typeface="Times New Roman"/>
                <a:cs typeface="Times New Roman"/>
                <a:sym typeface="Times New Roman"/>
              </a:rPr>
              <a:t>DOE EESM PI Meeting, Maryland, August 6-9, 2024</a:t>
            </a:r>
            <a:endParaRPr/>
          </a:p>
        </p:txBody>
      </p:sp>
      <p:pic>
        <p:nvPicPr>
          <p:cNvPr descr="A black text on a white background&#10;&#10;Description automatically generated" id="101" name="Google Shape;101;p1"/>
          <p:cNvPicPr preferRelativeResize="0"/>
          <p:nvPr/>
        </p:nvPicPr>
        <p:blipFill rotWithShape="1">
          <a:blip r:embed="rId4">
            <a:alphaModFix/>
          </a:blip>
          <a:srcRect b="0" l="0" r="0" t="0"/>
          <a:stretch/>
        </p:blipFill>
        <p:spPr>
          <a:xfrm>
            <a:off x="5549299" y="0"/>
            <a:ext cx="3594701" cy="6301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
          <p:cNvSpPr txBox="1"/>
          <p:nvPr/>
        </p:nvSpPr>
        <p:spPr>
          <a:xfrm>
            <a:off x="165396" y="203705"/>
            <a:ext cx="220105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Calibri"/>
                <a:ea typeface="Calibri"/>
                <a:cs typeface="Calibri"/>
                <a:sym typeface="Calibri"/>
              </a:rPr>
              <a:t>Background</a:t>
            </a:r>
            <a:endParaRPr/>
          </a:p>
        </p:txBody>
      </p:sp>
      <p:pic>
        <p:nvPicPr>
          <p:cNvPr descr="A picture containing outdoor, water, nature, sky&#10;&#10;Description automatically generated" id="108" name="Google Shape;108;p2"/>
          <p:cNvPicPr preferRelativeResize="0"/>
          <p:nvPr/>
        </p:nvPicPr>
        <p:blipFill rotWithShape="1">
          <a:blip r:embed="rId3">
            <a:alphaModFix/>
          </a:blip>
          <a:srcRect b="0" l="0" r="0" t="0"/>
          <a:stretch/>
        </p:blipFill>
        <p:spPr>
          <a:xfrm>
            <a:off x="5469789" y="0"/>
            <a:ext cx="3738958" cy="2434670"/>
          </a:xfrm>
          <a:prstGeom prst="rect">
            <a:avLst/>
          </a:prstGeom>
          <a:noFill/>
          <a:ln>
            <a:noFill/>
          </a:ln>
        </p:spPr>
      </p:pic>
      <p:sp>
        <p:nvSpPr>
          <p:cNvPr id="109" name="Google Shape;109;p2"/>
          <p:cNvSpPr txBox="1"/>
          <p:nvPr/>
        </p:nvSpPr>
        <p:spPr>
          <a:xfrm>
            <a:off x="34542" y="699199"/>
            <a:ext cx="5644054"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Sea level rise (SLR) at USEC   </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increased frequency and severity of </a:t>
            </a:r>
            <a:r>
              <a:rPr b="1" lang="en-US" sz="2000">
                <a:solidFill>
                  <a:schemeClr val="dk1"/>
                </a:solidFill>
                <a:latin typeface="Times New Roman"/>
                <a:ea typeface="Times New Roman"/>
                <a:cs typeface="Times New Roman"/>
                <a:sym typeface="Times New Roman"/>
              </a:rPr>
              <a:t>nuisance flooding </a:t>
            </a:r>
            <a:r>
              <a:rPr lang="en-US" sz="2000">
                <a:solidFill>
                  <a:schemeClr val="dk1"/>
                </a:solidFill>
                <a:latin typeface="Times New Roman"/>
                <a:ea typeface="Times New Roman"/>
                <a:cs typeface="Times New Roman"/>
                <a:sym typeface="Times New Roman"/>
              </a:rPr>
              <a:t>(</a:t>
            </a:r>
            <a:r>
              <a:rPr i="1" lang="en-US" sz="2000">
                <a:solidFill>
                  <a:schemeClr val="dk1"/>
                </a:solidFill>
                <a:latin typeface="Times New Roman"/>
                <a:ea typeface="Times New Roman"/>
                <a:cs typeface="Times New Roman"/>
                <a:sym typeface="Times New Roman"/>
              </a:rPr>
              <a:t>i.e., clear-sky flooding</a:t>
            </a:r>
            <a:r>
              <a:rPr lang="en-US" sz="2000">
                <a:solidFill>
                  <a:schemeClr val="dk1"/>
                </a:solidFill>
                <a:latin typeface="Times New Roman"/>
                <a:ea typeface="Times New Roman"/>
                <a:cs typeface="Times New Roman"/>
                <a:sym typeface="Times New Roman"/>
              </a:rPr>
              <a:t>) in recent decades;</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Times New Roman"/>
                <a:ea typeface="Times New Roman"/>
                <a:cs typeface="Times New Roman"/>
                <a:sym typeface="Times New Roman"/>
              </a:rPr>
              <a:t>compounded by </a:t>
            </a:r>
            <a:r>
              <a:rPr b="1" lang="en-US" sz="2000">
                <a:solidFill>
                  <a:schemeClr val="dk1"/>
                </a:solidFill>
                <a:latin typeface="Times New Roman"/>
                <a:ea typeface="Times New Roman"/>
                <a:cs typeface="Times New Roman"/>
                <a:sym typeface="Times New Roman"/>
              </a:rPr>
              <a:t>modes of climate variability</a:t>
            </a:r>
            <a:r>
              <a:rPr lang="en-US" sz="2000">
                <a:solidFill>
                  <a:schemeClr val="dk1"/>
                </a:solidFill>
                <a:latin typeface="Times New Roman"/>
                <a:ea typeface="Times New Roman"/>
                <a:cs typeface="Times New Roman"/>
                <a:sym typeface="Times New Roman"/>
              </a:rPr>
              <a:t>, they cause </a:t>
            </a:r>
            <a:r>
              <a:rPr b="1" lang="en-US" sz="2000">
                <a:solidFill>
                  <a:schemeClr val="dk1"/>
                </a:solidFill>
                <a:latin typeface="Times New Roman"/>
                <a:ea typeface="Times New Roman"/>
                <a:cs typeface="Times New Roman"/>
                <a:sym typeface="Times New Roman"/>
              </a:rPr>
              <a:t>changes in location, strength and time of the extremes</a:t>
            </a:r>
            <a:r>
              <a:rPr lang="en-US" sz="2000">
                <a:solidFill>
                  <a:schemeClr val="dk1"/>
                </a:solidFill>
                <a:latin typeface="Times New Roman"/>
                <a:ea typeface="Times New Roman"/>
                <a:cs typeface="Times New Roman"/>
                <a:sym typeface="Times New Roman"/>
              </a:rPr>
              <a:t>. </a:t>
            </a:r>
            <a:endParaRPr sz="2000">
              <a:solidFill>
                <a:schemeClr val="dk1"/>
              </a:solidFill>
              <a:latin typeface="Times New Roman"/>
              <a:ea typeface="Times New Roman"/>
              <a:cs typeface="Times New Roman"/>
              <a:sym typeface="Times New Roman"/>
            </a:endParaRPr>
          </a:p>
        </p:txBody>
      </p:sp>
      <p:pic>
        <p:nvPicPr>
          <p:cNvPr id="110" name="Google Shape;110;p2"/>
          <p:cNvPicPr preferRelativeResize="0"/>
          <p:nvPr>
            <p:ph idx="1" type="body"/>
          </p:nvPr>
        </p:nvPicPr>
        <p:blipFill rotWithShape="1">
          <a:blip r:embed="rId4">
            <a:alphaModFix/>
          </a:blip>
          <a:srcRect b="4263" l="6987" r="7336" t="5470"/>
          <a:stretch/>
        </p:blipFill>
        <p:spPr>
          <a:xfrm>
            <a:off x="4572810" y="2842077"/>
            <a:ext cx="4518685" cy="3570532"/>
          </a:xfrm>
          <a:prstGeom prst="rect">
            <a:avLst/>
          </a:prstGeom>
          <a:noFill/>
          <a:ln>
            <a:noFill/>
          </a:ln>
        </p:spPr>
      </p:pic>
      <p:grpSp>
        <p:nvGrpSpPr>
          <p:cNvPr id="111" name="Google Shape;111;p2"/>
          <p:cNvGrpSpPr/>
          <p:nvPr/>
        </p:nvGrpSpPr>
        <p:grpSpPr>
          <a:xfrm>
            <a:off x="5539464" y="3465739"/>
            <a:ext cx="3627051" cy="2188697"/>
            <a:chOff x="2064193" y="3459678"/>
            <a:chExt cx="3627051" cy="2188697"/>
          </a:xfrm>
        </p:grpSpPr>
        <p:sp>
          <p:nvSpPr>
            <p:cNvPr id="112" name="Google Shape;112;p2"/>
            <p:cNvSpPr txBox="1"/>
            <p:nvPr/>
          </p:nvSpPr>
          <p:spPr>
            <a:xfrm>
              <a:off x="2064193" y="5002044"/>
              <a:ext cx="29266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chemeClr val="accent2"/>
                  </a:solidFill>
                  <a:latin typeface="Times New Roman"/>
                  <a:ea typeface="Times New Roman"/>
                  <a:cs typeface="Times New Roman"/>
                  <a:sym typeface="Times New Roman"/>
                </a:rPr>
                <a:t>SAB </a:t>
              </a:r>
              <a:r>
                <a:rPr i="0" lang="en-US" sz="1800">
                  <a:solidFill>
                    <a:schemeClr val="accent2"/>
                  </a:solidFill>
                  <a:latin typeface="Times New Roman"/>
                  <a:ea typeface="Times New Roman"/>
                  <a:cs typeface="Times New Roman"/>
                  <a:sym typeface="Times New Roman"/>
                </a:rPr>
                <a:t>(South Atlantic Bight)</a:t>
              </a:r>
              <a:endParaRPr/>
            </a:p>
            <a:p>
              <a:pPr indent="0" lvl="0" marL="0" marR="0" rtl="0" algn="l">
                <a:spcBef>
                  <a:spcPts val="0"/>
                </a:spcBef>
                <a:spcAft>
                  <a:spcPts val="0"/>
                </a:spcAft>
                <a:buNone/>
              </a:pPr>
              <a:r>
                <a:t/>
              </a:r>
              <a:endParaRPr b="1" sz="1800">
                <a:solidFill>
                  <a:schemeClr val="accent2"/>
                </a:solidFill>
                <a:latin typeface="Times New Roman"/>
                <a:ea typeface="Times New Roman"/>
                <a:cs typeface="Times New Roman"/>
                <a:sym typeface="Times New Roman"/>
              </a:endParaRPr>
            </a:p>
          </p:txBody>
        </p:sp>
        <p:sp>
          <p:nvSpPr>
            <p:cNvPr id="113" name="Google Shape;113;p2"/>
            <p:cNvSpPr txBox="1"/>
            <p:nvPr/>
          </p:nvSpPr>
          <p:spPr>
            <a:xfrm>
              <a:off x="3356882" y="3459678"/>
              <a:ext cx="228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rgbClr val="FF0000"/>
                  </a:solidFill>
                  <a:latin typeface="Times New Roman"/>
                  <a:ea typeface="Times New Roman"/>
                  <a:cs typeface="Times New Roman"/>
                  <a:sym typeface="Times New Roman"/>
                </a:rPr>
                <a:t>GoM </a:t>
              </a:r>
              <a:r>
                <a:rPr lang="en-US" sz="1800">
                  <a:solidFill>
                    <a:srgbClr val="FF0000"/>
                  </a:solidFill>
                  <a:latin typeface="Times New Roman"/>
                  <a:ea typeface="Times New Roman"/>
                  <a:cs typeface="Times New Roman"/>
                  <a:sym typeface="Times New Roman"/>
                </a:rPr>
                <a:t>(Gulf of Maine)</a:t>
              </a:r>
              <a:endParaRPr/>
            </a:p>
          </p:txBody>
        </p:sp>
        <p:sp>
          <p:nvSpPr>
            <p:cNvPr id="114" name="Google Shape;114;p2"/>
            <p:cNvSpPr txBox="1"/>
            <p:nvPr/>
          </p:nvSpPr>
          <p:spPr>
            <a:xfrm>
              <a:off x="2764548" y="4251950"/>
              <a:ext cx="29266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B050"/>
                  </a:solidFill>
                  <a:latin typeface="Times New Roman"/>
                  <a:ea typeface="Times New Roman"/>
                  <a:cs typeface="Times New Roman"/>
                  <a:sym typeface="Times New Roman"/>
                </a:rPr>
                <a:t>MAB </a:t>
              </a:r>
              <a:r>
                <a:rPr lang="en-US" sz="1800">
                  <a:solidFill>
                    <a:srgbClr val="00B050"/>
                  </a:solidFill>
                  <a:latin typeface="Times New Roman"/>
                  <a:ea typeface="Times New Roman"/>
                  <a:cs typeface="Times New Roman"/>
                  <a:sym typeface="Times New Roman"/>
                </a:rPr>
                <a:t>(</a:t>
              </a:r>
              <a:r>
                <a:rPr lang="en-US" sz="1800">
                  <a:solidFill>
                    <a:schemeClr val="accent1"/>
                  </a:solidFill>
                  <a:latin typeface="Times New Roman"/>
                  <a:ea typeface="Times New Roman"/>
                  <a:cs typeface="Times New Roman"/>
                  <a:sym typeface="Times New Roman"/>
                </a:rPr>
                <a:t>Mid-Atlantic</a:t>
              </a:r>
              <a:r>
                <a:rPr lang="en-US" sz="1800">
                  <a:solidFill>
                    <a:srgbClr val="00B050"/>
                  </a:solidFill>
                  <a:latin typeface="Times New Roman"/>
                  <a:ea typeface="Times New Roman"/>
                  <a:cs typeface="Times New Roman"/>
                  <a:sym typeface="Times New Roman"/>
                </a:rPr>
                <a:t> Bight)</a:t>
              </a:r>
              <a:endParaRPr/>
            </a:p>
          </p:txBody>
        </p:sp>
      </p:grpSp>
      <p:grpSp>
        <p:nvGrpSpPr>
          <p:cNvPr id="115" name="Google Shape;115;p2"/>
          <p:cNvGrpSpPr/>
          <p:nvPr/>
        </p:nvGrpSpPr>
        <p:grpSpPr>
          <a:xfrm>
            <a:off x="-93564" y="3049871"/>
            <a:ext cx="4890442" cy="3371278"/>
            <a:chOff x="-93564" y="3049871"/>
            <a:chExt cx="4890442" cy="3371278"/>
          </a:xfrm>
        </p:grpSpPr>
        <p:sp>
          <p:nvSpPr>
            <p:cNvPr id="116" name="Google Shape;116;p2"/>
            <p:cNvSpPr txBox="1"/>
            <p:nvPr/>
          </p:nvSpPr>
          <p:spPr>
            <a:xfrm>
              <a:off x="134789" y="3049871"/>
              <a:ext cx="350749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Calibri"/>
                  <a:ea typeface="Calibri"/>
                  <a:cs typeface="Calibri"/>
                  <a:sym typeface="Calibri"/>
                </a:rPr>
                <a:t>Goal of our project:</a:t>
              </a:r>
              <a:endParaRPr/>
            </a:p>
          </p:txBody>
        </p:sp>
        <p:sp>
          <p:nvSpPr>
            <p:cNvPr id="117" name="Google Shape;117;p2"/>
            <p:cNvSpPr txBox="1"/>
            <p:nvPr/>
          </p:nvSpPr>
          <p:spPr>
            <a:xfrm>
              <a:off x="-93564" y="3558827"/>
              <a:ext cx="4890442" cy="286232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Investigate the impacts of </a:t>
              </a:r>
              <a:r>
                <a:rPr b="1" lang="en-US" sz="2000">
                  <a:solidFill>
                    <a:schemeClr val="dk1"/>
                  </a:solidFill>
                  <a:latin typeface="Calibri"/>
                  <a:ea typeface="Calibri"/>
                  <a:cs typeface="Calibri"/>
                  <a:sym typeface="Calibri"/>
                </a:rPr>
                <a:t>climate modes and external forcing </a:t>
              </a:r>
              <a:r>
                <a:rPr lang="en-US" sz="2000">
                  <a:solidFill>
                    <a:schemeClr val="dk1"/>
                  </a:solidFill>
                  <a:latin typeface="Calibri"/>
                  <a:ea typeface="Calibri"/>
                  <a:cs typeface="Calibri"/>
                  <a:sym typeface="Calibri"/>
                </a:rPr>
                <a:t>on </a:t>
              </a:r>
              <a:r>
                <a:rPr b="1" lang="en-US" sz="2000">
                  <a:solidFill>
                    <a:schemeClr val="dk1"/>
                  </a:solidFill>
                  <a:latin typeface="Calibri"/>
                  <a:ea typeface="Calibri"/>
                  <a:cs typeface="Calibri"/>
                  <a:sym typeface="Calibri"/>
                </a:rPr>
                <a:t>spatial and temporal evolutions</a:t>
              </a:r>
              <a:r>
                <a:rPr lang="en-US" sz="2000">
                  <a:solidFill>
                    <a:schemeClr val="dk1"/>
                  </a:solidFill>
                  <a:latin typeface="Calibri"/>
                  <a:ea typeface="Calibri"/>
                  <a:cs typeface="Calibri"/>
                  <a:sym typeface="Calibri"/>
                </a:rPr>
                <a:t> of sea surface </a:t>
              </a:r>
              <a:r>
                <a:rPr b="1" lang="en-US" sz="2000">
                  <a:solidFill>
                    <a:schemeClr val="dk1"/>
                  </a:solidFill>
                  <a:latin typeface="Calibri"/>
                  <a:ea typeface="Calibri"/>
                  <a:cs typeface="Calibri"/>
                  <a:sym typeface="Calibri"/>
                </a:rPr>
                <a:t>H</a:t>
              </a:r>
              <a:r>
                <a:rPr lang="en-US" sz="2000">
                  <a:solidFill>
                    <a:schemeClr val="dk1"/>
                  </a:solidFill>
                  <a:latin typeface="Calibri"/>
                  <a:ea typeface="Calibri"/>
                  <a:cs typeface="Calibri"/>
                  <a:sym typeface="Calibri"/>
                </a:rPr>
                <a:t>eight </a:t>
              </a:r>
              <a:r>
                <a:rPr b="1" lang="en-US" sz="2000">
                  <a:solidFill>
                    <a:schemeClr val="dk1"/>
                  </a:solidFill>
                  <a:latin typeface="Calibri"/>
                  <a:ea typeface="Calibri"/>
                  <a:cs typeface="Calibri"/>
                  <a:sym typeface="Calibri"/>
                </a:rPr>
                <a:t>EX</a:t>
              </a:r>
              <a:r>
                <a:rPr lang="en-US" sz="2000">
                  <a:solidFill>
                    <a:schemeClr val="dk1"/>
                  </a:solidFill>
                  <a:latin typeface="Calibri"/>
                  <a:ea typeface="Calibri"/>
                  <a:cs typeface="Calibri"/>
                  <a:sym typeface="Calibri"/>
                </a:rPr>
                <a:t>tremes (</a:t>
              </a:r>
              <a:r>
                <a:rPr b="1" lang="en-US" sz="2000">
                  <a:solidFill>
                    <a:schemeClr val="dk1"/>
                  </a:solidFill>
                  <a:latin typeface="Calibri"/>
                  <a:ea typeface="Calibri"/>
                  <a:cs typeface="Calibri"/>
                  <a:sym typeface="Calibri"/>
                </a:rPr>
                <a:t>HEXs</a:t>
              </a:r>
              <a:r>
                <a:rPr lang="en-US" sz="2000">
                  <a:solidFill>
                    <a:schemeClr val="dk1"/>
                  </a:solidFill>
                  <a:latin typeface="Calibri"/>
                  <a:ea typeface="Calibri"/>
                  <a:cs typeface="Calibri"/>
                  <a:sym typeface="Calibri"/>
                </a:rPr>
                <a:t>) at USEC using </a:t>
              </a:r>
              <a:r>
                <a:rPr b="1" lang="en-US" sz="2000">
                  <a:solidFill>
                    <a:schemeClr val="dk1"/>
                  </a:solidFill>
                  <a:latin typeface="Calibri"/>
                  <a:ea typeface="Calibri"/>
                  <a:cs typeface="Calibri"/>
                  <a:sym typeface="Calibri"/>
                </a:rPr>
                <a:t>E3SM HR </a:t>
              </a:r>
              <a:r>
                <a:rPr lang="en-US" sz="2000">
                  <a:solidFill>
                    <a:schemeClr val="dk1"/>
                  </a:solidFill>
                  <a:latin typeface="Calibri"/>
                  <a:ea typeface="Calibri"/>
                  <a:cs typeface="Calibri"/>
                  <a:sym typeface="Calibri"/>
                </a:rPr>
                <a:t>&amp; other CMIP6 HR models;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b="1" lang="en-US" sz="2000">
                  <a:solidFill>
                    <a:schemeClr val="dk1"/>
                  </a:solidFill>
                  <a:latin typeface="Calibri"/>
                  <a:ea typeface="Calibri"/>
                  <a:cs typeface="Calibri"/>
                  <a:sym typeface="Calibri"/>
                </a:rPr>
                <a:t>This understanding is crucial for  regional prediction &amp; near-term projection of coastal inundation.</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500"/>
                                        <p:tgtEl>
                                          <p:spTgt spid="1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p:nvPr/>
        </p:nvSpPr>
        <p:spPr>
          <a:xfrm>
            <a:off x="161314" y="96303"/>
            <a:ext cx="835874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Results</a:t>
            </a:r>
            <a:endParaRPr b="1" sz="3200">
              <a:solidFill>
                <a:schemeClr val="dk1"/>
              </a:solidFill>
              <a:latin typeface="Arial"/>
              <a:ea typeface="Arial"/>
              <a:cs typeface="Arial"/>
              <a:sym typeface="Arial"/>
            </a:endParaRPr>
          </a:p>
        </p:txBody>
      </p:sp>
      <p:sp>
        <p:nvSpPr>
          <p:cNvPr id="124" name="Google Shape;124;p3"/>
          <p:cNvSpPr txBox="1"/>
          <p:nvPr/>
        </p:nvSpPr>
        <p:spPr>
          <a:xfrm>
            <a:off x="65571" y="640627"/>
            <a:ext cx="61638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Tide gauge data 1950-2020: flooding time (FT)  </a:t>
            </a:r>
            <a:endParaRPr/>
          </a:p>
        </p:txBody>
      </p:sp>
      <p:pic>
        <p:nvPicPr>
          <p:cNvPr id="125" name="Google Shape;125;p3"/>
          <p:cNvPicPr preferRelativeResize="0"/>
          <p:nvPr>
            <p:ph idx="1" type="body"/>
          </p:nvPr>
        </p:nvPicPr>
        <p:blipFill rotWithShape="1">
          <a:blip r:embed="rId3">
            <a:alphaModFix/>
          </a:blip>
          <a:srcRect b="4263" l="6987" r="7336" t="5470"/>
          <a:stretch/>
        </p:blipFill>
        <p:spPr>
          <a:xfrm>
            <a:off x="114191" y="1027929"/>
            <a:ext cx="3810000" cy="3010550"/>
          </a:xfrm>
          <a:prstGeom prst="rect">
            <a:avLst/>
          </a:prstGeom>
          <a:noFill/>
          <a:ln>
            <a:noFill/>
          </a:ln>
        </p:spPr>
      </p:pic>
      <p:grpSp>
        <p:nvGrpSpPr>
          <p:cNvPr id="126" name="Google Shape;126;p3"/>
          <p:cNvGrpSpPr/>
          <p:nvPr/>
        </p:nvGrpSpPr>
        <p:grpSpPr>
          <a:xfrm>
            <a:off x="686739" y="1371600"/>
            <a:ext cx="3666814" cy="2077243"/>
            <a:chOff x="2024430" y="3459678"/>
            <a:chExt cx="3666814" cy="2077243"/>
          </a:xfrm>
        </p:grpSpPr>
        <p:sp>
          <p:nvSpPr>
            <p:cNvPr id="127" name="Google Shape;127;p3"/>
            <p:cNvSpPr txBox="1"/>
            <p:nvPr/>
          </p:nvSpPr>
          <p:spPr>
            <a:xfrm>
              <a:off x="2024430" y="5167589"/>
              <a:ext cx="29266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chemeClr val="accent2"/>
                  </a:solidFill>
                  <a:latin typeface="Times New Roman"/>
                  <a:ea typeface="Times New Roman"/>
                  <a:cs typeface="Times New Roman"/>
                  <a:sym typeface="Times New Roman"/>
                </a:rPr>
                <a:t>SAB</a:t>
              </a:r>
              <a:endParaRPr b="1" sz="1800">
                <a:solidFill>
                  <a:schemeClr val="accent2"/>
                </a:solidFill>
                <a:latin typeface="Times New Roman"/>
                <a:ea typeface="Times New Roman"/>
                <a:cs typeface="Times New Roman"/>
                <a:sym typeface="Times New Roman"/>
              </a:endParaRPr>
            </a:p>
          </p:txBody>
        </p:sp>
        <p:sp>
          <p:nvSpPr>
            <p:cNvPr id="128" name="Google Shape;128;p3"/>
            <p:cNvSpPr txBox="1"/>
            <p:nvPr/>
          </p:nvSpPr>
          <p:spPr>
            <a:xfrm>
              <a:off x="3356882" y="3459678"/>
              <a:ext cx="228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rgbClr val="FF0000"/>
                  </a:solidFill>
                  <a:latin typeface="Times New Roman"/>
                  <a:ea typeface="Times New Roman"/>
                  <a:cs typeface="Times New Roman"/>
                  <a:sym typeface="Times New Roman"/>
                </a:rPr>
                <a:t>GoM</a:t>
              </a:r>
              <a:endParaRPr sz="1800">
                <a:solidFill>
                  <a:srgbClr val="FF0000"/>
                </a:solidFill>
                <a:latin typeface="Times New Roman"/>
                <a:ea typeface="Times New Roman"/>
                <a:cs typeface="Times New Roman"/>
                <a:sym typeface="Times New Roman"/>
              </a:endParaRPr>
            </a:p>
          </p:txBody>
        </p:sp>
        <p:sp>
          <p:nvSpPr>
            <p:cNvPr id="129" name="Google Shape;129;p3"/>
            <p:cNvSpPr txBox="1"/>
            <p:nvPr/>
          </p:nvSpPr>
          <p:spPr>
            <a:xfrm>
              <a:off x="2764548" y="4251950"/>
              <a:ext cx="29266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B050"/>
                  </a:solidFill>
                  <a:latin typeface="Times New Roman"/>
                  <a:ea typeface="Times New Roman"/>
                  <a:cs typeface="Times New Roman"/>
                  <a:sym typeface="Times New Roman"/>
                </a:rPr>
                <a:t>MAB</a:t>
              </a:r>
              <a:endParaRPr sz="1800">
                <a:solidFill>
                  <a:srgbClr val="00B050"/>
                </a:solidFill>
                <a:latin typeface="Times New Roman"/>
                <a:ea typeface="Times New Roman"/>
                <a:cs typeface="Times New Roman"/>
                <a:sym typeface="Times New Roman"/>
              </a:endParaRPr>
            </a:p>
          </p:txBody>
        </p:sp>
      </p:grpSp>
      <p:grpSp>
        <p:nvGrpSpPr>
          <p:cNvPr id="130" name="Google Shape;130;p3"/>
          <p:cNvGrpSpPr/>
          <p:nvPr/>
        </p:nvGrpSpPr>
        <p:grpSpPr>
          <a:xfrm>
            <a:off x="0" y="2985928"/>
            <a:ext cx="8201527" cy="3863166"/>
            <a:chOff x="0" y="2985928"/>
            <a:chExt cx="8201527" cy="3863166"/>
          </a:xfrm>
        </p:grpSpPr>
        <p:grpSp>
          <p:nvGrpSpPr>
            <p:cNvPr id="131" name="Google Shape;131;p3"/>
            <p:cNvGrpSpPr/>
            <p:nvPr/>
          </p:nvGrpSpPr>
          <p:grpSpPr>
            <a:xfrm>
              <a:off x="0" y="4032992"/>
              <a:ext cx="8201527" cy="2816102"/>
              <a:chOff x="0" y="4032992"/>
              <a:chExt cx="8201527" cy="2816102"/>
            </a:xfrm>
          </p:grpSpPr>
          <p:pic>
            <p:nvPicPr>
              <p:cNvPr id="132" name="Google Shape;132;p3"/>
              <p:cNvPicPr preferRelativeResize="0"/>
              <p:nvPr/>
            </p:nvPicPr>
            <p:blipFill rotWithShape="1">
              <a:blip r:embed="rId4">
                <a:alphaModFix/>
              </a:blip>
              <a:srcRect b="0" l="0" r="0" t="0"/>
              <a:stretch/>
            </p:blipFill>
            <p:spPr>
              <a:xfrm>
                <a:off x="0" y="4115251"/>
                <a:ext cx="8201527" cy="2733843"/>
              </a:xfrm>
              <a:prstGeom prst="rect">
                <a:avLst/>
              </a:prstGeom>
              <a:noFill/>
              <a:ln>
                <a:noFill/>
              </a:ln>
            </p:spPr>
          </p:pic>
          <p:sp>
            <p:nvSpPr>
              <p:cNvPr id="133" name="Google Shape;133;p3"/>
              <p:cNvSpPr txBox="1"/>
              <p:nvPr/>
            </p:nvSpPr>
            <p:spPr>
              <a:xfrm>
                <a:off x="65571" y="4032992"/>
                <a:ext cx="2481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m</a:t>
                </a:r>
                <a:endParaRPr/>
              </a:p>
            </p:txBody>
          </p:sp>
          <p:sp>
            <p:nvSpPr>
              <p:cNvPr id="134" name="Google Shape;134;p3"/>
              <p:cNvSpPr txBox="1"/>
              <p:nvPr/>
            </p:nvSpPr>
            <p:spPr>
              <a:xfrm>
                <a:off x="1426857" y="4344878"/>
                <a:ext cx="385650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Times New Roman"/>
                    <a:ea typeface="Times New Roman"/>
                    <a:cs typeface="Times New Roman"/>
                    <a:sym typeface="Times New Roman"/>
                  </a:rPr>
                  <a:t>Daily sea level relative to MLLW (NOAA)</a:t>
                </a:r>
                <a:endParaRPr/>
              </a:p>
            </p:txBody>
          </p:sp>
        </p:grpSp>
        <p:cxnSp>
          <p:nvCxnSpPr>
            <p:cNvPr id="135" name="Google Shape;135;p3"/>
            <p:cNvCxnSpPr/>
            <p:nvPr/>
          </p:nvCxnSpPr>
          <p:spPr>
            <a:xfrm rot="10800000">
              <a:off x="762000" y="2985928"/>
              <a:ext cx="2385472" cy="1229436"/>
            </a:xfrm>
            <a:prstGeom prst="straightConnector1">
              <a:avLst/>
            </a:prstGeom>
            <a:noFill/>
            <a:ln cap="flat" cmpd="sng" w="9525">
              <a:solidFill>
                <a:schemeClr val="dk1"/>
              </a:solidFill>
              <a:prstDash val="solid"/>
              <a:miter lim="800000"/>
              <a:headEnd len="sm" w="sm" type="none"/>
              <a:tailEnd len="med" w="med" type="triangle"/>
            </a:ln>
          </p:spPr>
        </p:cxnSp>
      </p:grpSp>
      <p:sp>
        <p:nvSpPr>
          <p:cNvPr id="136" name="Google Shape;136;p3"/>
          <p:cNvSpPr txBox="1"/>
          <p:nvPr/>
        </p:nvSpPr>
        <p:spPr>
          <a:xfrm>
            <a:off x="4080930" y="1728168"/>
            <a:ext cx="4589812" cy="193623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dk1"/>
              </a:buClr>
              <a:buSzPts val="2000"/>
              <a:buFont typeface="Arial"/>
              <a:buChar char="•"/>
            </a:pPr>
            <a:r>
              <a:rPr b="1" lang="en-US" sz="2000">
                <a:solidFill>
                  <a:schemeClr val="dk1"/>
                </a:solidFill>
                <a:latin typeface="Times New Roman"/>
                <a:ea typeface="Times New Roman"/>
                <a:cs typeface="Times New Roman"/>
                <a:sym typeface="Times New Roman"/>
              </a:rPr>
              <a:t>Flooding time (FT): Total time in a year when relative sea level (RSL) exceeds the NOAA flooding threshold</a:t>
            </a:r>
            <a:endParaRPr/>
          </a:p>
          <a:p>
            <a:pPr indent="-342900" lvl="0" marL="342900" marR="0" rtl="0" algn="l">
              <a:lnSpc>
                <a:spcPct val="115000"/>
              </a:lnSpc>
              <a:spcBef>
                <a:spcPts val="800"/>
              </a:spcBef>
              <a:spcAft>
                <a:spcPts val="0"/>
              </a:spcAft>
              <a:buClr>
                <a:schemeClr val="dk1"/>
              </a:buClr>
              <a:buSzPts val="2000"/>
              <a:buFont typeface="Arial"/>
              <a:buChar char="•"/>
            </a:pPr>
            <a:r>
              <a:rPr b="1" lang="en-US" sz="2000">
                <a:solidFill>
                  <a:schemeClr val="dk1"/>
                </a:solidFill>
                <a:latin typeface="Times New Roman"/>
                <a:ea typeface="Times New Roman"/>
                <a:cs typeface="Times New Roman"/>
                <a:sym typeface="Times New Roman"/>
              </a:rPr>
              <a:t>Flood intensity (FI): Total sea level exceedance/FT</a:t>
            </a:r>
            <a:endParaRPr b="1" sz="20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p:nvPr/>
        </p:nvSpPr>
        <p:spPr>
          <a:xfrm>
            <a:off x="392625" y="169086"/>
            <a:ext cx="8358749"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Arial"/>
                <a:ea typeface="Arial"/>
                <a:cs typeface="Arial"/>
                <a:sym typeface="Arial"/>
              </a:rPr>
              <a:t>Accelerated increase in flooding time (FT)</a:t>
            </a:r>
            <a:endParaRPr/>
          </a:p>
          <a:p>
            <a:pPr indent="0" lvl="0" marL="0" marR="0" rtl="0" algn="l">
              <a:spcBef>
                <a:spcPts val="0"/>
              </a:spcBef>
              <a:spcAft>
                <a:spcPts val="0"/>
              </a:spcAft>
              <a:buNone/>
            </a:pPr>
            <a:r>
              <a:t/>
            </a:r>
            <a:endParaRPr b="1" sz="3200">
              <a:solidFill>
                <a:schemeClr val="dk1"/>
              </a:solidFill>
              <a:latin typeface="Arial"/>
              <a:ea typeface="Arial"/>
              <a:cs typeface="Arial"/>
              <a:sym typeface="Arial"/>
            </a:endParaRPr>
          </a:p>
        </p:txBody>
      </p:sp>
      <p:pic>
        <p:nvPicPr>
          <p:cNvPr id="143" name="Google Shape;143;p4"/>
          <p:cNvPicPr preferRelativeResize="0"/>
          <p:nvPr/>
        </p:nvPicPr>
        <p:blipFill rotWithShape="1">
          <a:blip r:embed="rId3">
            <a:alphaModFix/>
          </a:blip>
          <a:srcRect b="0" l="0" r="0" t="0"/>
          <a:stretch/>
        </p:blipFill>
        <p:spPr>
          <a:xfrm>
            <a:off x="215878" y="707695"/>
            <a:ext cx="8712242" cy="5701120"/>
          </a:xfrm>
          <a:prstGeom prst="rect">
            <a:avLst/>
          </a:prstGeom>
          <a:noFill/>
          <a:ln>
            <a:noFill/>
          </a:ln>
        </p:spPr>
      </p:pic>
      <p:grpSp>
        <p:nvGrpSpPr>
          <p:cNvPr id="144" name="Google Shape;144;p4"/>
          <p:cNvGrpSpPr/>
          <p:nvPr/>
        </p:nvGrpSpPr>
        <p:grpSpPr>
          <a:xfrm>
            <a:off x="1066800" y="1371601"/>
            <a:ext cx="2663725" cy="1543760"/>
            <a:chOff x="2415216" y="3459678"/>
            <a:chExt cx="3415179" cy="1753480"/>
          </a:xfrm>
        </p:grpSpPr>
        <p:sp>
          <p:nvSpPr>
            <p:cNvPr id="145" name="Google Shape;145;p4"/>
            <p:cNvSpPr txBox="1"/>
            <p:nvPr/>
          </p:nvSpPr>
          <p:spPr>
            <a:xfrm>
              <a:off x="2415216" y="4793652"/>
              <a:ext cx="2926696" cy="4195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rgbClr val="EA21FF"/>
                  </a:solidFill>
                  <a:latin typeface="Times New Roman"/>
                  <a:ea typeface="Times New Roman"/>
                  <a:cs typeface="Times New Roman"/>
                  <a:sym typeface="Times New Roman"/>
                </a:rPr>
                <a:t>SAB</a:t>
              </a:r>
              <a:endParaRPr b="1" sz="1800">
                <a:solidFill>
                  <a:srgbClr val="EA21FF"/>
                </a:solidFill>
                <a:latin typeface="Times New Roman"/>
                <a:ea typeface="Times New Roman"/>
                <a:cs typeface="Times New Roman"/>
                <a:sym typeface="Times New Roman"/>
              </a:endParaRPr>
            </a:p>
          </p:txBody>
        </p:sp>
        <p:sp>
          <p:nvSpPr>
            <p:cNvPr id="146" name="Google Shape;146;p4"/>
            <p:cNvSpPr txBox="1"/>
            <p:nvPr/>
          </p:nvSpPr>
          <p:spPr>
            <a:xfrm>
              <a:off x="3356882" y="3459678"/>
              <a:ext cx="2286000" cy="7341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rgbClr val="EA21FF"/>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rgbClr val="EA21FF"/>
                  </a:solidFill>
                  <a:latin typeface="Times New Roman"/>
                  <a:ea typeface="Times New Roman"/>
                  <a:cs typeface="Times New Roman"/>
                  <a:sym typeface="Times New Roman"/>
                </a:rPr>
                <a:t>GoM</a:t>
              </a:r>
              <a:endParaRPr sz="1800">
                <a:solidFill>
                  <a:srgbClr val="EA21FF"/>
                </a:solidFill>
                <a:latin typeface="Times New Roman"/>
                <a:ea typeface="Times New Roman"/>
                <a:cs typeface="Times New Roman"/>
                <a:sym typeface="Times New Roman"/>
              </a:endParaRPr>
            </a:p>
          </p:txBody>
        </p:sp>
        <p:sp>
          <p:nvSpPr>
            <p:cNvPr id="147" name="Google Shape;147;p4"/>
            <p:cNvSpPr txBox="1"/>
            <p:nvPr/>
          </p:nvSpPr>
          <p:spPr>
            <a:xfrm>
              <a:off x="2903699" y="4109175"/>
              <a:ext cx="2926696" cy="4195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EA21FF"/>
                  </a:solidFill>
                  <a:latin typeface="Times New Roman"/>
                  <a:ea typeface="Times New Roman"/>
                  <a:cs typeface="Times New Roman"/>
                  <a:sym typeface="Times New Roman"/>
                </a:rPr>
                <a:t>MAB</a:t>
              </a:r>
              <a:endParaRPr sz="1800">
                <a:solidFill>
                  <a:srgbClr val="EA21FF"/>
                </a:solidFill>
                <a:latin typeface="Times New Roman"/>
                <a:ea typeface="Times New Roman"/>
                <a:cs typeface="Times New Roman"/>
                <a:sym typeface="Times New Roman"/>
              </a:endParaRPr>
            </a:p>
          </p:txBody>
        </p:sp>
      </p:grpSp>
      <p:grpSp>
        <p:nvGrpSpPr>
          <p:cNvPr id="148" name="Google Shape;148;p4"/>
          <p:cNvGrpSpPr/>
          <p:nvPr/>
        </p:nvGrpSpPr>
        <p:grpSpPr>
          <a:xfrm>
            <a:off x="838238" y="4469356"/>
            <a:ext cx="3031757" cy="1323841"/>
            <a:chOff x="838201" y="4682347"/>
            <a:chExt cx="2959191" cy="1029934"/>
          </a:xfrm>
        </p:grpSpPr>
        <p:sp>
          <p:nvSpPr>
            <p:cNvPr id="149" name="Google Shape;149;p4"/>
            <p:cNvSpPr/>
            <p:nvPr/>
          </p:nvSpPr>
          <p:spPr>
            <a:xfrm rot="2700000">
              <a:off x="1121755" y="4747736"/>
              <a:ext cx="395960" cy="966023"/>
            </a:xfrm>
            <a:prstGeom prst="ellipse">
              <a:avLst/>
            </a:prstGeom>
            <a:noFill/>
            <a:ln cap="flat" cmpd="sng" w="12700">
              <a:solidFill>
                <a:srgbClr val="0056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50" name="Google Shape;150;p4"/>
            <p:cNvSpPr/>
            <p:nvPr/>
          </p:nvSpPr>
          <p:spPr>
            <a:xfrm rot="2700000">
              <a:off x="3084446" y="4667021"/>
              <a:ext cx="395960" cy="1060586"/>
            </a:xfrm>
            <a:prstGeom prst="ellipse">
              <a:avLst/>
            </a:prstGeom>
            <a:noFill/>
            <a:ln cap="flat" cmpd="sng" w="12700">
              <a:solidFill>
                <a:srgbClr val="0056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grpSp>
        <p:nvGrpSpPr>
          <p:cNvPr id="151" name="Google Shape;151;p4"/>
          <p:cNvGrpSpPr/>
          <p:nvPr/>
        </p:nvGrpSpPr>
        <p:grpSpPr>
          <a:xfrm>
            <a:off x="4971939" y="4505497"/>
            <a:ext cx="2873705" cy="1261099"/>
            <a:chOff x="838201" y="4749214"/>
            <a:chExt cx="2797043" cy="963067"/>
          </a:xfrm>
        </p:grpSpPr>
        <p:sp>
          <p:nvSpPr>
            <p:cNvPr id="152" name="Google Shape;152;p4"/>
            <p:cNvSpPr/>
            <p:nvPr/>
          </p:nvSpPr>
          <p:spPr>
            <a:xfrm rot="2700000">
              <a:off x="1121755" y="4747736"/>
              <a:ext cx="395960" cy="966023"/>
            </a:xfrm>
            <a:prstGeom prst="ellipse">
              <a:avLst/>
            </a:prstGeom>
            <a:noFill/>
            <a:ln cap="flat" cmpd="sng" w="12700">
              <a:solidFill>
                <a:srgbClr val="0056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53" name="Google Shape;153;p4"/>
            <p:cNvSpPr/>
            <p:nvPr/>
          </p:nvSpPr>
          <p:spPr>
            <a:xfrm rot="2700000">
              <a:off x="3016812" y="4795682"/>
              <a:ext cx="358200" cy="884418"/>
            </a:xfrm>
            <a:prstGeom prst="ellipse">
              <a:avLst/>
            </a:prstGeom>
            <a:noFill/>
            <a:ln cap="flat" cmpd="sng" w="12700">
              <a:solidFill>
                <a:srgbClr val="0056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sp>
        <p:nvSpPr>
          <p:cNvPr id="154" name="Google Shape;154;p4"/>
          <p:cNvSpPr txBox="1"/>
          <p:nvPr/>
        </p:nvSpPr>
        <p:spPr>
          <a:xfrm>
            <a:off x="1801268" y="3355319"/>
            <a:ext cx="57057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EA21FF"/>
                </a:solidFill>
                <a:latin typeface="Times New Roman"/>
                <a:ea typeface="Times New Roman"/>
                <a:cs typeface="Times New Roman"/>
                <a:sym typeface="Times New Roman"/>
              </a:rPr>
              <a:t>FT increase                                                 FT acceleration</a:t>
            </a:r>
            <a:endParaRPr/>
          </a:p>
        </p:txBody>
      </p:sp>
      <p:sp>
        <p:nvSpPr>
          <p:cNvPr id="155" name="Google Shape;155;p4"/>
          <p:cNvSpPr txBox="1"/>
          <p:nvPr/>
        </p:nvSpPr>
        <p:spPr>
          <a:xfrm>
            <a:off x="6000889" y="1143000"/>
            <a:ext cx="238111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161DFF"/>
                </a:solidFill>
                <a:latin typeface="Times New Roman"/>
                <a:ea typeface="Times New Roman"/>
                <a:cs typeface="Times New Roman"/>
                <a:sym typeface="Times New Roman"/>
              </a:rPr>
              <a:t>1990</a:t>
            </a:r>
            <a:r>
              <a:rPr lang="en-US" sz="2000">
                <a:solidFill>
                  <a:schemeClr val="dk1"/>
                </a:solidFill>
                <a:latin typeface="Times New Roman"/>
                <a:ea typeface="Times New Roman"/>
                <a:cs typeface="Times New Roman"/>
                <a:sym typeface="Times New Roman"/>
              </a:rPr>
              <a:t>                  </a:t>
            </a:r>
            <a:r>
              <a:rPr lang="en-US" sz="2000">
                <a:solidFill>
                  <a:srgbClr val="C00000"/>
                </a:solidFill>
                <a:latin typeface="Times New Roman"/>
                <a:ea typeface="Times New Roman"/>
                <a:cs typeface="Times New Roman"/>
                <a:sym typeface="Times New Roman"/>
              </a:rPr>
              <a:t>2010</a:t>
            </a:r>
            <a:endParaRPr/>
          </a:p>
        </p:txBody>
      </p:sp>
      <p:grpSp>
        <p:nvGrpSpPr>
          <p:cNvPr id="156" name="Google Shape;156;p4"/>
          <p:cNvGrpSpPr/>
          <p:nvPr/>
        </p:nvGrpSpPr>
        <p:grpSpPr>
          <a:xfrm>
            <a:off x="3316465" y="1676400"/>
            <a:ext cx="5434909" cy="0"/>
            <a:chOff x="3316465" y="1676400"/>
            <a:chExt cx="5434909" cy="0"/>
          </a:xfrm>
        </p:grpSpPr>
        <p:cxnSp>
          <p:nvCxnSpPr>
            <p:cNvPr id="157" name="Google Shape;157;p4"/>
            <p:cNvCxnSpPr/>
            <p:nvPr/>
          </p:nvCxnSpPr>
          <p:spPr>
            <a:xfrm>
              <a:off x="6372959" y="1676400"/>
              <a:ext cx="2378415" cy="0"/>
            </a:xfrm>
            <a:prstGeom prst="straightConnector1">
              <a:avLst/>
            </a:prstGeom>
            <a:noFill/>
            <a:ln cap="flat" cmpd="sng" w="19050">
              <a:solidFill>
                <a:srgbClr val="161DFF"/>
              </a:solidFill>
              <a:prstDash val="solid"/>
              <a:miter lim="800000"/>
              <a:headEnd len="med" w="med" type="triangle"/>
              <a:tailEnd len="med" w="med" type="triangle"/>
            </a:ln>
          </p:spPr>
        </p:cxnSp>
        <p:cxnSp>
          <p:nvCxnSpPr>
            <p:cNvPr id="158" name="Google Shape;158;p4"/>
            <p:cNvCxnSpPr/>
            <p:nvPr/>
          </p:nvCxnSpPr>
          <p:spPr>
            <a:xfrm>
              <a:off x="3316465" y="1676400"/>
              <a:ext cx="2931935" cy="0"/>
            </a:xfrm>
            <a:prstGeom prst="straightConnector1">
              <a:avLst/>
            </a:prstGeom>
            <a:noFill/>
            <a:ln cap="flat" cmpd="sng" w="19050">
              <a:solidFill>
                <a:srgbClr val="161DFF"/>
              </a:solidFill>
              <a:prstDash val="solid"/>
              <a:miter lim="800000"/>
              <a:headEnd len="med" w="med" type="triangle"/>
              <a:tailEnd len="med" w="med" type="triangle"/>
            </a:ln>
          </p:spPr>
        </p:cxnSp>
      </p:grpSp>
      <p:grpSp>
        <p:nvGrpSpPr>
          <p:cNvPr id="159" name="Google Shape;159;p4"/>
          <p:cNvGrpSpPr/>
          <p:nvPr/>
        </p:nvGrpSpPr>
        <p:grpSpPr>
          <a:xfrm flipH="1" rot="10800000">
            <a:off x="7140934" y="1077963"/>
            <a:ext cx="1610440" cy="0"/>
            <a:chOff x="4949972" y="1673185"/>
            <a:chExt cx="3425458" cy="0"/>
          </a:xfrm>
        </p:grpSpPr>
        <p:cxnSp>
          <p:nvCxnSpPr>
            <p:cNvPr id="160" name="Google Shape;160;p4"/>
            <p:cNvCxnSpPr/>
            <p:nvPr/>
          </p:nvCxnSpPr>
          <p:spPr>
            <a:xfrm>
              <a:off x="6578930" y="1673185"/>
              <a:ext cx="1796500" cy="0"/>
            </a:xfrm>
            <a:prstGeom prst="straightConnector1">
              <a:avLst/>
            </a:prstGeom>
            <a:noFill/>
            <a:ln cap="flat" cmpd="sng" w="19050">
              <a:solidFill>
                <a:srgbClr val="C00000"/>
              </a:solidFill>
              <a:prstDash val="solid"/>
              <a:miter lim="800000"/>
              <a:headEnd len="med" w="med" type="triangle"/>
              <a:tailEnd len="med" w="med" type="triangle"/>
            </a:ln>
          </p:spPr>
        </p:cxnSp>
        <p:cxnSp>
          <p:nvCxnSpPr>
            <p:cNvPr id="161" name="Google Shape;161;p4"/>
            <p:cNvCxnSpPr/>
            <p:nvPr/>
          </p:nvCxnSpPr>
          <p:spPr>
            <a:xfrm>
              <a:off x="4949972" y="1673185"/>
              <a:ext cx="1628958" cy="0"/>
            </a:xfrm>
            <a:prstGeom prst="straightConnector1">
              <a:avLst/>
            </a:prstGeom>
            <a:noFill/>
            <a:ln cap="flat" cmpd="sng" w="19050">
              <a:solidFill>
                <a:srgbClr val="C00000"/>
              </a:solidFill>
              <a:prstDash val="solid"/>
              <a:miter lim="800000"/>
              <a:headEnd len="med" w="med" type="triangle"/>
              <a:tailEnd len="med" w="med" type="triangle"/>
            </a:ln>
          </p:spPr>
        </p:cxnSp>
      </p:grpSp>
      <p:sp>
        <p:nvSpPr>
          <p:cNvPr id="162" name="Google Shape;162;p4"/>
          <p:cNvSpPr txBox="1"/>
          <p:nvPr/>
        </p:nvSpPr>
        <p:spPr>
          <a:xfrm>
            <a:off x="3464157" y="1818120"/>
            <a:ext cx="3176767" cy="1231106"/>
          </a:xfrm>
          <a:prstGeom prst="rect">
            <a:avLst/>
          </a:prstGeom>
          <a:blipFill rotWithShape="1">
            <a:blip r:embed="rId4">
              <a:alphaModFix/>
            </a:blip>
            <a:stretch>
              <a:fillRect b="0" l="-4780" r="-3981" t="-714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500"/>
                                        <p:tgtEl>
                                          <p:spTgt spid="1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500"/>
                                        <p:tgtEl>
                                          <p:spTgt spid="1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
          <p:cNvSpPr txBox="1"/>
          <p:nvPr/>
        </p:nvSpPr>
        <p:spPr>
          <a:xfrm>
            <a:off x="152400" y="457200"/>
            <a:ext cx="8458200" cy="51398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accent4"/>
                </a:solidFill>
                <a:latin typeface="Calibri"/>
                <a:ea typeface="Calibri"/>
                <a:cs typeface="Calibri"/>
                <a:sym typeface="Calibri"/>
              </a:rPr>
              <a:t> </a:t>
            </a:r>
            <a:r>
              <a:rPr b="1" lang="en-US" sz="3200">
                <a:solidFill>
                  <a:schemeClr val="accent4"/>
                </a:solidFill>
                <a:latin typeface="Calibri"/>
                <a:ea typeface="Calibri"/>
                <a:cs typeface="Calibri"/>
                <a:sym typeface="Calibri"/>
              </a:rPr>
              <a:t>Causes for accelerated increase in sea level &amp; FT:</a:t>
            </a:r>
            <a:endParaRPr/>
          </a:p>
          <a:p>
            <a:pPr indent="0" lvl="0" marL="0" marR="0" rtl="0" algn="l">
              <a:spcBef>
                <a:spcPts val="0"/>
              </a:spcBef>
              <a:spcAft>
                <a:spcPts val="0"/>
              </a:spcAft>
              <a:buNone/>
            </a:pPr>
            <a:r>
              <a:t/>
            </a:r>
            <a:endParaRPr b="1" sz="3200">
              <a:solidFill>
                <a:schemeClr val="accent4"/>
              </a:solidFill>
              <a:latin typeface="Calibri"/>
              <a:ea typeface="Calibri"/>
              <a:cs typeface="Calibri"/>
              <a:sym typeface="Calibri"/>
            </a:endParaRPr>
          </a:p>
          <a:p>
            <a:pPr indent="-571500" lvl="0" marL="571500" marR="0" rtl="0" algn="l">
              <a:spcBef>
                <a:spcPts val="0"/>
              </a:spcBef>
              <a:spcAft>
                <a:spcPts val="0"/>
              </a:spcAft>
              <a:buClr>
                <a:srgbClr val="FF0000"/>
              </a:buClr>
              <a:buSzPts val="2400"/>
              <a:buFont typeface="Arial"/>
              <a:buChar char="•"/>
            </a:pPr>
            <a:r>
              <a:rPr b="1" lang="en-US" sz="2400">
                <a:solidFill>
                  <a:srgbClr val="FF0000"/>
                </a:solidFill>
                <a:latin typeface="Calibri"/>
                <a:ea typeface="Calibri"/>
                <a:cs typeface="Calibri"/>
                <a:sym typeface="Calibri"/>
              </a:rPr>
              <a:t>SLR trend: </a:t>
            </a:r>
            <a:r>
              <a:rPr lang="en-US" sz="2400">
                <a:solidFill>
                  <a:schemeClr val="dk1"/>
                </a:solidFill>
                <a:latin typeface="Calibri"/>
                <a:ea typeface="Calibri"/>
                <a:cs typeface="Calibri"/>
                <a:sym typeface="Calibri"/>
              </a:rPr>
              <a:t>Linear trend ~ </a:t>
            </a:r>
            <a:r>
              <a:rPr lang="en-US" sz="2400">
                <a:solidFill>
                  <a:srgbClr val="FF0000"/>
                </a:solidFill>
                <a:latin typeface="Calibri"/>
                <a:ea typeface="Calibri"/>
                <a:cs typeface="Calibri"/>
                <a:sym typeface="Calibri"/>
              </a:rPr>
              <a:t>global SRL (climate change)</a:t>
            </a:r>
            <a:endParaRPr/>
          </a:p>
          <a:p>
            <a:pPr indent="-571500" lvl="0" marL="571500" marR="0" rtl="0" algn="l">
              <a:spcBef>
                <a:spcPts val="0"/>
              </a:spcBef>
              <a:spcAft>
                <a:spcPts val="0"/>
              </a:spcAft>
              <a:buClr>
                <a:srgbClr val="FF0000"/>
              </a:buClr>
              <a:buSzPts val="2400"/>
              <a:buFont typeface="Arial"/>
              <a:buChar char="•"/>
            </a:pPr>
            <a:r>
              <a:rPr b="1" lang="en-US" sz="2400">
                <a:solidFill>
                  <a:srgbClr val="FF0000"/>
                </a:solidFill>
                <a:latin typeface="Calibri"/>
                <a:ea typeface="Calibri"/>
                <a:cs typeface="Calibri"/>
                <a:sym typeface="Calibri"/>
              </a:rPr>
              <a:t>Tides:</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Tidal harmonics  (Utide Matlab software)</a:t>
            </a:r>
            <a:endParaRPr/>
          </a:p>
          <a:p>
            <a:pPr indent="0" lvl="0" marL="0" marR="0" rtl="0" algn="l">
              <a:spcBef>
                <a:spcPts val="0"/>
              </a:spcBef>
              <a:spcAft>
                <a:spcPts val="0"/>
              </a:spcAft>
              <a:buNone/>
            </a:pPr>
            <a:r>
              <a:t/>
            </a:r>
            <a:endParaRPr sz="2400">
              <a:solidFill>
                <a:srgbClr val="FF0000"/>
              </a:solidFill>
              <a:latin typeface="Calibri"/>
              <a:ea typeface="Calibri"/>
              <a:cs typeface="Calibri"/>
              <a:sym typeface="Calibri"/>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571500" lvl="0" marL="571500" marR="0" rtl="0" algn="l">
              <a:spcBef>
                <a:spcPts val="0"/>
              </a:spcBef>
              <a:spcAft>
                <a:spcPts val="0"/>
              </a:spcAft>
              <a:buClr>
                <a:srgbClr val="FFC000"/>
              </a:buClr>
              <a:buSzPts val="2400"/>
              <a:buFont typeface="Arial"/>
              <a:buChar char="•"/>
            </a:pPr>
            <a:r>
              <a:rPr b="1" lang="en-US" sz="2400">
                <a:solidFill>
                  <a:srgbClr val="FFC000"/>
                </a:solidFill>
                <a:latin typeface="Calibri"/>
                <a:ea typeface="Calibri"/>
                <a:cs typeface="Calibri"/>
                <a:sym typeface="Calibri"/>
              </a:rPr>
              <a:t>Decadal SLA: </a:t>
            </a:r>
            <a:r>
              <a:rPr lang="en-US" sz="2400">
                <a:solidFill>
                  <a:schemeClr val="dk1"/>
                </a:solidFill>
                <a:latin typeface="Calibri"/>
                <a:ea typeface="Calibri"/>
                <a:cs typeface="Calibri"/>
                <a:sym typeface="Calibri"/>
              </a:rPr>
              <a:t>&gt;10year variability</a:t>
            </a:r>
            <a:endParaRPr/>
          </a:p>
          <a:p>
            <a:pPr indent="-571500" lvl="0" marL="571500" marR="0" rtl="0" algn="l">
              <a:spcBef>
                <a:spcPts val="0"/>
              </a:spcBef>
              <a:spcAft>
                <a:spcPts val="0"/>
              </a:spcAft>
              <a:buClr>
                <a:srgbClr val="FFC000"/>
              </a:buClr>
              <a:buSzPts val="2400"/>
              <a:buFont typeface="Arial"/>
              <a:buChar char="•"/>
            </a:pPr>
            <a:r>
              <a:rPr b="1" lang="en-US" sz="2400">
                <a:solidFill>
                  <a:srgbClr val="FFC000"/>
                </a:solidFill>
                <a:latin typeface="Calibri"/>
                <a:ea typeface="Calibri"/>
                <a:cs typeface="Calibri"/>
                <a:sym typeface="Calibri"/>
              </a:rPr>
              <a:t>Interannual SLA</a:t>
            </a:r>
            <a:r>
              <a:rPr lang="en-US" sz="2400">
                <a:solidFill>
                  <a:srgbClr val="FFC000"/>
                </a:solidFill>
                <a:latin typeface="Calibri"/>
                <a:ea typeface="Calibri"/>
                <a:cs typeface="Calibri"/>
                <a:sym typeface="Calibri"/>
              </a:rPr>
              <a:t>: </a:t>
            </a:r>
            <a:r>
              <a:rPr lang="en-US" sz="2400">
                <a:solidFill>
                  <a:schemeClr val="dk1"/>
                </a:solidFill>
                <a:latin typeface="Calibri"/>
                <a:ea typeface="Calibri"/>
                <a:cs typeface="Calibri"/>
                <a:sym typeface="Calibri"/>
              </a:rPr>
              <a:t>90 days-10year variability (detrend &amp; remove seasonal cycle)</a:t>
            </a:r>
            <a:endParaRPr/>
          </a:p>
          <a:p>
            <a:pPr indent="-571500" lvl="0" marL="571500" marR="0" rtl="0" algn="l">
              <a:spcBef>
                <a:spcPts val="0"/>
              </a:spcBef>
              <a:spcAft>
                <a:spcPts val="0"/>
              </a:spcAft>
              <a:buClr>
                <a:srgbClr val="FFC000"/>
              </a:buClr>
              <a:buSzPts val="2400"/>
              <a:buFont typeface="Arial"/>
              <a:buChar char="•"/>
            </a:pPr>
            <a:r>
              <a:rPr b="1" lang="en-US" sz="2400">
                <a:solidFill>
                  <a:srgbClr val="FFC000"/>
                </a:solidFill>
                <a:latin typeface="Calibri"/>
                <a:ea typeface="Calibri"/>
                <a:cs typeface="Calibri"/>
                <a:sym typeface="Calibri"/>
              </a:rPr>
              <a:t>Seasonal SLA: </a:t>
            </a:r>
            <a:r>
              <a:rPr lang="en-US" sz="2400">
                <a:solidFill>
                  <a:schemeClr val="dk1"/>
                </a:solidFill>
                <a:latin typeface="Calibri"/>
                <a:ea typeface="Calibri"/>
                <a:cs typeface="Calibri"/>
                <a:sym typeface="Calibri"/>
              </a:rPr>
              <a:t>annual+semiannual+120day</a:t>
            </a:r>
            <a:endParaRPr/>
          </a:p>
          <a:p>
            <a:pPr indent="-571500" lvl="0" marL="571500" marR="0" rtl="0" algn="l">
              <a:spcBef>
                <a:spcPts val="0"/>
              </a:spcBef>
              <a:spcAft>
                <a:spcPts val="0"/>
              </a:spcAft>
              <a:buClr>
                <a:srgbClr val="FFC000"/>
              </a:buClr>
              <a:buSzPts val="2400"/>
              <a:buFont typeface="Arial"/>
              <a:buChar char="•"/>
            </a:pPr>
            <a:r>
              <a:rPr b="1" lang="en-US" sz="2400">
                <a:solidFill>
                  <a:srgbClr val="FFC000"/>
                </a:solidFill>
                <a:latin typeface="Calibri"/>
                <a:ea typeface="Calibri"/>
                <a:cs typeface="Calibri"/>
                <a:sym typeface="Calibri"/>
              </a:rPr>
              <a:t>Intraseasonal SLA</a:t>
            </a:r>
            <a:r>
              <a:rPr lang="en-US" sz="2400">
                <a:solidFill>
                  <a:srgbClr val="FFC000"/>
                </a:solidFill>
                <a:latin typeface="Calibri"/>
                <a:ea typeface="Calibri"/>
                <a:cs typeface="Calibri"/>
                <a:sym typeface="Calibri"/>
              </a:rPr>
              <a:t>: </a:t>
            </a:r>
            <a:r>
              <a:rPr lang="en-US" sz="2400">
                <a:solidFill>
                  <a:schemeClr val="dk1"/>
                </a:solidFill>
                <a:latin typeface="Calibri"/>
                <a:ea typeface="Calibri"/>
                <a:cs typeface="Calibri"/>
                <a:sym typeface="Calibri"/>
              </a:rPr>
              <a:t>10-90 days variability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571500" lvl="0" marL="571500" marR="0" rtl="0" algn="l">
              <a:spcBef>
                <a:spcPts val="0"/>
              </a:spcBef>
              <a:spcAft>
                <a:spcPts val="0"/>
              </a:spcAft>
              <a:buClr>
                <a:srgbClr val="FFC000"/>
              </a:buClr>
              <a:buSzPts val="2400"/>
              <a:buFont typeface="Arial"/>
              <a:buChar char="•"/>
            </a:pPr>
            <a:r>
              <a:rPr b="1" lang="en-US" sz="2400">
                <a:solidFill>
                  <a:srgbClr val="FFC000"/>
                </a:solidFill>
                <a:latin typeface="Calibri"/>
                <a:ea typeface="Calibri"/>
                <a:cs typeface="Calibri"/>
                <a:sym typeface="Calibri"/>
              </a:rPr>
              <a:t>Synoptic SLA: </a:t>
            </a:r>
            <a:r>
              <a:rPr lang="en-US" sz="2400">
                <a:solidFill>
                  <a:schemeClr val="dk1"/>
                </a:solidFill>
                <a:latin typeface="Calibri"/>
                <a:ea typeface="Calibri"/>
                <a:cs typeface="Calibri"/>
                <a:sym typeface="Calibri"/>
              </a:rPr>
              <a:t>&lt;10 days variability </a:t>
            </a:r>
            <a:r>
              <a:rPr lang="en-US" sz="2400">
                <a:solidFill>
                  <a:srgbClr val="FFC000"/>
                </a:solidFill>
                <a:latin typeface="Calibri"/>
                <a:ea typeface="Calibri"/>
                <a:cs typeface="Calibri"/>
                <a:sym typeface="Calibri"/>
              </a:rPr>
              <a:t>(including storms)</a:t>
            </a:r>
            <a:endParaRPr/>
          </a:p>
        </p:txBody>
      </p:sp>
      <p:grpSp>
        <p:nvGrpSpPr>
          <p:cNvPr id="169" name="Google Shape;169;p5"/>
          <p:cNvGrpSpPr/>
          <p:nvPr/>
        </p:nvGrpSpPr>
        <p:grpSpPr>
          <a:xfrm>
            <a:off x="7391400" y="3027134"/>
            <a:ext cx="1752600" cy="1606378"/>
            <a:chOff x="7239000" y="2133600"/>
            <a:chExt cx="1752600" cy="1606378"/>
          </a:xfrm>
        </p:grpSpPr>
        <p:sp>
          <p:nvSpPr>
            <p:cNvPr id="170" name="Google Shape;170;p5"/>
            <p:cNvSpPr/>
            <p:nvPr/>
          </p:nvSpPr>
          <p:spPr>
            <a:xfrm>
              <a:off x="7239000" y="2133600"/>
              <a:ext cx="457200" cy="1606378"/>
            </a:xfrm>
            <a:prstGeom prst="rightBrace">
              <a:avLst>
                <a:gd fmla="val 8333" name="adj1"/>
                <a:gd fmla="val 50000" name="adj2"/>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rgbClr val="FFC000"/>
                </a:solidFill>
                <a:latin typeface="Times New Roman"/>
                <a:ea typeface="Times New Roman"/>
                <a:cs typeface="Times New Roman"/>
                <a:sym typeface="Times New Roman"/>
              </a:endParaRPr>
            </a:p>
          </p:txBody>
        </p:sp>
        <p:sp>
          <p:nvSpPr>
            <p:cNvPr id="171" name="Google Shape;171;p5"/>
            <p:cNvSpPr txBox="1"/>
            <p:nvPr/>
          </p:nvSpPr>
          <p:spPr>
            <a:xfrm>
              <a:off x="7543800" y="2206017"/>
              <a:ext cx="14478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C000"/>
                  </a:solidFill>
                  <a:latin typeface="Times New Roman"/>
                  <a:ea typeface="Times New Roman"/>
                  <a:cs typeface="Times New Roman"/>
                  <a:sym typeface="Times New Roman"/>
                </a:rPr>
                <a:t>Climate variability</a:t>
              </a:r>
              <a:endParaRPr/>
            </a:p>
            <a:p>
              <a:pPr indent="0" lvl="0" marL="0" marR="0" rtl="0" algn="l">
                <a:spcBef>
                  <a:spcPts val="0"/>
                </a:spcBef>
                <a:spcAft>
                  <a:spcPts val="0"/>
                </a:spcAft>
                <a:buNone/>
              </a:pPr>
              <a:r>
                <a:rPr lang="en-US" sz="2400">
                  <a:solidFill>
                    <a:srgbClr val="FFC000"/>
                  </a:solidFill>
                  <a:latin typeface="Times New Roman"/>
                  <a:ea typeface="Times New Roman"/>
                  <a:cs typeface="Times New Roman"/>
                  <a:sym typeface="Times New Roman"/>
                </a:rPr>
                <a:t>(modes)</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6"/>
          <p:cNvSpPr txBox="1"/>
          <p:nvPr/>
        </p:nvSpPr>
        <p:spPr>
          <a:xfrm>
            <a:off x="113292" y="68716"/>
            <a:ext cx="149720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Results</a:t>
            </a:r>
            <a:endParaRPr sz="2000">
              <a:solidFill>
                <a:schemeClr val="dk1"/>
              </a:solidFill>
              <a:latin typeface="Arial"/>
              <a:ea typeface="Arial"/>
              <a:cs typeface="Arial"/>
              <a:sym typeface="Arial"/>
            </a:endParaRPr>
          </a:p>
        </p:txBody>
      </p:sp>
      <p:pic>
        <p:nvPicPr>
          <p:cNvPr id="178" name="Google Shape;178;p6"/>
          <p:cNvPicPr preferRelativeResize="0"/>
          <p:nvPr/>
        </p:nvPicPr>
        <p:blipFill rotWithShape="1">
          <a:blip r:embed="rId3">
            <a:alphaModFix/>
          </a:blip>
          <a:srcRect b="0" l="0" r="0" t="0"/>
          <a:stretch/>
        </p:blipFill>
        <p:spPr>
          <a:xfrm>
            <a:off x="722869" y="692540"/>
            <a:ext cx="7719791" cy="6019800"/>
          </a:xfrm>
          <a:prstGeom prst="rect">
            <a:avLst/>
          </a:prstGeom>
          <a:noFill/>
          <a:ln>
            <a:noFill/>
          </a:ln>
        </p:spPr>
      </p:pic>
      <p:grpSp>
        <p:nvGrpSpPr>
          <p:cNvPr id="179" name="Google Shape;179;p6"/>
          <p:cNvGrpSpPr/>
          <p:nvPr/>
        </p:nvGrpSpPr>
        <p:grpSpPr>
          <a:xfrm>
            <a:off x="2144364" y="2362200"/>
            <a:ext cx="4876800" cy="3581400"/>
            <a:chOff x="152400" y="1977100"/>
            <a:chExt cx="4876800" cy="3581400"/>
          </a:xfrm>
        </p:grpSpPr>
        <p:sp>
          <p:nvSpPr>
            <p:cNvPr id="180" name="Google Shape;180;p6"/>
            <p:cNvSpPr/>
            <p:nvPr/>
          </p:nvSpPr>
          <p:spPr>
            <a:xfrm>
              <a:off x="152400" y="1977100"/>
              <a:ext cx="4876800" cy="914400"/>
            </a:xfrm>
            <a:prstGeom prst="rect">
              <a:avLst/>
            </a:prstGeom>
            <a:noFill/>
            <a:ln cap="flat" cmpd="sng" w="38100">
              <a:solidFill>
                <a:srgbClr val="EA21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81" name="Google Shape;181;p6"/>
            <p:cNvSpPr/>
            <p:nvPr/>
          </p:nvSpPr>
          <p:spPr>
            <a:xfrm>
              <a:off x="179173" y="4720300"/>
              <a:ext cx="4229662" cy="838200"/>
            </a:xfrm>
            <a:prstGeom prst="rect">
              <a:avLst/>
            </a:prstGeom>
            <a:noFill/>
            <a:ln cap="flat" cmpd="sng" w="38100">
              <a:solidFill>
                <a:srgbClr val="EA21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sp>
        <p:nvSpPr>
          <p:cNvPr id="182" name="Google Shape;182;p6"/>
          <p:cNvSpPr txBox="1"/>
          <p:nvPr/>
        </p:nvSpPr>
        <p:spPr>
          <a:xfrm>
            <a:off x="1486908" y="272906"/>
            <a:ext cx="75438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Roles of trend+tide vs synoptic-decadal sea level anomalies (SLAs) </a:t>
            </a:r>
            <a:endParaRPr b="1" sz="1800">
              <a:solidFill>
                <a:schemeClr val="dk1"/>
              </a:solidFill>
              <a:latin typeface="Times New Roman"/>
              <a:ea typeface="Times New Roman"/>
              <a:cs typeface="Times New Roman"/>
              <a:sym typeface="Times New Roman"/>
            </a:endParaRPr>
          </a:p>
        </p:txBody>
      </p:sp>
      <p:sp>
        <p:nvSpPr>
          <p:cNvPr id="183" name="Google Shape;183;p6"/>
          <p:cNvSpPr txBox="1"/>
          <p:nvPr/>
        </p:nvSpPr>
        <p:spPr>
          <a:xfrm>
            <a:off x="4860884" y="560457"/>
            <a:ext cx="33687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161DFF"/>
                </a:solidFill>
                <a:latin typeface="Times New Roman"/>
                <a:ea typeface="Times New Roman"/>
                <a:cs typeface="Times New Roman"/>
                <a:sym typeface="Times New Roman"/>
              </a:rPr>
              <a:t>FT increase: post1990</a:t>
            </a:r>
            <a:endParaRPr/>
          </a:p>
        </p:txBody>
      </p:sp>
      <p:sp>
        <p:nvSpPr>
          <p:cNvPr id="184" name="Google Shape;184;p6"/>
          <p:cNvSpPr txBox="1"/>
          <p:nvPr/>
        </p:nvSpPr>
        <p:spPr>
          <a:xfrm>
            <a:off x="4870823" y="1882523"/>
            <a:ext cx="33687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C00000"/>
                </a:solidFill>
                <a:latin typeface="Times New Roman"/>
                <a:ea typeface="Times New Roman"/>
                <a:cs typeface="Times New Roman"/>
                <a:sym typeface="Times New Roman"/>
              </a:rPr>
              <a:t>FT increase: post2010</a:t>
            </a:r>
            <a:endParaRPr/>
          </a:p>
        </p:txBody>
      </p:sp>
      <p:sp>
        <p:nvSpPr>
          <p:cNvPr id="185" name="Google Shape;185;p6"/>
          <p:cNvSpPr txBox="1"/>
          <p:nvPr/>
        </p:nvSpPr>
        <p:spPr>
          <a:xfrm>
            <a:off x="4827754" y="3228945"/>
            <a:ext cx="33687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161DFF"/>
                </a:solidFill>
                <a:latin typeface="Times New Roman"/>
                <a:ea typeface="Times New Roman"/>
                <a:cs typeface="Times New Roman"/>
                <a:sym typeface="Times New Roman"/>
              </a:rPr>
              <a:t>FT acceleration: post1990</a:t>
            </a:r>
            <a:endParaRPr/>
          </a:p>
        </p:txBody>
      </p:sp>
      <p:sp>
        <p:nvSpPr>
          <p:cNvPr id="186" name="Google Shape;186;p6"/>
          <p:cNvSpPr txBox="1"/>
          <p:nvPr/>
        </p:nvSpPr>
        <p:spPr>
          <a:xfrm>
            <a:off x="4890702" y="4607971"/>
            <a:ext cx="33687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C00000"/>
                </a:solidFill>
                <a:latin typeface="Times New Roman"/>
                <a:ea typeface="Times New Roman"/>
                <a:cs typeface="Times New Roman"/>
                <a:sym typeface="Times New Roman"/>
              </a:rPr>
              <a:t>FT acceleration: post2010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500"/>
                                        <p:tgtEl>
                                          <p:spTgt spid="1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nvSpPr>
        <p:spPr>
          <a:xfrm>
            <a:off x="329513" y="247054"/>
            <a:ext cx="8656362" cy="20467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C00000"/>
                </a:solidFill>
                <a:latin typeface="Times New Roman"/>
                <a:ea typeface="Times New Roman"/>
                <a:cs typeface="Times New Roman"/>
                <a:sym typeface="Times New Roman"/>
              </a:rPr>
              <a:t>Decadal sea level anomalies (SLAs) </a:t>
            </a:r>
            <a:r>
              <a:rPr b="1" lang="en-US" sz="2800">
                <a:solidFill>
                  <a:schemeClr val="dk1"/>
                </a:solidFill>
                <a:latin typeface="Times New Roman"/>
                <a:ea typeface="Times New Roman"/>
                <a:cs typeface="Times New Roman"/>
                <a:sym typeface="Times New Roman"/>
              </a:rPr>
              <a:t>induces accelerated</a:t>
            </a:r>
            <a:endParaRPr/>
          </a:p>
          <a:p>
            <a:pPr indent="0" lvl="0" marL="0" marR="0" rtl="0" algn="l">
              <a:spcBef>
                <a:spcPts val="600"/>
              </a:spcBef>
              <a:spcAft>
                <a:spcPts val="0"/>
              </a:spcAft>
              <a:buNone/>
            </a:pPr>
            <a:r>
              <a:rPr b="1" lang="en-US" sz="2800">
                <a:solidFill>
                  <a:schemeClr val="dk1"/>
                </a:solidFill>
                <a:latin typeface="Times New Roman"/>
                <a:ea typeface="Times New Roman"/>
                <a:cs typeface="Times New Roman"/>
                <a:sym typeface="Times New Roman"/>
              </a:rPr>
              <a:t>FT increase </a:t>
            </a:r>
            <a:r>
              <a:rPr b="1" lang="en-US" sz="2800">
                <a:solidFill>
                  <a:srgbClr val="C00000"/>
                </a:solidFill>
                <a:latin typeface="Times New Roman"/>
                <a:ea typeface="Times New Roman"/>
                <a:cs typeface="Times New Roman"/>
                <a:sym typeface="Times New Roman"/>
              </a:rPr>
              <a:t>in the past decade: </a:t>
            </a:r>
            <a:endParaRPr/>
          </a:p>
          <a:p>
            <a:pPr indent="0" lvl="0" marL="0" marR="0" rtl="0" algn="l">
              <a:spcBef>
                <a:spcPts val="600"/>
              </a:spcBef>
              <a:spcAft>
                <a:spcPts val="0"/>
              </a:spcAft>
              <a:buNone/>
            </a:pPr>
            <a:r>
              <a:rPr b="1" lang="en-US" sz="2800">
                <a:solidFill>
                  <a:schemeClr val="dk1"/>
                </a:solidFill>
                <a:latin typeface="Times New Roman"/>
                <a:ea typeface="Times New Roman"/>
                <a:cs typeface="Times New Roman"/>
                <a:sym typeface="Times New Roman"/>
              </a:rPr>
              <a:t>post2010</a:t>
            </a:r>
            <a:r>
              <a:rPr lang="en-US" sz="2800">
                <a:solidFill>
                  <a:schemeClr val="dk1"/>
                </a:solidFill>
                <a:latin typeface="Times New Roman"/>
                <a:ea typeface="Times New Roman"/>
                <a:cs typeface="Times New Roman"/>
                <a:sym typeface="Times New Roman"/>
              </a:rPr>
              <a:t>=</a:t>
            </a:r>
            <a:r>
              <a:rPr i="1" lang="en-US" sz="2400">
                <a:solidFill>
                  <a:schemeClr val="dk1"/>
                </a:solidFill>
                <a:latin typeface="Times New Roman"/>
                <a:ea typeface="Times New Roman"/>
                <a:cs typeface="Times New Roman"/>
                <a:sym typeface="Times New Roman"/>
              </a:rPr>
              <a:t>(2011-2020) – (2001-2010)</a:t>
            </a:r>
            <a:endParaRPr i="1" sz="2400">
              <a:solidFill>
                <a:schemeClr val="dk1"/>
              </a:solidFill>
              <a:latin typeface="Arial"/>
              <a:ea typeface="Arial"/>
              <a:cs typeface="Arial"/>
              <a:sym typeface="Arial"/>
            </a:endParaRPr>
          </a:p>
          <a:p>
            <a:pPr indent="0" lvl="0" marL="0" marR="0" rtl="0" algn="l">
              <a:spcBef>
                <a:spcPts val="600"/>
              </a:spcBef>
              <a:spcAft>
                <a:spcPts val="0"/>
              </a:spcAft>
              <a:buNone/>
            </a:pPr>
            <a:r>
              <a:t/>
            </a:r>
            <a:endParaRPr b="1" sz="2800">
              <a:solidFill>
                <a:schemeClr val="dk1"/>
              </a:solidFill>
              <a:latin typeface="Times New Roman"/>
              <a:ea typeface="Times New Roman"/>
              <a:cs typeface="Times New Roman"/>
              <a:sym typeface="Times New Roman"/>
            </a:endParaRPr>
          </a:p>
        </p:txBody>
      </p:sp>
      <p:grpSp>
        <p:nvGrpSpPr>
          <p:cNvPr id="193" name="Google Shape;193;p7"/>
          <p:cNvGrpSpPr/>
          <p:nvPr/>
        </p:nvGrpSpPr>
        <p:grpSpPr>
          <a:xfrm>
            <a:off x="329513" y="2057400"/>
            <a:ext cx="8152597" cy="3652459"/>
            <a:chOff x="370702" y="1358287"/>
            <a:chExt cx="8152597" cy="3652459"/>
          </a:xfrm>
        </p:grpSpPr>
        <p:pic>
          <p:nvPicPr>
            <p:cNvPr id="194" name="Google Shape;194;p7"/>
            <p:cNvPicPr preferRelativeResize="0"/>
            <p:nvPr/>
          </p:nvPicPr>
          <p:blipFill rotWithShape="1">
            <a:blip r:embed="rId3">
              <a:alphaModFix/>
            </a:blip>
            <a:srcRect b="55428" l="0" r="-1960" t="25968"/>
            <a:stretch/>
          </p:blipFill>
          <p:spPr>
            <a:xfrm>
              <a:off x="370702" y="1758397"/>
              <a:ext cx="8152597" cy="1153180"/>
            </a:xfrm>
            <a:prstGeom prst="rect">
              <a:avLst/>
            </a:prstGeom>
            <a:noFill/>
            <a:ln>
              <a:noFill/>
            </a:ln>
          </p:spPr>
        </p:pic>
        <p:pic>
          <p:nvPicPr>
            <p:cNvPr id="195" name="Google Shape;195;p7"/>
            <p:cNvPicPr preferRelativeResize="0"/>
            <p:nvPr/>
          </p:nvPicPr>
          <p:blipFill rotWithShape="1">
            <a:blip r:embed="rId3">
              <a:alphaModFix/>
            </a:blip>
            <a:srcRect b="90938" l="7899" r="11811" t="2588"/>
            <a:stretch/>
          </p:blipFill>
          <p:spPr>
            <a:xfrm>
              <a:off x="1143000" y="1730181"/>
              <a:ext cx="6096000" cy="381000"/>
            </a:xfrm>
            <a:prstGeom prst="rect">
              <a:avLst/>
            </a:prstGeom>
            <a:noFill/>
            <a:ln>
              <a:noFill/>
            </a:ln>
          </p:spPr>
        </p:pic>
        <p:pic>
          <p:nvPicPr>
            <p:cNvPr id="196" name="Google Shape;196;p7"/>
            <p:cNvPicPr preferRelativeResize="0"/>
            <p:nvPr/>
          </p:nvPicPr>
          <p:blipFill rotWithShape="1">
            <a:blip r:embed="rId3">
              <a:alphaModFix/>
            </a:blip>
            <a:srcRect b="143" l="-1" r="-2369" t="69911"/>
            <a:stretch/>
          </p:blipFill>
          <p:spPr>
            <a:xfrm>
              <a:off x="370703" y="3161983"/>
              <a:ext cx="8152596" cy="1848763"/>
            </a:xfrm>
            <a:prstGeom prst="rect">
              <a:avLst/>
            </a:prstGeom>
            <a:noFill/>
            <a:ln>
              <a:noFill/>
            </a:ln>
          </p:spPr>
        </p:pic>
        <p:sp>
          <p:nvSpPr>
            <p:cNvPr id="197" name="Google Shape;197;p7"/>
            <p:cNvSpPr txBox="1"/>
            <p:nvPr/>
          </p:nvSpPr>
          <p:spPr>
            <a:xfrm>
              <a:off x="838200" y="2805948"/>
              <a:ext cx="202375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Times New Roman"/>
                  <a:ea typeface="Times New Roman"/>
                  <a:cs typeface="Times New Roman"/>
                  <a:sym typeface="Times New Roman"/>
                </a:rPr>
                <a:t>FT Acceleration:</a:t>
              </a:r>
              <a:endParaRPr/>
            </a:p>
          </p:txBody>
        </p:sp>
        <p:sp>
          <p:nvSpPr>
            <p:cNvPr id="198" name="Google Shape;198;p7"/>
            <p:cNvSpPr txBox="1"/>
            <p:nvPr/>
          </p:nvSpPr>
          <p:spPr>
            <a:xfrm>
              <a:off x="838200" y="1358287"/>
              <a:ext cx="15492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Times New Roman"/>
                  <a:ea typeface="Times New Roman"/>
                  <a:cs typeface="Times New Roman"/>
                  <a:sym typeface="Times New Roman"/>
                </a:rPr>
                <a:t>FT increase:</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A graph of different types of graphs&#10;&#10;Description automatically generated with medium confidence" id="204" name="Google Shape;204;p8"/>
          <p:cNvPicPr preferRelativeResize="0"/>
          <p:nvPr/>
        </p:nvPicPr>
        <p:blipFill rotWithShape="1">
          <a:blip r:embed="rId3">
            <a:alphaModFix/>
          </a:blip>
          <a:srcRect b="94265" l="70242" r="1327" t="3441"/>
          <a:stretch/>
        </p:blipFill>
        <p:spPr>
          <a:xfrm>
            <a:off x="3340040" y="180237"/>
            <a:ext cx="4156527" cy="286657"/>
          </a:xfrm>
          <a:prstGeom prst="rect">
            <a:avLst/>
          </a:prstGeom>
          <a:noFill/>
          <a:ln>
            <a:noFill/>
          </a:ln>
        </p:spPr>
      </p:pic>
      <p:grpSp>
        <p:nvGrpSpPr>
          <p:cNvPr id="205" name="Google Shape;205;p8"/>
          <p:cNvGrpSpPr/>
          <p:nvPr/>
        </p:nvGrpSpPr>
        <p:grpSpPr>
          <a:xfrm>
            <a:off x="152400" y="533400"/>
            <a:ext cx="8395576" cy="3204439"/>
            <a:chOff x="152400" y="533400"/>
            <a:chExt cx="8395576" cy="3204439"/>
          </a:xfrm>
        </p:grpSpPr>
        <p:grpSp>
          <p:nvGrpSpPr>
            <p:cNvPr id="206" name="Google Shape;206;p8"/>
            <p:cNvGrpSpPr/>
            <p:nvPr/>
          </p:nvGrpSpPr>
          <p:grpSpPr>
            <a:xfrm>
              <a:off x="152400" y="533400"/>
              <a:ext cx="8395576" cy="3204439"/>
              <a:chOff x="160639" y="533400"/>
              <a:chExt cx="8395576" cy="3204439"/>
            </a:xfrm>
          </p:grpSpPr>
          <p:grpSp>
            <p:nvGrpSpPr>
              <p:cNvPr id="207" name="Google Shape;207;p8"/>
              <p:cNvGrpSpPr/>
              <p:nvPr/>
            </p:nvGrpSpPr>
            <p:grpSpPr>
              <a:xfrm>
                <a:off x="2667000" y="533400"/>
                <a:ext cx="5889215" cy="3204439"/>
                <a:chOff x="685800" y="304800"/>
                <a:chExt cx="5889215" cy="3204439"/>
              </a:xfrm>
            </p:grpSpPr>
            <p:pic>
              <p:nvPicPr>
                <p:cNvPr descr="A graph of different types of graphs&#10;&#10;Description automatically generated with medium confidence" id="208" name="Google Shape;208;p8"/>
                <p:cNvPicPr preferRelativeResize="0"/>
                <p:nvPr/>
              </p:nvPicPr>
              <p:blipFill rotWithShape="1">
                <a:blip r:embed="rId3">
                  <a:alphaModFix/>
                </a:blip>
                <a:srcRect b="20460" l="-2" r="72550" t="61188"/>
                <a:stretch/>
              </p:blipFill>
              <p:spPr>
                <a:xfrm>
                  <a:off x="685800" y="304800"/>
                  <a:ext cx="3200400" cy="1828800"/>
                </a:xfrm>
                <a:prstGeom prst="rect">
                  <a:avLst/>
                </a:prstGeom>
                <a:noFill/>
                <a:ln>
                  <a:noFill/>
                </a:ln>
              </p:spPr>
            </p:pic>
            <p:pic>
              <p:nvPicPr>
                <p:cNvPr descr="A graph of different types of graphs&#10;&#10;Description automatically generated with medium confidence" id="209" name="Google Shape;209;p8"/>
                <p:cNvPicPr preferRelativeResize="0"/>
                <p:nvPr/>
              </p:nvPicPr>
              <p:blipFill rotWithShape="1">
                <a:blip r:embed="rId4">
                  <a:alphaModFix/>
                </a:blip>
                <a:srcRect b="20507" l="2491" r="73264" t="61265"/>
                <a:stretch/>
              </p:blipFill>
              <p:spPr>
                <a:xfrm>
                  <a:off x="1014479" y="2133600"/>
                  <a:ext cx="2126198" cy="1375639"/>
                </a:xfrm>
                <a:prstGeom prst="rect">
                  <a:avLst/>
                </a:prstGeom>
                <a:noFill/>
                <a:ln>
                  <a:noFill/>
                </a:ln>
              </p:spPr>
            </p:pic>
            <p:pic>
              <p:nvPicPr>
                <p:cNvPr descr="A graph of different types of graphs&#10;&#10;Description automatically generated with medium confidence" id="210" name="Google Shape;210;p8"/>
                <p:cNvPicPr preferRelativeResize="0"/>
                <p:nvPr/>
              </p:nvPicPr>
              <p:blipFill rotWithShape="1">
                <a:blip r:embed="rId4">
                  <a:alphaModFix/>
                </a:blip>
                <a:srcRect b="20507" l="75040" r="0" t="61265"/>
                <a:stretch/>
              </p:blipFill>
              <p:spPr>
                <a:xfrm>
                  <a:off x="3665002" y="2150077"/>
                  <a:ext cx="2126198" cy="1336209"/>
                </a:xfrm>
                <a:prstGeom prst="rect">
                  <a:avLst/>
                </a:prstGeom>
                <a:noFill/>
                <a:ln>
                  <a:noFill/>
                </a:ln>
              </p:spPr>
            </p:pic>
            <p:pic>
              <p:nvPicPr>
                <p:cNvPr descr="A graph of different types of graphs&#10;&#10;Description automatically generated with medium confidence" id="211" name="Google Shape;211;p8"/>
                <p:cNvPicPr preferRelativeResize="0"/>
                <p:nvPr/>
              </p:nvPicPr>
              <p:blipFill rotWithShape="1">
                <a:blip r:embed="rId3">
                  <a:alphaModFix/>
                </a:blip>
                <a:srcRect b="20460" l="75489" r="-449" t="61188"/>
                <a:stretch/>
              </p:blipFill>
              <p:spPr>
                <a:xfrm>
                  <a:off x="3665000" y="304800"/>
                  <a:ext cx="2910015" cy="1828800"/>
                </a:xfrm>
                <a:prstGeom prst="rect">
                  <a:avLst/>
                </a:prstGeom>
                <a:noFill/>
                <a:ln>
                  <a:noFill/>
                </a:ln>
              </p:spPr>
            </p:pic>
          </p:grpSp>
          <p:sp>
            <p:nvSpPr>
              <p:cNvPr id="212" name="Google Shape;212;p8"/>
              <p:cNvSpPr txBox="1"/>
              <p:nvPr/>
            </p:nvSpPr>
            <p:spPr>
              <a:xfrm>
                <a:off x="160639" y="838200"/>
                <a:ext cx="2796746"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Times New Roman"/>
                    <a:ea typeface="Times New Roman"/>
                    <a:cs typeface="Times New Roman"/>
                    <a:sym typeface="Times New Roman"/>
                  </a:rPr>
                  <a:t>CMIP6 HR: Hist-1950 </a:t>
                </a:r>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(11 models/21 members)</a:t>
                </a:r>
                <a:endParaRPr/>
              </a:p>
            </p:txBody>
          </p:sp>
          <p:sp>
            <p:nvSpPr>
              <p:cNvPr id="213" name="Google Shape;213;p8"/>
              <p:cNvSpPr txBox="1"/>
              <p:nvPr/>
            </p:nvSpPr>
            <p:spPr>
              <a:xfrm>
                <a:off x="168459" y="2667000"/>
                <a:ext cx="2910015"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Times New Roman"/>
                    <a:ea typeface="Times New Roman"/>
                    <a:cs typeface="Times New Roman"/>
                    <a:sym typeface="Times New Roman"/>
                  </a:rPr>
                  <a:t>CMIP6 LR: Hist</a:t>
                </a:r>
                <a:endParaRPr/>
              </a:p>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(41 models/372 members)</a:t>
                </a:r>
                <a:endParaRPr/>
              </a:p>
            </p:txBody>
          </p:sp>
        </p:grpSp>
        <p:sp>
          <p:nvSpPr>
            <p:cNvPr id="214" name="Google Shape;214;p8"/>
            <p:cNvSpPr txBox="1"/>
            <p:nvPr/>
          </p:nvSpPr>
          <p:spPr>
            <a:xfrm>
              <a:off x="3243489" y="755303"/>
              <a:ext cx="37625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S. MAB                                    N. SAB</a:t>
              </a:r>
              <a:endParaRPr/>
            </a:p>
          </p:txBody>
        </p:sp>
      </p:grpSp>
      <p:grpSp>
        <p:nvGrpSpPr>
          <p:cNvPr id="215" name="Google Shape;215;p8"/>
          <p:cNvGrpSpPr/>
          <p:nvPr/>
        </p:nvGrpSpPr>
        <p:grpSpPr>
          <a:xfrm>
            <a:off x="152400" y="3754316"/>
            <a:ext cx="9144000" cy="2840093"/>
            <a:chOff x="576261" y="3789307"/>
            <a:chExt cx="8737390" cy="2840093"/>
          </a:xfrm>
        </p:grpSpPr>
        <p:grpSp>
          <p:nvGrpSpPr>
            <p:cNvPr id="216" name="Google Shape;216;p8"/>
            <p:cNvGrpSpPr/>
            <p:nvPr/>
          </p:nvGrpSpPr>
          <p:grpSpPr>
            <a:xfrm>
              <a:off x="576261" y="4217932"/>
              <a:ext cx="8344207" cy="2411468"/>
              <a:chOff x="385359" y="4829547"/>
              <a:chExt cx="7971715" cy="1964566"/>
            </a:xfrm>
          </p:grpSpPr>
          <p:pic>
            <p:nvPicPr>
              <p:cNvPr id="217" name="Google Shape;217;p8"/>
              <p:cNvPicPr preferRelativeResize="0"/>
              <p:nvPr/>
            </p:nvPicPr>
            <p:blipFill rotWithShape="1">
              <a:blip r:embed="rId5">
                <a:alphaModFix/>
              </a:blip>
              <a:srcRect b="52321" l="-1" r="10018" t="0"/>
              <a:stretch/>
            </p:blipFill>
            <p:spPr>
              <a:xfrm>
                <a:off x="385359" y="4829547"/>
                <a:ext cx="3906446" cy="1753567"/>
              </a:xfrm>
              <a:prstGeom prst="rect">
                <a:avLst/>
              </a:prstGeom>
              <a:noFill/>
              <a:ln>
                <a:noFill/>
              </a:ln>
            </p:spPr>
          </p:pic>
          <p:pic>
            <p:nvPicPr>
              <p:cNvPr id="218" name="Google Shape;218;p8"/>
              <p:cNvPicPr preferRelativeResize="0"/>
              <p:nvPr/>
            </p:nvPicPr>
            <p:blipFill rotWithShape="1">
              <a:blip r:embed="rId5">
                <a:alphaModFix/>
              </a:blip>
              <a:srcRect b="1" l="7710" r="-324" t="47167"/>
              <a:stretch/>
            </p:blipFill>
            <p:spPr>
              <a:xfrm>
                <a:off x="4291805" y="4829547"/>
                <a:ext cx="4065269" cy="1964566"/>
              </a:xfrm>
              <a:prstGeom prst="rect">
                <a:avLst/>
              </a:prstGeom>
              <a:noFill/>
              <a:ln>
                <a:noFill/>
              </a:ln>
            </p:spPr>
          </p:pic>
          <p:pic>
            <p:nvPicPr>
              <p:cNvPr id="219" name="Google Shape;219;p8"/>
              <p:cNvPicPr preferRelativeResize="0"/>
              <p:nvPr/>
            </p:nvPicPr>
            <p:blipFill rotWithShape="1">
              <a:blip r:embed="rId5">
                <a:alphaModFix/>
              </a:blip>
              <a:srcRect b="-320" l="7710" r="19613" t="94173"/>
              <a:stretch/>
            </p:blipFill>
            <p:spPr>
              <a:xfrm>
                <a:off x="778542" y="6565512"/>
                <a:ext cx="3190102" cy="228601"/>
              </a:xfrm>
              <a:prstGeom prst="rect">
                <a:avLst/>
              </a:prstGeom>
              <a:noFill/>
              <a:ln>
                <a:noFill/>
              </a:ln>
            </p:spPr>
          </p:pic>
        </p:grpSp>
        <p:sp>
          <p:nvSpPr>
            <p:cNvPr id="220" name="Google Shape;220;p8"/>
            <p:cNvSpPr txBox="1"/>
            <p:nvPr/>
          </p:nvSpPr>
          <p:spPr>
            <a:xfrm>
              <a:off x="969444" y="3789307"/>
              <a:ext cx="83442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NAO                Atlantic Niño              IPO             IOD </a:t>
              </a:r>
              <a:r>
                <a:rPr lang="en-US" sz="2000">
                  <a:solidFill>
                    <a:schemeClr val="dk1"/>
                  </a:solidFill>
                  <a:latin typeface="Times New Roman"/>
                  <a:ea typeface="Times New Roman"/>
                  <a:cs typeface="Times New Roman"/>
                  <a:sym typeface="Times New Roman"/>
                </a:rPr>
                <a:t>(Indian Ocean Dipole)</a:t>
              </a:r>
              <a:endParaRPr/>
            </a:p>
          </p:txBody>
        </p:sp>
      </p:grpSp>
      <p:grpSp>
        <p:nvGrpSpPr>
          <p:cNvPr id="221" name="Google Shape;221;p8"/>
          <p:cNvGrpSpPr/>
          <p:nvPr/>
        </p:nvGrpSpPr>
        <p:grpSpPr>
          <a:xfrm>
            <a:off x="3053981" y="4801148"/>
            <a:ext cx="4442585" cy="801421"/>
            <a:chOff x="2965068" y="5361552"/>
            <a:chExt cx="4442585" cy="801421"/>
          </a:xfrm>
        </p:grpSpPr>
        <p:sp>
          <p:nvSpPr>
            <p:cNvPr id="222" name="Google Shape;222;p8"/>
            <p:cNvSpPr/>
            <p:nvPr/>
          </p:nvSpPr>
          <p:spPr>
            <a:xfrm rot="-2700000">
              <a:off x="6705600" y="5638800"/>
              <a:ext cx="685800" cy="330040"/>
            </a:xfrm>
            <a:prstGeom prst="ellipse">
              <a:avLst/>
            </a:prstGeom>
            <a:noFill/>
            <a:ln cap="flat" cmpd="sng" w="12700">
              <a:solidFill>
                <a:srgbClr val="0056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223" name="Google Shape;223;p8"/>
            <p:cNvSpPr/>
            <p:nvPr/>
          </p:nvSpPr>
          <p:spPr>
            <a:xfrm rot="-2700000">
              <a:off x="4843461" y="5597243"/>
              <a:ext cx="685800" cy="330040"/>
            </a:xfrm>
            <a:prstGeom prst="ellipse">
              <a:avLst/>
            </a:prstGeom>
            <a:noFill/>
            <a:ln cap="flat" cmpd="sng" w="12700">
              <a:solidFill>
                <a:srgbClr val="0056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224" name="Google Shape;224;p8"/>
            <p:cNvSpPr/>
            <p:nvPr/>
          </p:nvSpPr>
          <p:spPr>
            <a:xfrm rot="-2700000">
              <a:off x="2981322" y="5555686"/>
              <a:ext cx="685800" cy="330040"/>
            </a:xfrm>
            <a:prstGeom prst="ellipse">
              <a:avLst/>
            </a:prstGeom>
            <a:noFill/>
            <a:ln cap="flat" cmpd="sng" w="12700">
              <a:solidFill>
                <a:srgbClr val="0056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grpSp>
        <p:nvGrpSpPr>
          <p:cNvPr id="225" name="Google Shape;225;p8"/>
          <p:cNvGrpSpPr/>
          <p:nvPr/>
        </p:nvGrpSpPr>
        <p:grpSpPr>
          <a:xfrm>
            <a:off x="561581" y="5297873"/>
            <a:ext cx="6863799" cy="778984"/>
            <a:chOff x="2967479" y="5415278"/>
            <a:chExt cx="4413927" cy="668900"/>
          </a:xfrm>
        </p:grpSpPr>
        <p:sp>
          <p:nvSpPr>
            <p:cNvPr id="226" name="Google Shape;226;p8"/>
            <p:cNvSpPr/>
            <p:nvPr/>
          </p:nvSpPr>
          <p:spPr>
            <a:xfrm rot="-2700000">
              <a:off x="6905972" y="5527976"/>
              <a:ext cx="437882" cy="287590"/>
            </a:xfrm>
            <a:prstGeom prst="ellipse">
              <a:avLst/>
            </a:prstGeom>
            <a:noFill/>
            <a:ln cap="flat" cmpd="sng" w="12700">
              <a:solidFill>
                <a:srgbClr val="0056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227" name="Google Shape;227;p8"/>
            <p:cNvSpPr/>
            <p:nvPr/>
          </p:nvSpPr>
          <p:spPr>
            <a:xfrm rot="-2700000">
              <a:off x="3003186" y="5653318"/>
              <a:ext cx="487416" cy="302889"/>
            </a:xfrm>
            <a:prstGeom prst="ellipse">
              <a:avLst/>
            </a:prstGeom>
            <a:noFill/>
            <a:ln cap="flat" cmpd="sng" w="12700">
              <a:solidFill>
                <a:srgbClr val="0056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500"/>
                                        <p:tgtEl>
                                          <p:spTgt spid="2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2009-04-22T19:24:48Z</dcterms:created>
</cp:coreProperties>
</file>