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41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06D4-C891-FE45-9C03-72C33FE353A1}" type="datetimeFigureOut">
              <a:rPr lang="en-US" smtClean="0"/>
              <a:t>11/8/16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648C-0248-EC46-BD78-352CD0639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85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06D4-C891-FE45-9C03-72C33FE353A1}" type="datetimeFigureOut">
              <a:rPr lang="en-US" smtClean="0"/>
              <a:t>11/8/16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648C-0248-EC46-BD78-352CD0639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43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06D4-C891-FE45-9C03-72C33FE353A1}" type="datetimeFigureOut">
              <a:rPr lang="en-US" smtClean="0"/>
              <a:t>11/8/16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648C-0248-EC46-BD78-352CD0639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60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06D4-C891-FE45-9C03-72C33FE353A1}" type="datetimeFigureOut">
              <a:rPr lang="en-US" smtClean="0"/>
              <a:t>11/8/16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648C-0248-EC46-BD78-352CD0639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316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06D4-C891-FE45-9C03-72C33FE353A1}" type="datetimeFigureOut">
              <a:rPr lang="en-US" smtClean="0"/>
              <a:t>11/8/16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648C-0248-EC46-BD78-352CD0639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6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06D4-C891-FE45-9C03-72C33FE353A1}" type="datetimeFigureOut">
              <a:rPr lang="en-US" smtClean="0"/>
              <a:t>11/8/16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648C-0248-EC46-BD78-352CD0639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480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06D4-C891-FE45-9C03-72C33FE353A1}" type="datetimeFigureOut">
              <a:rPr lang="en-US" smtClean="0"/>
              <a:t>11/8/16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648C-0248-EC46-BD78-352CD0639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402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06D4-C891-FE45-9C03-72C33FE353A1}" type="datetimeFigureOut">
              <a:rPr lang="en-US" smtClean="0"/>
              <a:t>11/8/16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648C-0248-EC46-BD78-352CD0639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0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06D4-C891-FE45-9C03-72C33FE353A1}" type="datetimeFigureOut">
              <a:rPr lang="en-US" smtClean="0"/>
              <a:t>11/8/16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648C-0248-EC46-BD78-352CD0639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9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06D4-C891-FE45-9C03-72C33FE353A1}" type="datetimeFigureOut">
              <a:rPr lang="en-US" smtClean="0"/>
              <a:t>11/8/16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648C-0248-EC46-BD78-352CD0639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7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06D4-C891-FE45-9C03-72C33FE353A1}" type="datetimeFigureOut">
              <a:rPr lang="en-US" smtClean="0"/>
              <a:t>11/8/16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648C-0248-EC46-BD78-352CD0639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37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406D4-C891-FE45-9C03-72C33FE353A1}" type="datetimeFigureOut">
              <a:rPr lang="en-US" smtClean="0"/>
              <a:t>11/8/16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C648C-0248-EC46-BD78-352CD0639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90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DECK and Water Cycle Experiments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358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Water cycle science 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What </a:t>
            </a:r>
            <a:r>
              <a:rPr lang="en-US" dirty="0" err="1" smtClean="0"/>
              <a:t>forcings</a:t>
            </a:r>
            <a:r>
              <a:rPr lang="en-US" dirty="0" smtClean="0"/>
              <a:t> </a:t>
            </a:r>
            <a:r>
              <a:rPr lang="en-US" dirty="0"/>
              <a:t>dominate water cycle changes in the past and how may this change in the future?</a:t>
            </a:r>
          </a:p>
          <a:p>
            <a:pPr lvl="0"/>
            <a:r>
              <a:rPr lang="en-US" dirty="0"/>
              <a:t>Does increasing model resolution improve simulations of water cycle processes and how?</a:t>
            </a:r>
          </a:p>
          <a:p>
            <a:pPr lvl="0"/>
            <a:r>
              <a:rPr lang="en-US" dirty="0"/>
              <a:t>How </a:t>
            </a:r>
            <a:r>
              <a:rPr lang="en-US" dirty="0" smtClean="0"/>
              <a:t>well/much </a:t>
            </a:r>
            <a:r>
              <a:rPr lang="en-US" dirty="0"/>
              <a:t>do variable resolution simulations reproduce the global high resolution simulations of water cycle </a:t>
            </a:r>
            <a:r>
              <a:rPr lang="en-US" dirty="0" smtClean="0"/>
              <a:t>processes?</a:t>
            </a:r>
            <a:endParaRPr lang="en-US" dirty="0"/>
          </a:p>
          <a:p>
            <a:pPr lvl="0"/>
            <a:r>
              <a:rPr lang="en-US" dirty="0"/>
              <a:t>What are the pros and cons of different strategies for initializing coupled simulations and how do they affect water cycle simulations?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010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DECK experiments (low resolution - LR)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LR PI control: 500 years of simulation with PI forcing (1 member)</a:t>
            </a:r>
          </a:p>
          <a:p>
            <a:r>
              <a:rPr lang="en-US" dirty="0"/>
              <a:t>LR historical: branch off after 300 years of PI control for another 165 simulations </a:t>
            </a:r>
            <a:r>
              <a:rPr lang="en-US" dirty="0" smtClean="0"/>
              <a:t>with historical </a:t>
            </a:r>
            <a:r>
              <a:rPr lang="en-US" dirty="0" err="1" smtClean="0"/>
              <a:t>forcings</a:t>
            </a:r>
            <a:r>
              <a:rPr lang="en-US" dirty="0" smtClean="0"/>
              <a:t> out </a:t>
            </a:r>
            <a:r>
              <a:rPr lang="en-US" dirty="0"/>
              <a:t>to 2015 (3 ensemble members)</a:t>
            </a:r>
          </a:p>
          <a:p>
            <a:r>
              <a:rPr lang="en-US" dirty="0"/>
              <a:t>LR 4xCO2: branch off after 300 years of PI control to abruptly increase CO2 to 4xCO2 for 150 years to 2000 (1 member)</a:t>
            </a:r>
          </a:p>
          <a:p>
            <a:r>
              <a:rPr lang="en-US" dirty="0"/>
              <a:t>LR 1%/</a:t>
            </a:r>
            <a:r>
              <a:rPr lang="en-US" dirty="0" err="1"/>
              <a:t>yr</a:t>
            </a:r>
            <a:r>
              <a:rPr lang="en-US" dirty="0"/>
              <a:t> CO2 increase: branch off after 300 years of PI control to increase CO2 by 1%/</a:t>
            </a:r>
            <a:r>
              <a:rPr lang="en-US" dirty="0" err="1"/>
              <a:t>yr</a:t>
            </a:r>
            <a:r>
              <a:rPr lang="en-US" dirty="0"/>
              <a:t> for 150 years to 2000 (1 member)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540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4194"/>
          </a:xfrm>
        </p:spPr>
        <p:txBody>
          <a:bodyPr/>
          <a:lstStyle/>
          <a:p>
            <a:r>
              <a:rPr lang="en-US" b="1" dirty="0" smtClean="0"/>
              <a:t>Water cycle: LR simulations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1078832"/>
            <a:ext cx="8622632" cy="5498431"/>
          </a:xfrm>
        </p:spPr>
        <p:txBody>
          <a:bodyPr>
            <a:noAutofit/>
          </a:bodyPr>
          <a:lstStyle/>
          <a:p>
            <a:r>
              <a:rPr lang="en-US" sz="1800" dirty="0"/>
              <a:t>LR PI control-A:  simulation initialized from  CORE-II MPAS </a:t>
            </a:r>
            <a:r>
              <a:rPr lang="en-US" sz="1800" dirty="0" smtClean="0"/>
              <a:t>low resolution </a:t>
            </a:r>
            <a:r>
              <a:rPr lang="en-US" sz="1800" dirty="0"/>
              <a:t>ocean/ice run with 1850 climatological forcing for 100 years (this </a:t>
            </a:r>
            <a:r>
              <a:rPr lang="en-US" sz="1800" dirty="0" smtClean="0"/>
              <a:t>is </a:t>
            </a:r>
            <a:r>
              <a:rPr lang="en-US" sz="1800" dirty="0"/>
              <a:t>different from LR PI control in the DECK experiments</a:t>
            </a:r>
            <a:r>
              <a:rPr lang="en-US" sz="1800" dirty="0" smtClean="0"/>
              <a:t>)</a:t>
            </a:r>
          </a:p>
          <a:p>
            <a:r>
              <a:rPr lang="en-US" sz="1800" dirty="0" smtClean="0"/>
              <a:t>LR </a:t>
            </a:r>
            <a:r>
              <a:rPr lang="en-US" sz="1800" dirty="0"/>
              <a:t>transient with all </a:t>
            </a:r>
            <a:r>
              <a:rPr lang="en-US" sz="1800" dirty="0" err="1"/>
              <a:t>forcings</a:t>
            </a:r>
            <a:r>
              <a:rPr lang="en-US" sz="1800" dirty="0"/>
              <a:t>-A: initialize using LR PI control-A on year </a:t>
            </a:r>
            <a:r>
              <a:rPr lang="en-US" sz="1800" dirty="0" smtClean="0"/>
              <a:t>1950 </a:t>
            </a:r>
            <a:r>
              <a:rPr lang="en-US" sz="1800" dirty="0"/>
              <a:t>with all </a:t>
            </a:r>
            <a:r>
              <a:rPr lang="en-US" sz="1800" dirty="0" err="1"/>
              <a:t>forcings</a:t>
            </a:r>
            <a:r>
              <a:rPr lang="en-US" sz="1800" dirty="0"/>
              <a:t> for </a:t>
            </a:r>
            <a:r>
              <a:rPr lang="en-US" sz="1800" dirty="0" smtClean="0"/>
              <a:t>100 </a:t>
            </a:r>
            <a:r>
              <a:rPr lang="en-US" sz="1800" dirty="0"/>
              <a:t>years (</a:t>
            </a:r>
            <a:r>
              <a:rPr lang="en-US" sz="1800" dirty="0" smtClean="0"/>
              <a:t>1950 </a:t>
            </a:r>
            <a:r>
              <a:rPr lang="en-US" sz="1800" dirty="0"/>
              <a:t>– 2050) (3 ensemble members) </a:t>
            </a:r>
            <a:r>
              <a:rPr lang="en-US" sz="1800" dirty="0" smtClean="0"/>
              <a:t>- first 20 years used as adjustment </a:t>
            </a:r>
            <a:endParaRPr lang="en-US" sz="1800" dirty="0"/>
          </a:p>
          <a:p>
            <a:r>
              <a:rPr lang="en-US" sz="1800" dirty="0"/>
              <a:t>LR transient with GHG-only forcing: initialize using LR PI control-A on year </a:t>
            </a:r>
            <a:r>
              <a:rPr lang="en-US" sz="1800" dirty="0" smtClean="0"/>
              <a:t>1950 </a:t>
            </a:r>
            <a:r>
              <a:rPr lang="en-US" sz="1800" dirty="0"/>
              <a:t>with GHG-only forcing for </a:t>
            </a:r>
            <a:r>
              <a:rPr lang="en-US" sz="1800" dirty="0" smtClean="0"/>
              <a:t>100 </a:t>
            </a:r>
            <a:r>
              <a:rPr lang="en-US" sz="1800" dirty="0"/>
              <a:t>years (</a:t>
            </a:r>
            <a:r>
              <a:rPr lang="en-US" sz="1800" dirty="0" smtClean="0"/>
              <a:t>1950</a:t>
            </a:r>
            <a:r>
              <a:rPr lang="en-US" sz="1800" dirty="0"/>
              <a:t>-2050) (3 ensemble members) </a:t>
            </a:r>
            <a:r>
              <a:rPr lang="en-US" sz="1800" dirty="0" smtClean="0"/>
              <a:t>- first 20 years used as adjustment </a:t>
            </a:r>
            <a:endParaRPr lang="en-US" sz="1800" dirty="0"/>
          </a:p>
          <a:p>
            <a:r>
              <a:rPr lang="en-US" sz="1800" dirty="0"/>
              <a:t>LR transient with </a:t>
            </a:r>
            <a:r>
              <a:rPr lang="en-US" sz="1800" dirty="0" err="1"/>
              <a:t>GHG+aerosols</a:t>
            </a:r>
            <a:r>
              <a:rPr lang="en-US" sz="1800" dirty="0"/>
              <a:t> only forcing: initialize using LR control-A on year </a:t>
            </a:r>
            <a:r>
              <a:rPr lang="en-US" sz="1800" dirty="0" smtClean="0"/>
              <a:t>1950 </a:t>
            </a:r>
            <a:r>
              <a:rPr lang="en-US" sz="1800" dirty="0"/>
              <a:t>with </a:t>
            </a:r>
            <a:r>
              <a:rPr lang="en-US" sz="1800" dirty="0" err="1"/>
              <a:t>GHG+aerosols</a:t>
            </a:r>
            <a:r>
              <a:rPr lang="en-US" sz="1800" dirty="0"/>
              <a:t> only forcing for </a:t>
            </a:r>
            <a:r>
              <a:rPr lang="en-US" sz="1800" dirty="0" smtClean="0"/>
              <a:t>100 </a:t>
            </a:r>
            <a:r>
              <a:rPr lang="en-US" sz="1800" dirty="0"/>
              <a:t>years (</a:t>
            </a:r>
            <a:r>
              <a:rPr lang="en-US" sz="1800" dirty="0" smtClean="0"/>
              <a:t>1950</a:t>
            </a:r>
            <a:r>
              <a:rPr lang="en-US" sz="1800" dirty="0"/>
              <a:t>-2050) (3 ensemble members</a:t>
            </a:r>
            <a:r>
              <a:rPr lang="en-US" sz="1800" dirty="0" smtClean="0"/>
              <a:t>) - first 20 years used as adjustment </a:t>
            </a:r>
            <a:endParaRPr lang="en-US" sz="1800" dirty="0"/>
          </a:p>
          <a:p>
            <a:r>
              <a:rPr lang="en-US" sz="1800" dirty="0" smtClean="0"/>
              <a:t>LR transient with all </a:t>
            </a:r>
            <a:r>
              <a:rPr lang="en-US" sz="1800" dirty="0" err="1" smtClean="0"/>
              <a:t>forcings</a:t>
            </a:r>
            <a:r>
              <a:rPr lang="en-US" sz="1800" dirty="0" smtClean="0"/>
              <a:t>-B: initialize using CORE-II MPAS low resolution ocean/ice run with historical atmospheric forcing for 100 years (1950-2050, first 20 years used as </a:t>
            </a:r>
            <a:r>
              <a:rPr lang="en-US" sz="1800" dirty="0" err="1" smtClean="0"/>
              <a:t>spinup</a:t>
            </a:r>
            <a:r>
              <a:rPr lang="en-US" sz="1800" dirty="0" smtClean="0"/>
              <a:t>)</a:t>
            </a:r>
          </a:p>
          <a:p>
            <a:r>
              <a:rPr lang="en-US" sz="1800" dirty="0" smtClean="0"/>
              <a:t>LR transient with all </a:t>
            </a:r>
            <a:r>
              <a:rPr lang="en-US" sz="1800" dirty="0" err="1" smtClean="0"/>
              <a:t>forcings</a:t>
            </a:r>
            <a:r>
              <a:rPr lang="en-US" sz="1800" dirty="0" smtClean="0"/>
              <a:t>-C: extend LR historical (from DECK) for 2015-2050</a:t>
            </a:r>
          </a:p>
          <a:p>
            <a:r>
              <a:rPr lang="en-US" sz="1800" dirty="0" smtClean="0"/>
              <a:t>Total = 100 + 100x3 + 100x3 + 100x3 + 100 + 35 = 1135 years</a:t>
            </a:r>
          </a:p>
        </p:txBody>
      </p:sp>
    </p:spTree>
    <p:extLst>
      <p:ext uri="{BB962C8B-B14F-4D97-AF65-F5344CB8AC3E}">
        <p14:creationId xmlns:p14="http://schemas.microsoft.com/office/powerpoint/2010/main" val="3574735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419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Water cycle: High resolution (HR) simulations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3685"/>
            <a:ext cx="8229600" cy="4812632"/>
          </a:xfrm>
        </p:spPr>
        <p:txBody>
          <a:bodyPr>
            <a:noAutofit/>
          </a:bodyPr>
          <a:lstStyle/>
          <a:p>
            <a:r>
              <a:rPr lang="en-US" sz="2400" dirty="0"/>
              <a:t>HR PI control-A: simulation initialized from CORE-II MPAS high resolution ocean/ice run with 1850 climatological forcing for 100 years</a:t>
            </a:r>
          </a:p>
          <a:p>
            <a:r>
              <a:rPr lang="en-US" sz="2400" dirty="0"/>
              <a:t>HR transient with all </a:t>
            </a:r>
            <a:r>
              <a:rPr lang="en-US" sz="2400" dirty="0" err="1"/>
              <a:t>forcings</a:t>
            </a:r>
            <a:r>
              <a:rPr lang="en-US" sz="2400" dirty="0"/>
              <a:t>-A: initialize using HR PI control-A on year </a:t>
            </a:r>
            <a:r>
              <a:rPr lang="en-US" sz="2400" dirty="0" smtClean="0"/>
              <a:t>1950 </a:t>
            </a:r>
            <a:r>
              <a:rPr lang="en-US" sz="2400" dirty="0"/>
              <a:t>with all </a:t>
            </a:r>
            <a:r>
              <a:rPr lang="en-US" sz="2400" dirty="0" err="1"/>
              <a:t>forcings</a:t>
            </a:r>
            <a:r>
              <a:rPr lang="en-US" sz="2400" dirty="0"/>
              <a:t> for </a:t>
            </a:r>
            <a:r>
              <a:rPr lang="en-US" sz="2400" dirty="0" smtClean="0"/>
              <a:t>100 </a:t>
            </a:r>
            <a:r>
              <a:rPr lang="en-US" sz="2400" dirty="0"/>
              <a:t>years (</a:t>
            </a:r>
            <a:r>
              <a:rPr lang="en-US" sz="2400" dirty="0" smtClean="0"/>
              <a:t>1950</a:t>
            </a:r>
            <a:r>
              <a:rPr lang="en-US" sz="2400" dirty="0"/>
              <a:t>-2050) (1 member</a:t>
            </a:r>
            <a:r>
              <a:rPr lang="en-US" sz="2400" dirty="0" smtClean="0"/>
              <a:t>) - first 20 years used as adjustment </a:t>
            </a:r>
            <a:endParaRPr lang="en-US" sz="2400" dirty="0"/>
          </a:p>
          <a:p>
            <a:r>
              <a:rPr lang="en-US" sz="2400" dirty="0"/>
              <a:t>HR transient with all </a:t>
            </a:r>
            <a:r>
              <a:rPr lang="en-US" sz="2400" dirty="0" err="1"/>
              <a:t>forcings</a:t>
            </a:r>
            <a:r>
              <a:rPr lang="en-US" sz="2400" dirty="0"/>
              <a:t>-B: initialize using CORE-II MPAS high resolution ocean/ice run with historical atmospheric forcing for 100 years (1950-2050, first 20 years used as </a:t>
            </a:r>
            <a:r>
              <a:rPr lang="en-US" sz="2400" dirty="0" err="1"/>
              <a:t>spinup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Total = 100 + 100 + 100 = 300 years</a:t>
            </a:r>
          </a:p>
          <a:p>
            <a:r>
              <a:rPr lang="en-US" sz="2400" dirty="0" smtClean="0"/>
              <a:t>Extend to 3 ensemble members in 2018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05198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419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Water cycle: Variable resolution (VR) simulations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7473"/>
            <a:ext cx="8229600" cy="4638843"/>
          </a:xfrm>
        </p:spPr>
        <p:txBody>
          <a:bodyPr>
            <a:noAutofit/>
          </a:bodyPr>
          <a:lstStyle/>
          <a:p>
            <a:r>
              <a:rPr lang="en-US" sz="2400" dirty="0"/>
              <a:t>VR PI control-A: simulation initialized from CORE-II MPAS variable resolution ocean/ice run with 1850 climatological forcing for 100 years</a:t>
            </a:r>
          </a:p>
          <a:p>
            <a:r>
              <a:rPr lang="en-US" sz="2400" dirty="0"/>
              <a:t>VR transient with all </a:t>
            </a:r>
            <a:r>
              <a:rPr lang="en-US" sz="2400" dirty="0" err="1"/>
              <a:t>forcings</a:t>
            </a:r>
            <a:r>
              <a:rPr lang="en-US" sz="2400" dirty="0"/>
              <a:t>-A: initialize using VR PI control-A on year </a:t>
            </a:r>
            <a:r>
              <a:rPr lang="en-US" sz="2400" dirty="0" smtClean="0"/>
              <a:t>1950 </a:t>
            </a:r>
            <a:r>
              <a:rPr lang="en-US" sz="2400" dirty="0"/>
              <a:t>with all </a:t>
            </a:r>
            <a:r>
              <a:rPr lang="en-US" sz="2400" dirty="0" err="1"/>
              <a:t>forcings</a:t>
            </a:r>
            <a:r>
              <a:rPr lang="en-US" sz="2400" dirty="0"/>
              <a:t> for </a:t>
            </a:r>
            <a:r>
              <a:rPr lang="en-US" sz="2400" dirty="0" smtClean="0"/>
              <a:t>100 </a:t>
            </a:r>
            <a:r>
              <a:rPr lang="en-US" sz="2400" dirty="0"/>
              <a:t>years (</a:t>
            </a:r>
            <a:r>
              <a:rPr lang="en-US" sz="2400" dirty="0" smtClean="0"/>
              <a:t>1950</a:t>
            </a:r>
            <a:r>
              <a:rPr lang="en-US" sz="2400" dirty="0"/>
              <a:t>-2050) </a:t>
            </a:r>
            <a:r>
              <a:rPr lang="en-US" sz="2400" dirty="0" smtClean="0"/>
              <a:t>(1 member) - first 20 years used as adjustment </a:t>
            </a:r>
          </a:p>
          <a:p>
            <a:r>
              <a:rPr lang="en-US" sz="2400" dirty="0" smtClean="0"/>
              <a:t>Total = (100 + 100) x 2 regions = 400 years; the two regions with refinement are over the US </a:t>
            </a:r>
            <a:r>
              <a:rPr lang="en-US" sz="2400" smtClean="0"/>
              <a:t>and Asia </a:t>
            </a:r>
            <a:endParaRPr lang="en-US" sz="2400" dirty="0" smtClean="0"/>
          </a:p>
          <a:p>
            <a:r>
              <a:rPr lang="en-US" sz="2400" dirty="0" smtClean="0"/>
              <a:t>Extend to 3 or more members in 2018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53100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Analysis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3063"/>
          </a:xfrm>
        </p:spPr>
        <p:txBody>
          <a:bodyPr>
            <a:noAutofit/>
          </a:bodyPr>
          <a:lstStyle/>
          <a:p>
            <a:r>
              <a:rPr lang="en-US" sz="2200" dirty="0"/>
              <a:t>Science question (1) will be answered only using low resolution </a:t>
            </a:r>
            <a:r>
              <a:rPr lang="en-US" sz="2200" dirty="0" smtClean="0"/>
              <a:t>simulations by comparing </a:t>
            </a:r>
            <a:r>
              <a:rPr lang="en-US" sz="2200" dirty="0"/>
              <a:t>the various LR transient simulations </a:t>
            </a:r>
            <a:r>
              <a:rPr lang="en-US" sz="2200" dirty="0" smtClean="0"/>
              <a:t>with </a:t>
            </a:r>
            <a:r>
              <a:rPr lang="en-US" sz="2200" dirty="0"/>
              <a:t>different </a:t>
            </a:r>
            <a:r>
              <a:rPr lang="en-US" sz="2200" dirty="0" err="1"/>
              <a:t>forcings</a:t>
            </a:r>
            <a:r>
              <a:rPr lang="en-US" sz="2200" dirty="0"/>
              <a:t> </a:t>
            </a:r>
            <a:r>
              <a:rPr lang="en-US" sz="2200" dirty="0" smtClean="0"/>
              <a:t>initialized from </a:t>
            </a:r>
            <a:r>
              <a:rPr lang="en-US" sz="2200" dirty="0"/>
              <a:t>LR PI control-</a:t>
            </a:r>
            <a:r>
              <a:rPr lang="en-US" sz="2200" dirty="0" smtClean="0"/>
              <a:t>A for 1970-2050.</a:t>
            </a:r>
            <a:endParaRPr lang="en-US" sz="2200" dirty="0"/>
          </a:p>
          <a:p>
            <a:r>
              <a:rPr lang="en-US" sz="2200" dirty="0"/>
              <a:t>Science question (2) will be answered by comparing HR and </a:t>
            </a:r>
            <a:r>
              <a:rPr lang="en-US" sz="2200" dirty="0" smtClean="0"/>
              <a:t>LR </a:t>
            </a:r>
            <a:r>
              <a:rPr lang="en-US" sz="2200" dirty="0"/>
              <a:t>transient with all </a:t>
            </a:r>
            <a:r>
              <a:rPr lang="en-US" sz="2200" dirty="0" err="1"/>
              <a:t>forcings</a:t>
            </a:r>
            <a:r>
              <a:rPr lang="en-US" sz="2200" dirty="0"/>
              <a:t>-A and all </a:t>
            </a:r>
            <a:r>
              <a:rPr lang="en-US" sz="2200" dirty="0" err="1"/>
              <a:t>forcings</a:t>
            </a:r>
            <a:r>
              <a:rPr lang="en-US" sz="2200" dirty="0"/>
              <a:t>-B </a:t>
            </a:r>
            <a:r>
              <a:rPr lang="en-US" sz="2200" dirty="0" smtClean="0"/>
              <a:t>for 1970-2010 with </a:t>
            </a:r>
            <a:r>
              <a:rPr lang="en-US" sz="2200" dirty="0"/>
              <a:t>observations</a:t>
            </a:r>
            <a:r>
              <a:rPr lang="en-US" sz="2200" dirty="0" smtClean="0"/>
              <a:t>.</a:t>
            </a:r>
            <a:endParaRPr lang="en-US" sz="2200" dirty="0"/>
          </a:p>
          <a:p>
            <a:r>
              <a:rPr lang="en-US" sz="2200" dirty="0"/>
              <a:t>Science question (3) will be answered by comparing simulations with all </a:t>
            </a:r>
            <a:r>
              <a:rPr lang="en-US" sz="2200" dirty="0" err="1"/>
              <a:t>forcings</a:t>
            </a:r>
            <a:r>
              <a:rPr lang="en-US" sz="2200" dirty="0"/>
              <a:t>-A for VR in the low resolution region with global LR, and VR in the refined region with global </a:t>
            </a:r>
            <a:r>
              <a:rPr lang="en-US" sz="2200" dirty="0" smtClean="0"/>
              <a:t>HR for 1970-2050.</a:t>
            </a:r>
            <a:endParaRPr lang="en-US" sz="2200" dirty="0"/>
          </a:p>
          <a:p>
            <a:r>
              <a:rPr lang="en-US" sz="2200" dirty="0"/>
              <a:t>Science question (4) will be answered by comparing (a) LR PI control and LR PI control-A; (b) LR transient all </a:t>
            </a:r>
            <a:r>
              <a:rPr lang="en-US" sz="2200" dirty="0" err="1"/>
              <a:t>forcings</a:t>
            </a:r>
            <a:r>
              <a:rPr lang="en-US" sz="2200" dirty="0"/>
              <a:t>-</a:t>
            </a:r>
            <a:r>
              <a:rPr lang="en-US" sz="2200" dirty="0" smtClean="0"/>
              <a:t>A, all </a:t>
            </a:r>
            <a:r>
              <a:rPr lang="en-US" sz="2200" dirty="0" err="1"/>
              <a:t>forcings</a:t>
            </a:r>
            <a:r>
              <a:rPr lang="en-US" sz="2200" dirty="0"/>
              <a:t>-</a:t>
            </a:r>
            <a:r>
              <a:rPr lang="en-US" sz="2200" dirty="0" smtClean="0"/>
              <a:t>B, and all </a:t>
            </a:r>
            <a:r>
              <a:rPr lang="en-US" sz="2200" dirty="0" err="1" smtClean="0"/>
              <a:t>forcings</a:t>
            </a:r>
            <a:r>
              <a:rPr lang="en-US" sz="2200" dirty="0" smtClean="0"/>
              <a:t>-C; </a:t>
            </a:r>
            <a:r>
              <a:rPr lang="en-US" sz="2200" dirty="0"/>
              <a:t>(c) HR transient all </a:t>
            </a:r>
            <a:r>
              <a:rPr lang="en-US" sz="2200" dirty="0" err="1"/>
              <a:t>forcings</a:t>
            </a:r>
            <a:r>
              <a:rPr lang="en-US" sz="2200" dirty="0"/>
              <a:t>-A and HR transient all </a:t>
            </a:r>
            <a:r>
              <a:rPr lang="en-US" sz="2200" dirty="0" err="1"/>
              <a:t>forcings</a:t>
            </a:r>
            <a:r>
              <a:rPr lang="en-US" sz="2200" dirty="0"/>
              <a:t>-</a:t>
            </a:r>
            <a:r>
              <a:rPr lang="en-US" sz="2200" dirty="0" smtClean="0"/>
              <a:t>B for 1970-2050.</a:t>
            </a:r>
            <a:r>
              <a:rPr lang="en-US" sz="2200" dirty="0" smtClean="0">
                <a:effectLst/>
              </a:rPr>
              <a:t>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90328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1554</TotalTime>
  <Words>612</Words>
  <Application>Microsoft Macintosh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DECK and Water Cycle Experiments</vt:lpstr>
      <vt:lpstr>Water cycle science questions</vt:lpstr>
      <vt:lpstr>DECK experiments (low resolution - LR)</vt:lpstr>
      <vt:lpstr>Water cycle: LR simulations</vt:lpstr>
      <vt:lpstr>Water cycle: High resolution (HR) simulations</vt:lpstr>
      <vt:lpstr>Water cycle: Variable resolution (VR) simulations</vt:lpstr>
      <vt:lpstr>Analysis</vt:lpstr>
    </vt:vector>
  </TitlesOfParts>
  <Company>Pacific Northwest National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L. Ruby Leung</dc:creator>
  <cp:lastModifiedBy>L. Ruby Leung</cp:lastModifiedBy>
  <cp:revision>18</cp:revision>
  <dcterms:created xsi:type="dcterms:W3CDTF">2016-10-03T06:06:24Z</dcterms:created>
  <dcterms:modified xsi:type="dcterms:W3CDTF">2016-11-09T17:20:45Z</dcterms:modified>
</cp:coreProperties>
</file>