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embeddedFontLst>
    <p:embeddedFont>
      <p:font typeface="PT Sans Narrow"/>
      <p:regular r:id="rId19"/>
      <p:bold r:id="rId20"/>
    </p:embeddedFont>
    <p:embeddedFont>
      <p:font typeface="Atkinson Hyperlegible"/>
      <p:regular r:id="rId21"/>
      <p:bold r:id="rId22"/>
      <p:italic r:id="rId23"/>
      <p:boldItalic r:id="rId24"/>
    </p:embeddedFont>
    <p:embeddedFont>
      <p:font typeface="Merriweather Black"/>
      <p:bold r:id="rId25"/>
      <p:boldItalic r:id="rId26"/>
    </p:embeddedFont>
    <p:embeddedFont>
      <p:font typeface="Merriweather"/>
      <p:regular r:id="rId27"/>
      <p:bold r:id="rId28"/>
      <p:italic r:id="rId29"/>
      <p:boldItalic r:id="rId30"/>
    </p:embeddedFont>
    <p:embeddedFont>
      <p:font typeface="Open Sans"/>
      <p:regular r:id="rId31"/>
      <p:bold r:id="rId32"/>
      <p:italic r:id="rId33"/>
      <p:boldItalic r:id="rId34"/>
    </p:embeddedFont>
    <p:embeddedFont>
      <p:font typeface="Century Gothic"/>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39" roundtripDataSignature="AMtx7mhz0iV3bCDhndGD1bxDuszZ/cROK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PTSansNarrow-bold.fntdata"/><Relationship Id="rId22" Type="http://schemas.openxmlformats.org/officeDocument/2006/relationships/font" Target="fonts/AtkinsonHyperlegible-bold.fntdata"/><Relationship Id="rId21" Type="http://schemas.openxmlformats.org/officeDocument/2006/relationships/font" Target="fonts/AtkinsonHyperlegible-regular.fntdata"/><Relationship Id="rId24" Type="http://schemas.openxmlformats.org/officeDocument/2006/relationships/font" Target="fonts/AtkinsonHyperlegible-boldItalic.fntdata"/><Relationship Id="rId23" Type="http://schemas.openxmlformats.org/officeDocument/2006/relationships/font" Target="fonts/AtkinsonHyperlegible-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erriweatherBlack-boldItalic.fntdata"/><Relationship Id="rId25" Type="http://schemas.openxmlformats.org/officeDocument/2006/relationships/font" Target="fonts/MerriweatherBlack-bold.fntdata"/><Relationship Id="rId28" Type="http://schemas.openxmlformats.org/officeDocument/2006/relationships/font" Target="fonts/Merriweather-bold.fntdata"/><Relationship Id="rId27" Type="http://schemas.openxmlformats.org/officeDocument/2006/relationships/font" Target="fonts/Merriweather-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erriweather-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penSans-regular.fntdata"/><Relationship Id="rId30" Type="http://schemas.openxmlformats.org/officeDocument/2006/relationships/font" Target="fonts/Merriweather-boldItalic.fntdata"/><Relationship Id="rId11" Type="http://schemas.openxmlformats.org/officeDocument/2006/relationships/slide" Target="slides/slide6.xml"/><Relationship Id="rId33" Type="http://schemas.openxmlformats.org/officeDocument/2006/relationships/font" Target="fonts/OpenSans-italic.fntdata"/><Relationship Id="rId10" Type="http://schemas.openxmlformats.org/officeDocument/2006/relationships/slide" Target="slides/slide5.xml"/><Relationship Id="rId32" Type="http://schemas.openxmlformats.org/officeDocument/2006/relationships/font" Target="fonts/OpenSans-bold.fntdata"/><Relationship Id="rId13" Type="http://schemas.openxmlformats.org/officeDocument/2006/relationships/slide" Target="slides/slide8.xml"/><Relationship Id="rId35" Type="http://schemas.openxmlformats.org/officeDocument/2006/relationships/font" Target="fonts/CenturyGothic-regular.fntdata"/><Relationship Id="rId12" Type="http://schemas.openxmlformats.org/officeDocument/2006/relationships/slide" Target="slides/slide7.xml"/><Relationship Id="rId34" Type="http://schemas.openxmlformats.org/officeDocument/2006/relationships/font" Target="fonts/OpenSans-boldItalic.fntdata"/><Relationship Id="rId15" Type="http://schemas.openxmlformats.org/officeDocument/2006/relationships/slide" Target="slides/slide10.xml"/><Relationship Id="rId37" Type="http://schemas.openxmlformats.org/officeDocument/2006/relationships/font" Target="fonts/CenturyGothic-italic.fntdata"/><Relationship Id="rId14" Type="http://schemas.openxmlformats.org/officeDocument/2006/relationships/slide" Target="slides/slide9.xml"/><Relationship Id="rId36" Type="http://schemas.openxmlformats.org/officeDocument/2006/relationships/font" Target="fonts/CenturyGothic-bold.fntdata"/><Relationship Id="rId17" Type="http://schemas.openxmlformats.org/officeDocument/2006/relationships/slide" Target="slides/slide12.xml"/><Relationship Id="rId39" Type="http://customschemas.google.com/relationships/presentationmetadata" Target="metadata"/><Relationship Id="rId16" Type="http://schemas.openxmlformats.org/officeDocument/2006/relationships/slide" Target="slides/slide11.xml"/><Relationship Id="rId38" Type="http://schemas.openxmlformats.org/officeDocument/2006/relationships/font" Target="fonts/CenturyGothic-boldItalic.fntdata"/><Relationship Id="rId19" Type="http://schemas.openxmlformats.org/officeDocument/2006/relationships/font" Target="fonts/PTSansNarrow-regular.fntdata"/><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 name="Google Shape;84;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 name="Google Shape;181;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ATS is the Advanced Terrestrial Simulator – Process level hydrological model capable of 3D flow and freeze/thaw dynamics -  The coupling method decomposes a watershed into 2D hillslopes, ATS simulates flow in these 2D regions, results funnel to MOSART and are compared with E3SM simulations for the Sag River Basin. (validation with Gauge observations is below)</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Unified mesh work is with ICoM.  They’ve developed a </a:t>
            </a:r>
            <a:r>
              <a:rPr b="0" i="0" lang="en-US" sz="1100" u="none" strike="noStrike">
                <a:solidFill>
                  <a:srgbClr val="000000"/>
                </a:solidFill>
              </a:rPr>
              <a:t>novel approach to construct mesh-independent river networks and we’ve applied to the Sag river basin.  Future work allows for the development of a land-river-ocean-ice unified mesh.  This example shows the a land mesh generated from the ICOS30 unstructured Mesh</a:t>
            </a:r>
            <a:endParaRPr/>
          </a:p>
          <a:p>
            <a:pPr indent="0" lvl="0" marL="0" rtl="0" algn="l">
              <a:lnSpc>
                <a:spcPct val="100000"/>
              </a:lnSpc>
              <a:spcBef>
                <a:spcPts val="0"/>
              </a:spcBef>
              <a:spcAft>
                <a:spcPts val="0"/>
              </a:spcAft>
              <a:buSzPts val="1100"/>
              <a:buNone/>
            </a:pPr>
            <a:r>
              <a:t/>
            </a:r>
            <a:endParaRPr b="0" i="0" sz="1100" u="none" strike="noStrike">
              <a:solidFill>
                <a:srgbClr val="000000"/>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Unified Mesh: Through ICoM Project</a:t>
            </a:r>
            <a:endParaRPr/>
          </a:p>
          <a:p>
            <a:pPr indent="-298450" lvl="1" marL="914400" rtl="0" algn="l">
              <a:lnSpc>
                <a:spcPct val="100000"/>
              </a:lnSpc>
              <a:spcBef>
                <a:spcPts val="0"/>
              </a:spcBef>
              <a:spcAft>
                <a:spcPts val="0"/>
              </a:spcAft>
              <a:buSzPts val="1100"/>
              <a:buChar char="○"/>
            </a:pPr>
            <a:r>
              <a:rPr lang="en-US"/>
              <a:t>The land and river models can both use JIGSAW-generated Voronoi polygonal meshes. This allows a seamless transition at the coastal interface.</a:t>
            </a:r>
            <a:endParaRPr/>
          </a:p>
          <a:p>
            <a:pPr indent="-298450" lvl="0" marL="457200" rtl="0" algn="l">
              <a:lnSpc>
                <a:spcPct val="100000"/>
              </a:lnSpc>
              <a:spcBef>
                <a:spcPts val="0"/>
              </a:spcBef>
              <a:spcAft>
                <a:spcPts val="0"/>
              </a:spcAft>
              <a:buSzPts val="1100"/>
              <a:buChar char="●"/>
            </a:pPr>
            <a:r>
              <a:rPr lang="en-US"/>
              <a:t>Two-way coupling:</a:t>
            </a:r>
            <a:endParaRPr/>
          </a:p>
          <a:p>
            <a:pPr indent="-298450" lvl="1" marL="914400" rtl="0" algn="l">
              <a:lnSpc>
                <a:spcPct val="100000"/>
              </a:lnSpc>
              <a:spcBef>
                <a:spcPts val="0"/>
              </a:spcBef>
              <a:spcAft>
                <a:spcPts val="0"/>
              </a:spcAft>
              <a:buSzPts val="1100"/>
              <a:buChar char="○"/>
            </a:pPr>
            <a:r>
              <a:rPr lang="en-US"/>
              <a:t>In the default E3SM configuration, fresh water is transported from the land to the ocean via rivers. This transport is unidirectional.</a:t>
            </a:r>
            <a:endParaRPr/>
          </a:p>
          <a:p>
            <a:pPr indent="-298450" lvl="1" marL="914400" rtl="0" algn="l">
              <a:lnSpc>
                <a:spcPct val="100000"/>
              </a:lnSpc>
              <a:spcBef>
                <a:spcPts val="0"/>
              </a:spcBef>
              <a:spcAft>
                <a:spcPts val="0"/>
              </a:spcAft>
              <a:buSzPts val="1100"/>
              <a:buChar char="○"/>
            </a:pPr>
            <a:r>
              <a:rPr lang="en-US"/>
              <a:t>The ICoM project has already developed the following capabilities:</a:t>
            </a:r>
            <a:endParaRPr/>
          </a:p>
          <a:p>
            <a:pPr indent="-298450" lvl="2" marL="1371600" rtl="0" algn="l">
              <a:lnSpc>
                <a:spcPct val="100000"/>
              </a:lnSpc>
              <a:spcBef>
                <a:spcPts val="0"/>
              </a:spcBef>
              <a:spcAft>
                <a:spcPts val="0"/>
              </a:spcAft>
              <a:buSzPts val="1100"/>
              <a:buChar char="■"/>
            </a:pPr>
            <a:r>
              <a:rPr lang="en-US"/>
              <a:t>A two-way exchange of fresh water between land and river is a model in which the river can overflow its bank and then infiltrate the soil.</a:t>
            </a:r>
            <a:endParaRPr/>
          </a:p>
          <a:p>
            <a:pPr indent="-298450" lvl="2" marL="1371600" rtl="0" algn="l">
              <a:lnSpc>
                <a:spcPct val="100000"/>
              </a:lnSpc>
              <a:spcBef>
                <a:spcPts val="0"/>
              </a:spcBef>
              <a:spcAft>
                <a:spcPts val="0"/>
              </a:spcAft>
              <a:buSzPts val="1100"/>
              <a:buChar char="■"/>
            </a:pPr>
            <a:r>
              <a:rPr lang="en-US"/>
              <a:t>A two-way exchange of fresh water between river and ocean to enable the simulation of backwater effects due to storm surge.</a:t>
            </a:r>
            <a:endParaRPr/>
          </a:p>
          <a:p>
            <a:pPr indent="-298450" lvl="2" marL="1371600" rtl="0" algn="l">
              <a:lnSpc>
                <a:spcPct val="100000"/>
              </a:lnSpc>
              <a:spcBef>
                <a:spcPts val="0"/>
              </a:spcBef>
              <a:spcAft>
                <a:spcPts val="0"/>
              </a:spcAft>
              <a:buSzPts val="1100"/>
              <a:buChar char="■"/>
            </a:pPr>
            <a:r>
              <a:rPr lang="en-US"/>
              <a:t>A one-way exchange of fresh water between the land and </a:t>
            </a:r>
            <a:r>
              <a:rPr b="0" i="0" lang="en-US"/>
              <a:t>data-ocean model to enable the simulation of sea level rise on coastal</a:t>
            </a:r>
            <a:endParaRPr/>
          </a:p>
          <a:p>
            <a:pPr indent="-298450" lvl="1" marL="914400" rtl="0" algn="l">
              <a:lnSpc>
                <a:spcPct val="100000"/>
              </a:lnSpc>
              <a:spcBef>
                <a:spcPts val="0"/>
              </a:spcBef>
              <a:spcAft>
                <a:spcPts val="0"/>
              </a:spcAft>
              <a:buSzPts val="1100"/>
              <a:buChar char="○"/>
            </a:pPr>
            <a:r>
              <a:rPr lang="en-US"/>
              <a:t>In E3SM and ICoM:</a:t>
            </a:r>
            <a:endParaRPr/>
          </a:p>
          <a:p>
            <a:pPr indent="-298450" lvl="2" marL="1371600" rtl="0" algn="l">
              <a:lnSpc>
                <a:spcPct val="100000"/>
              </a:lnSpc>
              <a:spcBef>
                <a:spcPts val="0"/>
              </a:spcBef>
              <a:spcAft>
                <a:spcPts val="0"/>
              </a:spcAft>
              <a:buSzPts val="1100"/>
              <a:buChar char="■"/>
            </a:pPr>
            <a:r>
              <a:rPr lang="en-US"/>
              <a:t>Transport of nutrients and sediment from the land to the ocean through rivers is being added.</a:t>
            </a:r>
            <a:endParaRPr/>
          </a:p>
          <a:p>
            <a:pPr indent="-298450" lvl="0" marL="457200" rtl="0" algn="l">
              <a:lnSpc>
                <a:spcPct val="100000"/>
              </a:lnSpc>
              <a:spcBef>
                <a:spcPts val="0"/>
              </a:spcBef>
              <a:spcAft>
                <a:spcPts val="0"/>
              </a:spcAft>
              <a:buSzPts val="1100"/>
              <a:buChar char="●"/>
            </a:pPr>
            <a:r>
              <a:rPr lang="en-US"/>
              <a:t>A SciDAC5 project is developing a new river dynamical core (RDycore) that will solve 2D Shallow Water Equations and will include support of heterogeneous computing</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4" name="Google Shape;21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 name="Google Shape;9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 name="Google Shape;11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116" name="Google Shape;116;p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 name="Google Shape;137;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138" name="Google Shape;138;p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 name="Google Shape;154;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0" i="0" lang="en-US" sz="1100" u="none" strike="noStrike">
                <a:solidFill>
                  <a:srgbClr val="000000"/>
                </a:solidFill>
              </a:rPr>
              <a:t>First work is paper showing validation of an improved representation of ridged sea ice – this work contributes to the development of a landfast sea ice parameterization and more broadly to an overall effort to improved Multiphase coupling in E3SM in the littoral zone </a:t>
            </a:r>
            <a:endParaRPr/>
          </a:p>
          <a:p>
            <a:pPr indent="0" lvl="0" marL="0" rtl="0" algn="l">
              <a:lnSpc>
                <a:spcPct val="100000"/>
              </a:lnSpc>
              <a:spcBef>
                <a:spcPts val="0"/>
              </a:spcBef>
              <a:spcAft>
                <a:spcPts val="0"/>
              </a:spcAft>
              <a:buSzPts val="1100"/>
              <a:buNone/>
            </a:pPr>
            <a:r>
              <a:t/>
            </a:r>
            <a:endParaRPr b="0" i="0" sz="1100" u="none" strike="noStrike">
              <a:solidFill>
                <a:srgbClr val="000000"/>
              </a:solidFill>
            </a:endParaRPr>
          </a:p>
          <a:p>
            <a:pPr indent="0" lvl="0" marL="0" rtl="0" algn="l">
              <a:lnSpc>
                <a:spcPct val="100000"/>
              </a:lnSpc>
              <a:spcBef>
                <a:spcPts val="0"/>
              </a:spcBef>
              <a:spcAft>
                <a:spcPts val="0"/>
              </a:spcAft>
              <a:buSzPts val="1100"/>
              <a:buNone/>
            </a:pPr>
            <a:r>
              <a:rPr b="0" i="0" lang="en-US" sz="1100" u="none" strike="noStrike">
                <a:solidFill>
                  <a:srgbClr val="000000"/>
                </a:solidFill>
              </a:rPr>
              <a:t>Benthic BGC submodule in MPAS-Ocean is of the upper 30 cm of the ocean seafloor.  There are 35 BGC tracers.  The simulations are 200+ years of spin-up forced by ocean bgc and physics climatology from a 1) RASM historical run and an 2) E3SMv2 JRA simulation.  Future work is to fully couple MaRBL with the Benthos.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hyperlink" Target="https://e3sm.org/" TargetMode="Externa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15"/>
          <p:cNvSpPr/>
          <p:nvPr/>
        </p:nvSpPr>
        <p:spPr>
          <a:xfrm>
            <a:off x="106725" y="-6375"/>
            <a:ext cx="8914200" cy="15225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grpSp>
        <p:nvGrpSpPr>
          <p:cNvPr id="11" name="Google Shape;11;p15"/>
          <p:cNvGrpSpPr/>
          <p:nvPr/>
        </p:nvGrpSpPr>
        <p:grpSpPr>
          <a:xfrm>
            <a:off x="106650" y="1555425"/>
            <a:ext cx="8914221" cy="152400"/>
            <a:chOff x="1346429" y="1011300"/>
            <a:chExt cx="6452100" cy="152400"/>
          </a:xfrm>
        </p:grpSpPr>
        <p:cxnSp>
          <p:nvCxnSpPr>
            <p:cNvPr id="12" name="Google Shape;12;p15"/>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3" name="Google Shape;13;p15"/>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14" name="Google Shape;14;p15"/>
          <p:cNvGrpSpPr/>
          <p:nvPr/>
        </p:nvGrpSpPr>
        <p:grpSpPr>
          <a:xfrm>
            <a:off x="106653" y="4197700"/>
            <a:ext cx="8914221" cy="152400"/>
            <a:chOff x="1346435" y="3969088"/>
            <a:chExt cx="6452100" cy="152400"/>
          </a:xfrm>
        </p:grpSpPr>
        <p:cxnSp>
          <p:nvCxnSpPr>
            <p:cNvPr id="15" name="Google Shape;15;p15"/>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6" name="Google Shape;16;p15"/>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17" name="Google Shape;17;p15"/>
          <p:cNvSpPr txBox="1"/>
          <p:nvPr>
            <p:ph type="ctrTitle"/>
          </p:nvPr>
        </p:nvSpPr>
        <p:spPr>
          <a:xfrm>
            <a:off x="106650" y="1707825"/>
            <a:ext cx="8914200" cy="1614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5000"/>
              <a:buNone/>
              <a:defRPr sz="5000"/>
            </a:lvl1pPr>
            <a:lvl2pPr lvl="1" algn="ctr">
              <a:lnSpc>
                <a:spcPct val="100000"/>
              </a:lnSpc>
              <a:spcBef>
                <a:spcPts val="0"/>
              </a:spcBef>
              <a:spcAft>
                <a:spcPts val="0"/>
              </a:spcAft>
              <a:buSzPts val="5400"/>
              <a:buNone/>
              <a:defRPr sz="5400"/>
            </a:lvl2pPr>
            <a:lvl3pPr lvl="2" algn="ctr">
              <a:lnSpc>
                <a:spcPct val="100000"/>
              </a:lnSpc>
              <a:spcBef>
                <a:spcPts val="0"/>
              </a:spcBef>
              <a:spcAft>
                <a:spcPts val="0"/>
              </a:spcAft>
              <a:buSzPts val="5400"/>
              <a:buNone/>
              <a:defRPr sz="5400"/>
            </a:lvl3pPr>
            <a:lvl4pPr lvl="3" algn="ctr">
              <a:lnSpc>
                <a:spcPct val="100000"/>
              </a:lnSpc>
              <a:spcBef>
                <a:spcPts val="0"/>
              </a:spcBef>
              <a:spcAft>
                <a:spcPts val="0"/>
              </a:spcAft>
              <a:buSzPts val="5400"/>
              <a:buNone/>
              <a:defRPr sz="5400"/>
            </a:lvl4pPr>
            <a:lvl5pPr lvl="4" algn="ctr">
              <a:lnSpc>
                <a:spcPct val="100000"/>
              </a:lnSpc>
              <a:spcBef>
                <a:spcPts val="0"/>
              </a:spcBef>
              <a:spcAft>
                <a:spcPts val="0"/>
              </a:spcAft>
              <a:buSzPts val="5400"/>
              <a:buNone/>
              <a:defRPr sz="5400"/>
            </a:lvl5pPr>
            <a:lvl6pPr lvl="5" algn="ctr">
              <a:lnSpc>
                <a:spcPct val="100000"/>
              </a:lnSpc>
              <a:spcBef>
                <a:spcPts val="0"/>
              </a:spcBef>
              <a:spcAft>
                <a:spcPts val="0"/>
              </a:spcAft>
              <a:buSzPts val="5400"/>
              <a:buNone/>
              <a:defRPr sz="5400"/>
            </a:lvl6pPr>
            <a:lvl7pPr lvl="6" algn="ctr">
              <a:lnSpc>
                <a:spcPct val="100000"/>
              </a:lnSpc>
              <a:spcBef>
                <a:spcPts val="0"/>
              </a:spcBef>
              <a:spcAft>
                <a:spcPts val="0"/>
              </a:spcAft>
              <a:buSzPts val="5400"/>
              <a:buNone/>
              <a:defRPr sz="5400"/>
            </a:lvl7pPr>
            <a:lvl8pPr lvl="7" algn="ctr">
              <a:lnSpc>
                <a:spcPct val="100000"/>
              </a:lnSpc>
              <a:spcBef>
                <a:spcPts val="0"/>
              </a:spcBef>
              <a:spcAft>
                <a:spcPts val="0"/>
              </a:spcAft>
              <a:buSzPts val="5400"/>
              <a:buNone/>
              <a:defRPr sz="5400"/>
            </a:lvl8pPr>
            <a:lvl9pPr lvl="8" algn="ctr">
              <a:lnSpc>
                <a:spcPct val="100000"/>
              </a:lnSpc>
              <a:spcBef>
                <a:spcPts val="0"/>
              </a:spcBef>
              <a:spcAft>
                <a:spcPts val="0"/>
              </a:spcAft>
              <a:buSzPts val="5400"/>
              <a:buNone/>
              <a:defRPr sz="5400"/>
            </a:lvl9pPr>
          </a:lstStyle>
          <a:p/>
        </p:txBody>
      </p:sp>
      <p:sp>
        <p:nvSpPr>
          <p:cNvPr id="18" name="Google Shape;18;p15"/>
          <p:cNvSpPr txBox="1"/>
          <p:nvPr>
            <p:ph idx="1" type="subTitle"/>
          </p:nvPr>
        </p:nvSpPr>
        <p:spPr>
          <a:xfrm>
            <a:off x="106650" y="3321825"/>
            <a:ext cx="8914200" cy="876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200"/>
              <a:buNone/>
              <a:defRPr sz="22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9" name="Google Shape;19;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20" name="Google Shape;20;p15"/>
          <p:cNvSpPr txBox="1"/>
          <p:nvPr/>
        </p:nvSpPr>
        <p:spPr>
          <a:xfrm>
            <a:off x="2481150" y="31600"/>
            <a:ext cx="5672700" cy="14592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FFFFFF"/>
                </a:solidFill>
                <a:latin typeface="Merriweather Black"/>
                <a:ea typeface="Merriweather Black"/>
                <a:cs typeface="Merriweather Black"/>
                <a:sym typeface="Merriweather Black"/>
              </a:rPr>
              <a:t>Earth &amp; Environmental Systems Modeling</a:t>
            </a:r>
            <a:endParaRPr b="0" i="0" sz="3600" u="none" cap="none" strike="noStrike">
              <a:solidFill>
                <a:srgbClr val="FFFFFF"/>
              </a:solidFill>
              <a:latin typeface="Merriweather Black"/>
              <a:ea typeface="Merriweather Black"/>
              <a:cs typeface="Merriweather Black"/>
              <a:sym typeface="Merriweather Black"/>
            </a:endParaRPr>
          </a:p>
        </p:txBody>
      </p:sp>
      <p:pic>
        <p:nvPicPr>
          <p:cNvPr id="21" name="Google Shape;21;p15"/>
          <p:cNvPicPr preferRelativeResize="0"/>
          <p:nvPr/>
        </p:nvPicPr>
        <p:blipFill rotWithShape="1">
          <a:blip r:embed="rId2">
            <a:alphaModFix/>
          </a:blip>
          <a:srcRect b="0" l="0" r="0" t="0"/>
          <a:stretch/>
        </p:blipFill>
        <p:spPr>
          <a:xfrm>
            <a:off x="1454275" y="257538"/>
            <a:ext cx="994675" cy="994675"/>
          </a:xfrm>
          <a:prstGeom prst="rect">
            <a:avLst/>
          </a:prstGeom>
          <a:noFill/>
          <a:ln>
            <a:noFill/>
          </a:ln>
        </p:spPr>
      </p:pic>
      <p:pic>
        <p:nvPicPr>
          <p:cNvPr id="22" name="Google Shape;22;p15"/>
          <p:cNvPicPr preferRelativeResize="0"/>
          <p:nvPr/>
        </p:nvPicPr>
        <p:blipFill rotWithShape="1">
          <a:blip r:embed="rId3">
            <a:alphaModFix/>
          </a:blip>
          <a:srcRect b="0" l="0" r="0" t="0"/>
          <a:stretch/>
        </p:blipFill>
        <p:spPr>
          <a:xfrm>
            <a:off x="106725" y="4424523"/>
            <a:ext cx="4156252" cy="698125"/>
          </a:xfrm>
          <a:prstGeom prst="rect">
            <a:avLst/>
          </a:prstGeom>
          <a:noFill/>
          <a:ln>
            <a:noFill/>
          </a:ln>
        </p:spPr>
      </p:pic>
      <p:sp>
        <p:nvSpPr>
          <p:cNvPr id="23" name="Google Shape;23;p15"/>
          <p:cNvSpPr txBox="1"/>
          <p:nvPr/>
        </p:nvSpPr>
        <p:spPr>
          <a:xfrm>
            <a:off x="5093450" y="4424525"/>
            <a:ext cx="3687000" cy="6981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2000"/>
              <a:buFont typeface="Arial"/>
              <a:buNone/>
            </a:pPr>
            <a:r>
              <a:rPr b="1" i="0" lang="en-US" sz="2000" u="none" cap="none" strike="noStrike">
                <a:solidFill>
                  <a:schemeClr val="accent5"/>
                </a:solidFill>
                <a:latin typeface="Merriweather"/>
                <a:ea typeface="Merriweather"/>
                <a:cs typeface="Merriweather"/>
                <a:sym typeface="Merriweather"/>
              </a:rPr>
              <a:t>2024 EESM PI Meeting</a:t>
            </a:r>
            <a:endParaRPr b="1" i="0" sz="2000" u="none" cap="none" strike="noStrike">
              <a:solidFill>
                <a:schemeClr val="accent5"/>
              </a:solidFill>
              <a:latin typeface="Merriweather"/>
              <a:ea typeface="Merriweather"/>
              <a:cs typeface="Merriweather"/>
              <a:sym typeface="Merriweather"/>
            </a:endParaRPr>
          </a:p>
          <a:p>
            <a:pPr indent="0" lvl="0" marL="0" marR="0" rtl="0" algn="r">
              <a:lnSpc>
                <a:spcPct val="100000"/>
              </a:lnSpc>
              <a:spcBef>
                <a:spcPts val="0"/>
              </a:spcBef>
              <a:spcAft>
                <a:spcPts val="0"/>
              </a:spcAft>
              <a:buClr>
                <a:srgbClr val="000000"/>
              </a:buClr>
              <a:buSzPts val="2000"/>
              <a:buFont typeface="Arial"/>
              <a:buNone/>
            </a:pPr>
            <a:r>
              <a:rPr b="1" i="0" lang="en-US" sz="2000" u="none" cap="none" strike="noStrike">
                <a:solidFill>
                  <a:schemeClr val="accent5"/>
                </a:solidFill>
                <a:latin typeface="Merriweather"/>
                <a:ea typeface="Merriweather"/>
                <a:cs typeface="Merriweather"/>
                <a:sym typeface="Merriweather"/>
              </a:rPr>
              <a:t>August 6–9, 2024</a:t>
            </a:r>
            <a:endParaRPr b="1" i="0" sz="2000" u="none" cap="none" strike="noStrike">
              <a:solidFill>
                <a:schemeClr val="accent5"/>
              </a:solidFill>
              <a:latin typeface="Merriweather"/>
              <a:ea typeface="Merriweather"/>
              <a:cs typeface="Merriweather"/>
              <a:sym typeface="Merriweathe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1" name="Shape 61"/>
        <p:cNvGrpSpPr/>
        <p:nvPr/>
      </p:nvGrpSpPr>
      <p:grpSpPr>
        <a:xfrm>
          <a:off x="0" y="0"/>
          <a:ext cx="0" cy="0"/>
          <a:chOff x="0" y="0"/>
          <a:chExt cx="0" cy="0"/>
        </a:xfrm>
      </p:grpSpPr>
      <p:sp>
        <p:nvSpPr>
          <p:cNvPr id="62" name="Google Shape;62;p24"/>
          <p:cNvSpPr txBox="1"/>
          <p:nvPr>
            <p:ph idx="1" type="body"/>
          </p:nvPr>
        </p:nvSpPr>
        <p:spPr>
          <a:xfrm>
            <a:off x="311700" y="4230725"/>
            <a:ext cx="5998800" cy="5988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63" name="Google Shape;63;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4" name="Shape 64"/>
        <p:cNvGrpSpPr/>
        <p:nvPr/>
      </p:nvGrpSpPr>
      <p:grpSpPr>
        <a:xfrm>
          <a:off x="0" y="0"/>
          <a:ext cx="0" cy="0"/>
          <a:chOff x="0" y="0"/>
          <a:chExt cx="0" cy="0"/>
        </a:xfrm>
      </p:grpSpPr>
      <p:sp>
        <p:nvSpPr>
          <p:cNvPr id="65" name="Google Shape;65;p25"/>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25"/>
          <p:cNvSpPr txBox="1"/>
          <p:nvPr>
            <p:ph hasCustomPrompt="1" type="title"/>
          </p:nvPr>
        </p:nvSpPr>
        <p:spPr>
          <a:xfrm>
            <a:off x="311700" y="1304850"/>
            <a:ext cx="8520600" cy="1538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3"/>
              </a:buClr>
              <a:buSzPts val="13000"/>
              <a:buNone/>
              <a:defRPr sz="13000">
                <a:solidFill>
                  <a:schemeClr val="accent3"/>
                </a:solidFill>
              </a:defRPr>
            </a:lvl1pPr>
            <a:lvl2pPr lvl="1" algn="ctr">
              <a:lnSpc>
                <a:spcPct val="100000"/>
              </a:lnSpc>
              <a:spcBef>
                <a:spcPts val="0"/>
              </a:spcBef>
              <a:spcAft>
                <a:spcPts val="0"/>
              </a:spcAft>
              <a:buClr>
                <a:schemeClr val="accent3"/>
              </a:buClr>
              <a:buSzPts val="13000"/>
              <a:buNone/>
              <a:defRPr sz="13000">
                <a:solidFill>
                  <a:schemeClr val="accent3"/>
                </a:solidFill>
              </a:defRPr>
            </a:lvl2pPr>
            <a:lvl3pPr lvl="2" algn="ctr">
              <a:lnSpc>
                <a:spcPct val="100000"/>
              </a:lnSpc>
              <a:spcBef>
                <a:spcPts val="0"/>
              </a:spcBef>
              <a:spcAft>
                <a:spcPts val="0"/>
              </a:spcAft>
              <a:buClr>
                <a:schemeClr val="accent3"/>
              </a:buClr>
              <a:buSzPts val="13000"/>
              <a:buNone/>
              <a:defRPr sz="13000">
                <a:solidFill>
                  <a:schemeClr val="accent3"/>
                </a:solidFill>
              </a:defRPr>
            </a:lvl3pPr>
            <a:lvl4pPr lvl="3" algn="ctr">
              <a:lnSpc>
                <a:spcPct val="100000"/>
              </a:lnSpc>
              <a:spcBef>
                <a:spcPts val="0"/>
              </a:spcBef>
              <a:spcAft>
                <a:spcPts val="0"/>
              </a:spcAft>
              <a:buClr>
                <a:schemeClr val="accent3"/>
              </a:buClr>
              <a:buSzPts val="13000"/>
              <a:buNone/>
              <a:defRPr sz="13000">
                <a:solidFill>
                  <a:schemeClr val="accent3"/>
                </a:solidFill>
              </a:defRPr>
            </a:lvl4pPr>
            <a:lvl5pPr lvl="4" algn="ctr">
              <a:lnSpc>
                <a:spcPct val="100000"/>
              </a:lnSpc>
              <a:spcBef>
                <a:spcPts val="0"/>
              </a:spcBef>
              <a:spcAft>
                <a:spcPts val="0"/>
              </a:spcAft>
              <a:buClr>
                <a:schemeClr val="accent3"/>
              </a:buClr>
              <a:buSzPts val="13000"/>
              <a:buNone/>
              <a:defRPr sz="13000">
                <a:solidFill>
                  <a:schemeClr val="accent3"/>
                </a:solidFill>
              </a:defRPr>
            </a:lvl5pPr>
            <a:lvl6pPr lvl="5" algn="ctr">
              <a:lnSpc>
                <a:spcPct val="100000"/>
              </a:lnSpc>
              <a:spcBef>
                <a:spcPts val="0"/>
              </a:spcBef>
              <a:spcAft>
                <a:spcPts val="0"/>
              </a:spcAft>
              <a:buClr>
                <a:schemeClr val="accent3"/>
              </a:buClr>
              <a:buSzPts val="13000"/>
              <a:buNone/>
              <a:defRPr sz="13000">
                <a:solidFill>
                  <a:schemeClr val="accent3"/>
                </a:solidFill>
              </a:defRPr>
            </a:lvl6pPr>
            <a:lvl7pPr lvl="6" algn="ctr">
              <a:lnSpc>
                <a:spcPct val="100000"/>
              </a:lnSpc>
              <a:spcBef>
                <a:spcPts val="0"/>
              </a:spcBef>
              <a:spcAft>
                <a:spcPts val="0"/>
              </a:spcAft>
              <a:buClr>
                <a:schemeClr val="accent3"/>
              </a:buClr>
              <a:buSzPts val="13000"/>
              <a:buNone/>
              <a:defRPr sz="13000">
                <a:solidFill>
                  <a:schemeClr val="accent3"/>
                </a:solidFill>
              </a:defRPr>
            </a:lvl7pPr>
            <a:lvl8pPr lvl="7" algn="ctr">
              <a:lnSpc>
                <a:spcPct val="100000"/>
              </a:lnSpc>
              <a:spcBef>
                <a:spcPts val="0"/>
              </a:spcBef>
              <a:spcAft>
                <a:spcPts val="0"/>
              </a:spcAft>
              <a:buClr>
                <a:schemeClr val="accent3"/>
              </a:buClr>
              <a:buSzPts val="13000"/>
              <a:buNone/>
              <a:defRPr sz="13000">
                <a:solidFill>
                  <a:schemeClr val="accent3"/>
                </a:solidFill>
              </a:defRPr>
            </a:lvl8pPr>
            <a:lvl9pPr lvl="8" algn="ctr">
              <a:lnSpc>
                <a:spcPct val="100000"/>
              </a:lnSpc>
              <a:spcBef>
                <a:spcPts val="0"/>
              </a:spcBef>
              <a:spcAft>
                <a:spcPts val="0"/>
              </a:spcAft>
              <a:buClr>
                <a:schemeClr val="accent3"/>
              </a:buClr>
              <a:buSzPts val="13000"/>
              <a:buNone/>
              <a:defRPr sz="13000">
                <a:solidFill>
                  <a:schemeClr val="accent3"/>
                </a:solidFill>
              </a:defRPr>
            </a:lvl9pPr>
          </a:lstStyle>
          <a:p>
            <a:r>
              <a:t>xx%</a:t>
            </a:r>
          </a:p>
        </p:txBody>
      </p:sp>
      <p:sp>
        <p:nvSpPr>
          <p:cNvPr id="67" name="Google Shape;67;p25"/>
          <p:cNvSpPr txBox="1"/>
          <p:nvPr>
            <p:ph idx="1" type="body"/>
          </p:nvPr>
        </p:nvSpPr>
        <p:spPr>
          <a:xfrm>
            <a:off x="311700" y="2995650"/>
            <a:ext cx="8520600" cy="10716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68" name="Google Shape;68;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No Subhead">
  <p:cSld name="Text Only-No Subhead">
    <p:spTree>
      <p:nvGrpSpPr>
        <p:cNvPr id="69" name="Shape 69"/>
        <p:cNvGrpSpPr/>
        <p:nvPr/>
      </p:nvGrpSpPr>
      <p:grpSpPr>
        <a:xfrm>
          <a:off x="0" y="0"/>
          <a:ext cx="0" cy="0"/>
          <a:chOff x="0" y="0"/>
          <a:chExt cx="0" cy="0"/>
        </a:xfrm>
      </p:grpSpPr>
      <p:sp>
        <p:nvSpPr>
          <p:cNvPr id="70" name="Google Shape;70;p26"/>
          <p:cNvSpPr txBox="1"/>
          <p:nvPr>
            <p:ph idx="1" type="body"/>
          </p:nvPr>
        </p:nvSpPr>
        <p:spPr>
          <a:xfrm>
            <a:off x="457200" y="457200"/>
            <a:ext cx="8229600" cy="669156"/>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b="1" i="0" sz="2400">
                <a:solidFill>
                  <a:srgbClr val="000F7E"/>
                </a:solidFill>
                <a:latin typeface="Arial"/>
                <a:ea typeface="Arial"/>
                <a:cs typeface="Arial"/>
                <a:sym typeface="Arial"/>
              </a:defRPr>
            </a:lvl1pPr>
            <a:lvl2pPr indent="-228600" lvl="1" marL="914400" algn="l">
              <a:lnSpc>
                <a:spcPct val="115000"/>
              </a:lnSpc>
              <a:spcBef>
                <a:spcPts val="0"/>
              </a:spcBef>
              <a:spcAft>
                <a:spcPts val="0"/>
              </a:spcAft>
              <a:buSzPts val="1400"/>
              <a:buNone/>
              <a:defRPr b="1" i="0">
                <a:latin typeface="Arial"/>
                <a:ea typeface="Arial"/>
                <a:cs typeface="Arial"/>
                <a:sym typeface="Arial"/>
              </a:defRPr>
            </a:lvl2pPr>
            <a:lvl3pPr indent="-228600" lvl="2" marL="1371600" algn="l">
              <a:lnSpc>
                <a:spcPct val="115000"/>
              </a:lnSpc>
              <a:spcBef>
                <a:spcPts val="0"/>
              </a:spcBef>
              <a:spcAft>
                <a:spcPts val="0"/>
              </a:spcAft>
              <a:buSzPts val="1400"/>
              <a:buNone/>
              <a:defRPr b="1" i="0">
                <a:latin typeface="Arial"/>
                <a:ea typeface="Arial"/>
                <a:cs typeface="Arial"/>
                <a:sym typeface="Arial"/>
              </a:defRPr>
            </a:lvl3pPr>
            <a:lvl4pPr indent="-228600" lvl="3" marL="1828800" algn="l">
              <a:lnSpc>
                <a:spcPct val="115000"/>
              </a:lnSpc>
              <a:spcBef>
                <a:spcPts val="0"/>
              </a:spcBef>
              <a:spcAft>
                <a:spcPts val="0"/>
              </a:spcAft>
              <a:buSzPts val="1400"/>
              <a:buNone/>
              <a:defRPr b="1" i="0">
                <a:latin typeface="Arial"/>
                <a:ea typeface="Arial"/>
                <a:cs typeface="Arial"/>
                <a:sym typeface="Arial"/>
              </a:defRPr>
            </a:lvl4pPr>
            <a:lvl5pPr indent="-228600" lvl="4" marL="2286000" algn="l">
              <a:lnSpc>
                <a:spcPct val="115000"/>
              </a:lnSpc>
              <a:spcBef>
                <a:spcPts val="0"/>
              </a:spcBef>
              <a:spcAft>
                <a:spcPts val="0"/>
              </a:spcAft>
              <a:buSzPts val="1400"/>
              <a:buNone/>
              <a:defRPr b="1" i="0">
                <a:latin typeface="Arial"/>
                <a:ea typeface="Arial"/>
                <a:cs typeface="Arial"/>
                <a:sym typeface="Arial"/>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71" name="Google Shape;71;p26"/>
          <p:cNvSpPr txBox="1"/>
          <p:nvPr>
            <p:ph idx="2" type="body"/>
          </p:nvPr>
        </p:nvSpPr>
        <p:spPr>
          <a:xfrm>
            <a:off x="457200" y="1143000"/>
            <a:ext cx="8229600" cy="3195638"/>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600"/>
              </a:spcBef>
              <a:spcAft>
                <a:spcPts val="0"/>
              </a:spcAft>
              <a:buSzPts val="1800"/>
              <a:buChar char="●"/>
              <a:defRPr>
                <a:solidFill>
                  <a:schemeClr val="dk1"/>
                </a:solidFill>
              </a:defRPr>
            </a:lvl1pPr>
            <a:lvl2pPr indent="-317500" lvl="1" marL="914400" algn="l">
              <a:lnSpc>
                <a:spcPct val="115000"/>
              </a:lnSpc>
              <a:spcBef>
                <a:spcPts val="0"/>
              </a:spcBef>
              <a:spcAft>
                <a:spcPts val="0"/>
              </a:spcAft>
              <a:buSzPts val="1400"/>
              <a:buChar char="○"/>
              <a:defRPr>
                <a:solidFill>
                  <a:schemeClr val="dk1"/>
                </a:solidFill>
              </a:defRPr>
            </a:lvl2pPr>
            <a:lvl3pPr indent="-317500" lvl="2" marL="1371600" algn="l">
              <a:lnSpc>
                <a:spcPct val="115000"/>
              </a:lnSpc>
              <a:spcBef>
                <a:spcPts val="0"/>
              </a:spcBef>
              <a:spcAft>
                <a:spcPts val="0"/>
              </a:spcAft>
              <a:buSzPts val="1400"/>
              <a:buChar char="■"/>
              <a:defRPr>
                <a:solidFill>
                  <a:schemeClr val="dk1"/>
                </a:solidFill>
              </a:defRPr>
            </a:lvl3pPr>
            <a:lvl4pPr indent="-317500" lvl="3" marL="1828800" algn="l">
              <a:lnSpc>
                <a:spcPct val="115000"/>
              </a:lnSpc>
              <a:spcBef>
                <a:spcPts val="0"/>
              </a:spcBef>
              <a:spcAft>
                <a:spcPts val="0"/>
              </a:spcAft>
              <a:buSzPts val="1400"/>
              <a:buChar char="●"/>
              <a:defRPr>
                <a:solidFill>
                  <a:schemeClr val="dk1"/>
                </a:solidFill>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spTree>
      <p:nvGrpSpPr>
        <p:cNvPr id="72" name="Shape 72"/>
        <p:cNvGrpSpPr/>
        <p:nvPr/>
      </p:nvGrpSpPr>
      <p:grpSpPr>
        <a:xfrm>
          <a:off x="0" y="0"/>
          <a:ext cx="0" cy="0"/>
          <a:chOff x="0" y="0"/>
          <a:chExt cx="0" cy="0"/>
        </a:xfrm>
      </p:grpSpPr>
      <p:pic>
        <p:nvPicPr>
          <p:cNvPr id="73" name="Google Shape;73;p27"/>
          <p:cNvPicPr preferRelativeResize="0"/>
          <p:nvPr/>
        </p:nvPicPr>
        <p:blipFill rotWithShape="1">
          <a:blip r:embed="rId2">
            <a:alphaModFix/>
          </a:blip>
          <a:srcRect b="0" l="0" r="0" t="0"/>
          <a:stretch/>
        </p:blipFill>
        <p:spPr>
          <a:xfrm>
            <a:off x="0" y="0"/>
            <a:ext cx="9143999" cy="805390"/>
          </a:xfrm>
          <a:prstGeom prst="rect">
            <a:avLst/>
          </a:prstGeom>
          <a:noFill/>
          <a:ln>
            <a:noFill/>
          </a:ln>
        </p:spPr>
      </p:pic>
      <p:sp>
        <p:nvSpPr>
          <p:cNvPr id="74" name="Google Shape;74;p27"/>
          <p:cNvSpPr txBox="1"/>
          <p:nvPr>
            <p:ph type="title"/>
          </p:nvPr>
        </p:nvSpPr>
        <p:spPr>
          <a:xfrm>
            <a:off x="459614" y="866060"/>
            <a:ext cx="8229600" cy="685851"/>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p:txBody>
      </p:sp>
      <p:pic>
        <p:nvPicPr>
          <p:cNvPr id="75" name="Google Shape;75;p27">
            <a:hlinkClick r:id="rId3"/>
          </p:cNvPr>
          <p:cNvPicPr preferRelativeResize="0"/>
          <p:nvPr/>
        </p:nvPicPr>
        <p:blipFill rotWithShape="1">
          <a:blip r:embed="rId4">
            <a:alphaModFix/>
          </a:blip>
          <a:srcRect b="0" l="0" r="0" t="0"/>
          <a:stretch/>
        </p:blipFill>
        <p:spPr>
          <a:xfrm>
            <a:off x="317594" y="10095"/>
            <a:ext cx="1143000" cy="685800"/>
          </a:xfrm>
          <a:prstGeom prst="rect">
            <a:avLst/>
          </a:prstGeom>
          <a:noFill/>
          <a:ln>
            <a:noFill/>
          </a:ln>
          <a:effectLst>
            <a:outerShdw blurRad="50800" rotWithShape="0" algn="tl" dir="2700000" dist="38100">
              <a:schemeClr val="accent3">
                <a:alpha val="40000"/>
              </a:schemeClr>
            </a:outerShdw>
          </a:effectLst>
        </p:spPr>
      </p:pic>
      <p:sp>
        <p:nvSpPr>
          <p:cNvPr id="76" name="Google Shape;76;p27"/>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7" name="Google Shape;77;p27"/>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8" name="Google Shape;78;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spcAft>
                <a:spcPts val="0"/>
              </a:spcAft>
              <a:buSzPts val="1000"/>
              <a:buNone/>
              <a:defRPr/>
            </a:lvl1pPr>
            <a:lvl2pPr indent="0" lvl="1" marL="0" algn="r">
              <a:lnSpc>
                <a:spcPct val="100000"/>
              </a:lnSpc>
              <a:spcBef>
                <a:spcPts val="0"/>
              </a:spcBef>
              <a:spcAft>
                <a:spcPts val="0"/>
              </a:spcAft>
              <a:buSzPts val="1000"/>
              <a:buNone/>
              <a:defRPr/>
            </a:lvl2pPr>
            <a:lvl3pPr indent="0" lvl="2" marL="0" algn="r">
              <a:lnSpc>
                <a:spcPct val="100000"/>
              </a:lnSpc>
              <a:spcBef>
                <a:spcPts val="0"/>
              </a:spcBef>
              <a:spcAft>
                <a:spcPts val="0"/>
              </a:spcAft>
              <a:buSzPts val="1000"/>
              <a:buNone/>
              <a:defRPr/>
            </a:lvl3pPr>
            <a:lvl4pPr indent="0" lvl="3" marL="0" algn="r">
              <a:lnSpc>
                <a:spcPct val="100000"/>
              </a:lnSpc>
              <a:spcBef>
                <a:spcPts val="0"/>
              </a:spcBef>
              <a:spcAft>
                <a:spcPts val="0"/>
              </a:spcAft>
              <a:buSzPts val="1000"/>
              <a:buNone/>
              <a:defRPr/>
            </a:lvl4pPr>
            <a:lvl5pPr indent="0" lvl="4" marL="0" algn="r">
              <a:lnSpc>
                <a:spcPct val="100000"/>
              </a:lnSpc>
              <a:spcBef>
                <a:spcPts val="0"/>
              </a:spcBef>
              <a:spcAft>
                <a:spcPts val="0"/>
              </a:spcAft>
              <a:buSzPts val="1000"/>
              <a:buNone/>
              <a:defRPr/>
            </a:lvl5pPr>
            <a:lvl6pPr indent="0" lvl="5" marL="0" algn="r">
              <a:lnSpc>
                <a:spcPct val="100000"/>
              </a:lnSpc>
              <a:spcBef>
                <a:spcPts val="0"/>
              </a:spcBef>
              <a:spcAft>
                <a:spcPts val="0"/>
              </a:spcAft>
              <a:buSzPts val="1000"/>
              <a:buNone/>
              <a:defRPr/>
            </a:lvl6pPr>
            <a:lvl7pPr indent="0" lvl="6" marL="0" algn="r">
              <a:lnSpc>
                <a:spcPct val="100000"/>
              </a:lnSpc>
              <a:spcBef>
                <a:spcPts val="0"/>
              </a:spcBef>
              <a:spcAft>
                <a:spcPts val="0"/>
              </a:spcAft>
              <a:buSzPts val="1000"/>
              <a:buNone/>
              <a:defRPr/>
            </a:lvl7pPr>
            <a:lvl8pPr indent="0" lvl="7" marL="0" algn="r">
              <a:lnSpc>
                <a:spcPct val="100000"/>
              </a:lnSpc>
              <a:spcBef>
                <a:spcPts val="0"/>
              </a:spcBef>
              <a:spcAft>
                <a:spcPts val="0"/>
              </a:spcAft>
              <a:buSzPts val="1000"/>
              <a:buNone/>
              <a:defRPr/>
            </a:lvl8pPr>
            <a:lvl9pPr indent="0" lvl="8" marL="0" algn="r">
              <a:lnSpc>
                <a:spcPct val="100000"/>
              </a:lnSpc>
              <a:spcBef>
                <a:spcPts val="0"/>
              </a:spcBef>
              <a:spcAft>
                <a:spcPts val="0"/>
              </a:spcAft>
              <a:buSzPts val="100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9" name="Shape 79"/>
        <p:cNvGrpSpPr/>
        <p:nvPr/>
      </p:nvGrpSpPr>
      <p:grpSpPr>
        <a:xfrm>
          <a:off x="0" y="0"/>
          <a:ext cx="0" cy="0"/>
          <a:chOff x="0" y="0"/>
          <a:chExt cx="0" cy="0"/>
        </a:xfrm>
      </p:grpSpPr>
      <p:sp>
        <p:nvSpPr>
          <p:cNvPr id="80" name="Google Shape;80;p28"/>
          <p:cNvSpPr txBox="1"/>
          <p:nvPr>
            <p:ph type="title"/>
          </p:nvPr>
        </p:nvSpPr>
        <p:spPr>
          <a:xfrm>
            <a:off x="2292486" y="147610"/>
            <a:ext cx="4559028" cy="445507"/>
          </a:xfrm>
          <a:prstGeom prst="rect">
            <a:avLst/>
          </a:prstGeom>
          <a:solidFill>
            <a:schemeClr val="lt1"/>
          </a:solidFill>
          <a:ln cap="flat" cmpd="sng" w="28575">
            <a:solidFill>
              <a:schemeClr val="dk1"/>
            </a:solidFill>
            <a:prstDash val="solid"/>
            <a:round/>
            <a:headEnd len="sm" w="sm" type="none"/>
            <a:tailEnd len="sm" w="sm" type="none"/>
          </a:ln>
        </p:spPr>
        <p:txBody>
          <a:bodyPr anchorCtr="0" anchor="ctr" bIns="91425" lIns="91425" spcFirstLastPara="1" rIns="91425" wrap="square" tIns="91425">
            <a:spAutoFit/>
          </a:bodyPr>
          <a:lstStyle>
            <a:lvl1pPr lvl="0" algn="ctr">
              <a:lnSpc>
                <a:spcPct val="100000"/>
              </a:lnSpc>
              <a:spcBef>
                <a:spcPts val="0"/>
              </a:spcBef>
              <a:spcAft>
                <a:spcPts val="0"/>
              </a:spcAft>
              <a:buSzPts val="3600"/>
              <a:buNone/>
              <a:defRPr b="1"/>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p:txBody>
      </p:sp>
      <p:sp>
        <p:nvSpPr>
          <p:cNvPr id="81" name="Google Shape;81;p28"/>
          <p:cNvSpPr txBox="1"/>
          <p:nvPr>
            <p:ph idx="1" type="body"/>
          </p:nvPr>
        </p:nvSpPr>
        <p:spPr>
          <a:xfrm>
            <a:off x="459614" y="984142"/>
            <a:ext cx="8229600" cy="364858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Font typeface="NTR"/>
              <a:buChar char="-"/>
              <a:defRPr/>
            </a:lvl2pPr>
            <a:lvl3pPr indent="-317500" lvl="2" marL="1371600" algn="l">
              <a:lnSpc>
                <a:spcPct val="115000"/>
              </a:lnSpc>
              <a:spcBef>
                <a:spcPts val="0"/>
              </a:spcBef>
              <a:spcAft>
                <a:spcPts val="0"/>
              </a:spcAft>
              <a:buSzPts val="1400"/>
              <a:buFont typeface="Courier New"/>
              <a:buChar char="o"/>
              <a:defRPr/>
            </a:lvl3pPr>
            <a:lvl4pPr indent="-317500" lvl="3" marL="1828800" algn="l">
              <a:lnSpc>
                <a:spcPct val="115000"/>
              </a:lnSpc>
              <a:spcBef>
                <a:spcPts val="0"/>
              </a:spcBef>
              <a:spcAft>
                <a:spcPts val="0"/>
              </a:spcAft>
              <a:buSzPts val="1400"/>
              <a:buFont typeface="Noto Sans Symbols"/>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 name="Shape 24"/>
        <p:cNvGrpSpPr/>
        <p:nvPr/>
      </p:nvGrpSpPr>
      <p:grpSpPr>
        <a:xfrm>
          <a:off x="0" y="0"/>
          <a:ext cx="0" cy="0"/>
          <a:chOff x="0" y="0"/>
          <a:chExt cx="0" cy="0"/>
        </a:xfrm>
      </p:grpSpPr>
      <p:sp>
        <p:nvSpPr>
          <p:cNvPr id="25" name="Google Shape;25;p16"/>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16"/>
          <p:cNvSpPr txBox="1"/>
          <p:nvPr>
            <p:ph type="title"/>
          </p:nvPr>
        </p:nvSpPr>
        <p:spPr>
          <a:xfrm>
            <a:off x="712525" y="-325"/>
            <a:ext cx="8431800" cy="707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p:txBody>
      </p:sp>
      <p:sp>
        <p:nvSpPr>
          <p:cNvPr id="27" name="Google Shape;27;p16"/>
          <p:cNvSpPr txBox="1"/>
          <p:nvPr>
            <p:ph idx="1" type="body"/>
          </p:nvPr>
        </p:nvSpPr>
        <p:spPr>
          <a:xfrm>
            <a:off x="0" y="707075"/>
            <a:ext cx="9144000" cy="4045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8" name="Google Shape;28;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pic>
        <p:nvPicPr>
          <p:cNvPr id="29" name="Google Shape;29;p16"/>
          <p:cNvPicPr preferRelativeResize="0"/>
          <p:nvPr/>
        </p:nvPicPr>
        <p:blipFill rotWithShape="1">
          <a:blip r:embed="rId2">
            <a:alphaModFix/>
          </a:blip>
          <a:srcRect b="0" l="0" r="0" t="0"/>
          <a:stretch/>
        </p:blipFill>
        <p:spPr>
          <a:xfrm>
            <a:off x="-6440" y="-6440"/>
            <a:ext cx="707400" cy="707400"/>
          </a:xfrm>
          <a:prstGeom prst="rect">
            <a:avLst/>
          </a:prstGeom>
          <a:noFill/>
          <a:ln>
            <a:noFill/>
          </a:ln>
        </p:spPr>
      </p:pic>
      <p:sp>
        <p:nvSpPr>
          <p:cNvPr id="30" name="Google Shape;30;p16"/>
          <p:cNvSpPr txBox="1"/>
          <p:nvPr/>
        </p:nvSpPr>
        <p:spPr>
          <a:xfrm>
            <a:off x="0" y="4752275"/>
            <a:ext cx="3028800" cy="299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accent5"/>
                </a:solidFill>
                <a:latin typeface="Merriweather"/>
                <a:ea typeface="Merriweather"/>
                <a:cs typeface="Merriweather"/>
                <a:sym typeface="Merriweather"/>
              </a:rPr>
              <a:t>2024 EESM PI Meeting</a:t>
            </a:r>
            <a:endParaRPr b="1" i="0" sz="1200" u="none" cap="none" strike="noStrike">
              <a:solidFill>
                <a:schemeClr val="accent5"/>
              </a:solidFill>
              <a:latin typeface="Merriweather"/>
              <a:ea typeface="Merriweather"/>
              <a:cs typeface="Merriweather"/>
              <a:sym typeface="Merriweather"/>
            </a:endParaRPr>
          </a:p>
        </p:txBody>
      </p:sp>
      <p:sp>
        <p:nvSpPr>
          <p:cNvPr id="31" name="Google Shape;31;p16"/>
          <p:cNvSpPr txBox="1"/>
          <p:nvPr/>
        </p:nvSpPr>
        <p:spPr>
          <a:xfrm>
            <a:off x="5715000" y="4752275"/>
            <a:ext cx="3028800" cy="2991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200"/>
              <a:buFont typeface="Arial"/>
              <a:buNone/>
            </a:pPr>
            <a:r>
              <a:rPr b="1" i="0" lang="en-US" sz="1200" u="none" cap="none" strike="noStrike">
                <a:solidFill>
                  <a:schemeClr val="accent5"/>
                </a:solidFill>
                <a:latin typeface="Merriweather"/>
                <a:ea typeface="Merriweather"/>
                <a:cs typeface="Merriweather"/>
                <a:sym typeface="Merriweather"/>
              </a:rPr>
              <a:t>August 6–9, 2024</a:t>
            </a:r>
            <a:endParaRPr b="1" i="0" sz="1200" u="none" cap="none" strike="noStrike">
              <a:solidFill>
                <a:schemeClr val="accent5"/>
              </a:solidFill>
              <a:latin typeface="Merriweather"/>
              <a:ea typeface="Merriweather"/>
              <a:cs typeface="Merriweather"/>
              <a:sym typeface="Merriweathe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2" name="Shape 32"/>
        <p:cNvGrpSpPr/>
        <p:nvPr/>
      </p:nvGrpSpPr>
      <p:grpSpPr>
        <a:xfrm>
          <a:off x="0" y="0"/>
          <a:ext cx="0" cy="0"/>
          <a:chOff x="0" y="0"/>
          <a:chExt cx="0" cy="0"/>
        </a:xfrm>
      </p:grpSpPr>
      <p:sp>
        <p:nvSpPr>
          <p:cNvPr id="33" name="Google Shape;33;p17"/>
          <p:cNvSpPr txBox="1"/>
          <p:nvPr>
            <p:ph idx="1" type="body"/>
          </p:nvPr>
        </p:nvSpPr>
        <p:spPr>
          <a:xfrm>
            <a:off x="311700" y="1266175"/>
            <a:ext cx="3999900" cy="33027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4" name="Google Shape;34;p17"/>
          <p:cNvSpPr txBox="1"/>
          <p:nvPr>
            <p:ph idx="2" type="body"/>
          </p:nvPr>
        </p:nvSpPr>
        <p:spPr>
          <a:xfrm>
            <a:off x="4832400" y="1266175"/>
            <a:ext cx="3999900" cy="33027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5" name="Google Shape;35;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36" name="Google Shape;36;p17"/>
          <p:cNvSpPr txBox="1"/>
          <p:nvPr>
            <p:ph type="title"/>
          </p:nvPr>
        </p:nvSpPr>
        <p:spPr>
          <a:xfrm>
            <a:off x="712525" y="-325"/>
            <a:ext cx="8431800" cy="707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p:txBody>
      </p:sp>
      <p:pic>
        <p:nvPicPr>
          <p:cNvPr id="37" name="Google Shape;37;p17"/>
          <p:cNvPicPr preferRelativeResize="0"/>
          <p:nvPr/>
        </p:nvPicPr>
        <p:blipFill rotWithShape="1">
          <a:blip r:embed="rId2">
            <a:alphaModFix/>
          </a:blip>
          <a:srcRect b="0" l="0" r="0" t="0"/>
          <a:stretch/>
        </p:blipFill>
        <p:spPr>
          <a:xfrm>
            <a:off x="-6440" y="-6440"/>
            <a:ext cx="707400" cy="7074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8" name="Shape 38"/>
        <p:cNvGrpSpPr/>
        <p:nvPr/>
      </p:nvGrpSpPr>
      <p:grpSpPr>
        <a:xfrm>
          <a:off x="0" y="0"/>
          <a:ext cx="0" cy="0"/>
          <a:chOff x="0" y="0"/>
          <a:chExt cx="0" cy="0"/>
        </a:xfrm>
      </p:grpSpPr>
      <p:sp>
        <p:nvSpPr>
          <p:cNvPr id="39" name="Google Shape;39;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0" name="Shape 40"/>
        <p:cNvGrpSpPr/>
        <p:nvPr/>
      </p:nvGrpSpPr>
      <p:grpSpPr>
        <a:xfrm>
          <a:off x="0" y="0"/>
          <a:ext cx="0" cy="0"/>
          <a:chOff x="0" y="0"/>
          <a:chExt cx="0" cy="0"/>
        </a:xfrm>
      </p:grpSpPr>
      <p:sp>
        <p:nvSpPr>
          <p:cNvPr id="41" name="Google Shape;41;p19"/>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19"/>
          <p:cNvSpPr txBox="1"/>
          <p:nvPr>
            <p:ph type="title"/>
          </p:nvPr>
        </p:nvSpPr>
        <p:spPr>
          <a:xfrm>
            <a:off x="311700" y="814800"/>
            <a:ext cx="8571300" cy="942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a:lvl1pPr>
            <a:lvl2pPr lvl="1" algn="ctr">
              <a:lnSpc>
                <a:spcPct val="100000"/>
              </a:lnSpc>
              <a:spcBef>
                <a:spcPts val="0"/>
              </a:spcBef>
              <a:spcAft>
                <a:spcPts val="0"/>
              </a:spcAft>
              <a:buSzPts val="3600"/>
              <a:buNone/>
              <a:defRPr/>
            </a:lvl2pPr>
            <a:lvl3pPr lvl="2" algn="ctr">
              <a:lnSpc>
                <a:spcPct val="100000"/>
              </a:lnSpc>
              <a:spcBef>
                <a:spcPts val="0"/>
              </a:spcBef>
              <a:spcAft>
                <a:spcPts val="0"/>
              </a:spcAft>
              <a:buSzPts val="3600"/>
              <a:buNone/>
              <a:defRPr/>
            </a:lvl3pPr>
            <a:lvl4pPr lvl="3" algn="ctr">
              <a:lnSpc>
                <a:spcPct val="100000"/>
              </a:lnSpc>
              <a:spcBef>
                <a:spcPts val="0"/>
              </a:spcBef>
              <a:spcAft>
                <a:spcPts val="0"/>
              </a:spcAft>
              <a:buSzPts val="3600"/>
              <a:buNone/>
              <a:defRPr/>
            </a:lvl4pPr>
            <a:lvl5pPr lvl="4" algn="ctr">
              <a:lnSpc>
                <a:spcPct val="100000"/>
              </a:lnSpc>
              <a:spcBef>
                <a:spcPts val="0"/>
              </a:spcBef>
              <a:spcAft>
                <a:spcPts val="0"/>
              </a:spcAft>
              <a:buSzPts val="3600"/>
              <a:buNone/>
              <a:defRPr/>
            </a:lvl5pPr>
            <a:lvl6pPr lvl="5" algn="ctr">
              <a:lnSpc>
                <a:spcPct val="100000"/>
              </a:lnSpc>
              <a:spcBef>
                <a:spcPts val="0"/>
              </a:spcBef>
              <a:spcAft>
                <a:spcPts val="0"/>
              </a:spcAft>
              <a:buSzPts val="3600"/>
              <a:buNone/>
              <a:defRPr/>
            </a:lvl6pPr>
            <a:lvl7pPr lvl="6" algn="ctr">
              <a:lnSpc>
                <a:spcPct val="100000"/>
              </a:lnSpc>
              <a:spcBef>
                <a:spcPts val="0"/>
              </a:spcBef>
              <a:spcAft>
                <a:spcPts val="0"/>
              </a:spcAft>
              <a:buSzPts val="3600"/>
              <a:buNone/>
              <a:defRPr/>
            </a:lvl7pPr>
            <a:lvl8pPr lvl="7" algn="ctr">
              <a:lnSpc>
                <a:spcPct val="100000"/>
              </a:lnSpc>
              <a:spcBef>
                <a:spcPts val="0"/>
              </a:spcBef>
              <a:spcAft>
                <a:spcPts val="0"/>
              </a:spcAft>
              <a:buSzPts val="3600"/>
              <a:buNone/>
              <a:defRPr/>
            </a:lvl8pPr>
            <a:lvl9pPr lvl="8" algn="ctr">
              <a:lnSpc>
                <a:spcPct val="100000"/>
              </a:lnSpc>
              <a:spcBef>
                <a:spcPts val="0"/>
              </a:spcBef>
              <a:spcAft>
                <a:spcPts val="0"/>
              </a:spcAft>
              <a:buSzPts val="3600"/>
              <a:buNone/>
              <a:defRPr/>
            </a:lvl9pPr>
          </a:lstStyle>
          <a:p/>
        </p:txBody>
      </p:sp>
      <p:sp>
        <p:nvSpPr>
          <p:cNvPr id="43" name="Google Shape;43;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4" name="Shape 44"/>
        <p:cNvGrpSpPr/>
        <p:nvPr/>
      </p:nvGrpSpPr>
      <p:grpSpPr>
        <a:xfrm>
          <a:off x="0" y="0"/>
          <a:ext cx="0" cy="0"/>
          <a:chOff x="0" y="0"/>
          <a:chExt cx="0" cy="0"/>
        </a:xfrm>
      </p:grpSpPr>
      <p:sp>
        <p:nvSpPr>
          <p:cNvPr id="45" name="Google Shape;45;p20"/>
          <p:cNvSpPr txBox="1"/>
          <p:nvPr>
            <p:ph type="title"/>
          </p:nvPr>
        </p:nvSpPr>
        <p:spPr>
          <a:xfrm>
            <a:off x="-175" y="-325"/>
            <a:ext cx="9144000" cy="7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p:txBody>
      </p:sp>
      <p:sp>
        <p:nvSpPr>
          <p:cNvPr id="46" name="Google Shape;46;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 name="Shape 47"/>
        <p:cNvGrpSpPr/>
        <p:nvPr/>
      </p:nvGrpSpPr>
      <p:grpSpPr>
        <a:xfrm>
          <a:off x="0" y="0"/>
          <a:ext cx="0" cy="0"/>
          <a:chOff x="0" y="0"/>
          <a:chExt cx="0" cy="0"/>
        </a:xfrm>
      </p:grpSpPr>
      <p:sp>
        <p:nvSpPr>
          <p:cNvPr id="48" name="Google Shape;48;p21"/>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49" name="Google Shape;49;p21"/>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50" name="Google Shape;50;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6"/>
        </a:solidFill>
      </p:bgPr>
    </p:bg>
    <p:spTree>
      <p:nvGrpSpPr>
        <p:cNvPr id="51" name="Shape 51"/>
        <p:cNvGrpSpPr/>
        <p:nvPr/>
      </p:nvGrpSpPr>
      <p:grpSpPr>
        <a:xfrm>
          <a:off x="0" y="0"/>
          <a:ext cx="0" cy="0"/>
          <a:chOff x="0" y="0"/>
          <a:chExt cx="0" cy="0"/>
        </a:xfrm>
      </p:grpSpPr>
      <p:sp>
        <p:nvSpPr>
          <p:cNvPr id="52" name="Google Shape;52;p22"/>
          <p:cNvSpPr txBox="1"/>
          <p:nvPr>
            <p:ph type="title"/>
          </p:nvPr>
        </p:nvSpPr>
        <p:spPr>
          <a:xfrm>
            <a:off x="490250" y="526350"/>
            <a:ext cx="56136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2"/>
              </a:buClr>
              <a:buSzPts val="5400"/>
              <a:buNone/>
              <a:defRPr b="0" sz="5400">
                <a:solidFill>
                  <a:schemeClr val="dk2"/>
                </a:solidFill>
              </a:defRPr>
            </a:lvl1pPr>
            <a:lvl2pPr lvl="1" algn="l">
              <a:lnSpc>
                <a:spcPct val="100000"/>
              </a:lnSpc>
              <a:spcBef>
                <a:spcPts val="0"/>
              </a:spcBef>
              <a:spcAft>
                <a:spcPts val="0"/>
              </a:spcAft>
              <a:buClr>
                <a:schemeClr val="dk2"/>
              </a:buClr>
              <a:buSzPts val="5400"/>
              <a:buNone/>
              <a:defRPr b="0" sz="5400">
                <a:solidFill>
                  <a:schemeClr val="dk2"/>
                </a:solidFill>
              </a:defRPr>
            </a:lvl2pPr>
            <a:lvl3pPr lvl="2" algn="l">
              <a:lnSpc>
                <a:spcPct val="100000"/>
              </a:lnSpc>
              <a:spcBef>
                <a:spcPts val="0"/>
              </a:spcBef>
              <a:spcAft>
                <a:spcPts val="0"/>
              </a:spcAft>
              <a:buClr>
                <a:schemeClr val="dk2"/>
              </a:buClr>
              <a:buSzPts val="5400"/>
              <a:buNone/>
              <a:defRPr b="0" sz="5400">
                <a:solidFill>
                  <a:schemeClr val="dk2"/>
                </a:solidFill>
              </a:defRPr>
            </a:lvl3pPr>
            <a:lvl4pPr lvl="3" algn="l">
              <a:lnSpc>
                <a:spcPct val="100000"/>
              </a:lnSpc>
              <a:spcBef>
                <a:spcPts val="0"/>
              </a:spcBef>
              <a:spcAft>
                <a:spcPts val="0"/>
              </a:spcAft>
              <a:buClr>
                <a:schemeClr val="dk2"/>
              </a:buClr>
              <a:buSzPts val="5400"/>
              <a:buNone/>
              <a:defRPr b="0" sz="5400">
                <a:solidFill>
                  <a:schemeClr val="dk2"/>
                </a:solidFill>
              </a:defRPr>
            </a:lvl4pPr>
            <a:lvl5pPr lvl="4" algn="l">
              <a:lnSpc>
                <a:spcPct val="100000"/>
              </a:lnSpc>
              <a:spcBef>
                <a:spcPts val="0"/>
              </a:spcBef>
              <a:spcAft>
                <a:spcPts val="0"/>
              </a:spcAft>
              <a:buClr>
                <a:schemeClr val="dk2"/>
              </a:buClr>
              <a:buSzPts val="5400"/>
              <a:buNone/>
              <a:defRPr b="0" sz="5400">
                <a:solidFill>
                  <a:schemeClr val="dk2"/>
                </a:solidFill>
              </a:defRPr>
            </a:lvl5pPr>
            <a:lvl6pPr lvl="5" algn="l">
              <a:lnSpc>
                <a:spcPct val="100000"/>
              </a:lnSpc>
              <a:spcBef>
                <a:spcPts val="0"/>
              </a:spcBef>
              <a:spcAft>
                <a:spcPts val="0"/>
              </a:spcAft>
              <a:buClr>
                <a:schemeClr val="dk2"/>
              </a:buClr>
              <a:buSzPts val="5400"/>
              <a:buNone/>
              <a:defRPr b="0" sz="5400">
                <a:solidFill>
                  <a:schemeClr val="dk2"/>
                </a:solidFill>
              </a:defRPr>
            </a:lvl6pPr>
            <a:lvl7pPr lvl="6" algn="l">
              <a:lnSpc>
                <a:spcPct val="100000"/>
              </a:lnSpc>
              <a:spcBef>
                <a:spcPts val="0"/>
              </a:spcBef>
              <a:spcAft>
                <a:spcPts val="0"/>
              </a:spcAft>
              <a:buClr>
                <a:schemeClr val="dk2"/>
              </a:buClr>
              <a:buSzPts val="5400"/>
              <a:buNone/>
              <a:defRPr b="0" sz="5400">
                <a:solidFill>
                  <a:schemeClr val="dk2"/>
                </a:solidFill>
              </a:defRPr>
            </a:lvl7pPr>
            <a:lvl8pPr lvl="7" algn="l">
              <a:lnSpc>
                <a:spcPct val="100000"/>
              </a:lnSpc>
              <a:spcBef>
                <a:spcPts val="0"/>
              </a:spcBef>
              <a:spcAft>
                <a:spcPts val="0"/>
              </a:spcAft>
              <a:buClr>
                <a:schemeClr val="dk2"/>
              </a:buClr>
              <a:buSzPts val="5400"/>
              <a:buNone/>
              <a:defRPr b="0" sz="5400">
                <a:solidFill>
                  <a:schemeClr val="dk2"/>
                </a:solidFill>
              </a:defRPr>
            </a:lvl8pPr>
            <a:lvl9pPr lvl="8" algn="l">
              <a:lnSpc>
                <a:spcPct val="100000"/>
              </a:lnSpc>
              <a:spcBef>
                <a:spcPts val="0"/>
              </a:spcBef>
              <a:spcAft>
                <a:spcPts val="0"/>
              </a:spcAft>
              <a:buClr>
                <a:schemeClr val="dk2"/>
              </a:buClr>
              <a:buSzPts val="5400"/>
              <a:buNone/>
              <a:defRPr b="0" sz="5400">
                <a:solidFill>
                  <a:schemeClr val="dk2"/>
                </a:solidFill>
              </a:defRPr>
            </a:lvl9pPr>
          </a:lstStyle>
          <a:p/>
        </p:txBody>
      </p:sp>
      <p:sp>
        <p:nvSpPr>
          <p:cNvPr id="53" name="Google Shape;53;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4" name="Shape 54"/>
        <p:cNvGrpSpPr/>
        <p:nvPr/>
      </p:nvGrpSpPr>
      <p:grpSpPr>
        <a:xfrm>
          <a:off x="0" y="0"/>
          <a:ext cx="0" cy="0"/>
          <a:chOff x="0" y="0"/>
          <a:chExt cx="0" cy="0"/>
        </a:xfrm>
      </p:grpSpPr>
      <p:sp>
        <p:nvSpPr>
          <p:cNvPr id="55" name="Google Shape;55;p23"/>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6" name="Google Shape;56;p23"/>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57" name="Google Shape;57;p23"/>
          <p:cNvSpPr txBox="1"/>
          <p:nvPr>
            <p:ph type="title"/>
          </p:nvPr>
        </p:nvSpPr>
        <p:spPr>
          <a:xfrm>
            <a:off x="265500" y="1039675"/>
            <a:ext cx="4045200" cy="1675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58" name="Google Shape;58;p23"/>
          <p:cNvSpPr txBox="1"/>
          <p:nvPr>
            <p:ph idx="1" type="subTitle"/>
          </p:nvPr>
        </p:nvSpPr>
        <p:spPr>
          <a:xfrm>
            <a:off x="265500" y="27268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9" name="Google Shape;59;p23"/>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17500" lvl="2" marL="1371600" algn="l">
              <a:lnSpc>
                <a:spcPct val="115000"/>
              </a:lnSpc>
              <a:spcBef>
                <a:spcPts val="0"/>
              </a:spcBef>
              <a:spcAft>
                <a:spcPts val="0"/>
              </a:spcAft>
              <a:buClr>
                <a:schemeClr val="lt1"/>
              </a:buClr>
              <a:buSzPts val="1400"/>
              <a:buChar char="■"/>
              <a:defRPr>
                <a:solidFill>
                  <a:schemeClr val="lt1"/>
                </a:solidFill>
              </a:defRPr>
            </a:lvl3pPr>
            <a:lvl4pPr indent="-317500" lvl="3" marL="1828800" algn="l">
              <a:lnSpc>
                <a:spcPct val="115000"/>
              </a:lnSpc>
              <a:spcBef>
                <a:spcPts val="0"/>
              </a:spcBef>
              <a:spcAft>
                <a:spcPts val="0"/>
              </a:spcAft>
              <a:buClr>
                <a:schemeClr val="lt1"/>
              </a:buClr>
              <a:buSzPts val="1400"/>
              <a:buChar char="●"/>
              <a:defRPr>
                <a:solidFill>
                  <a:schemeClr val="lt1"/>
                </a:solidFill>
              </a:defRPr>
            </a:lvl4pPr>
            <a:lvl5pPr indent="-317500" lvl="4" marL="2286000" algn="l">
              <a:lnSpc>
                <a:spcPct val="115000"/>
              </a:lnSpc>
              <a:spcBef>
                <a:spcPts val="0"/>
              </a:spcBef>
              <a:spcAft>
                <a:spcPts val="0"/>
              </a:spcAft>
              <a:buClr>
                <a:schemeClr val="lt1"/>
              </a:buClr>
              <a:buSzPts val="1400"/>
              <a:buChar char="○"/>
              <a:defRPr>
                <a:solidFill>
                  <a:schemeClr val="lt1"/>
                </a:solidFill>
              </a:defRPr>
            </a:lvl5pPr>
            <a:lvl6pPr indent="-317500" lvl="5" marL="2743200" algn="l">
              <a:lnSpc>
                <a:spcPct val="115000"/>
              </a:lnSpc>
              <a:spcBef>
                <a:spcPts val="0"/>
              </a:spcBef>
              <a:spcAft>
                <a:spcPts val="0"/>
              </a:spcAft>
              <a:buClr>
                <a:schemeClr val="lt1"/>
              </a:buClr>
              <a:buSzPts val="1400"/>
              <a:buChar char="■"/>
              <a:defRPr>
                <a:solidFill>
                  <a:schemeClr val="lt1"/>
                </a:solidFill>
              </a:defRPr>
            </a:lvl6pPr>
            <a:lvl7pPr indent="-317500" lvl="6" marL="3200400" algn="l">
              <a:lnSpc>
                <a:spcPct val="115000"/>
              </a:lnSpc>
              <a:spcBef>
                <a:spcPts val="0"/>
              </a:spcBef>
              <a:spcAft>
                <a:spcPts val="0"/>
              </a:spcAft>
              <a:buClr>
                <a:schemeClr val="lt1"/>
              </a:buClr>
              <a:buSzPts val="1400"/>
              <a:buChar char="●"/>
              <a:defRPr>
                <a:solidFill>
                  <a:schemeClr val="lt1"/>
                </a:solidFill>
              </a:defRPr>
            </a:lvl7pPr>
            <a:lvl8pPr indent="-317500" lvl="7" marL="3657600" algn="l">
              <a:lnSpc>
                <a:spcPct val="115000"/>
              </a:lnSpc>
              <a:spcBef>
                <a:spcPts val="0"/>
              </a:spcBef>
              <a:spcAft>
                <a:spcPts val="0"/>
              </a:spcAft>
              <a:buClr>
                <a:schemeClr val="lt1"/>
              </a:buClr>
              <a:buSzPts val="1400"/>
              <a:buChar char="○"/>
              <a:defRPr>
                <a:solidFill>
                  <a:schemeClr val="lt1"/>
                </a:solidFill>
              </a:defRPr>
            </a:lvl8pPr>
            <a:lvl9pPr indent="-317500" lvl="8" marL="4114800" algn="l">
              <a:lnSpc>
                <a:spcPct val="115000"/>
              </a:lnSpc>
              <a:spcBef>
                <a:spcPts val="0"/>
              </a:spcBef>
              <a:spcAft>
                <a:spcPts val="0"/>
              </a:spcAft>
              <a:buClr>
                <a:schemeClr val="lt1"/>
              </a:buClr>
              <a:buSzPts val="1400"/>
              <a:buChar char="■"/>
              <a:defRPr>
                <a:solidFill>
                  <a:schemeClr val="lt1"/>
                </a:solidFill>
              </a:defRPr>
            </a:lvl9pPr>
          </a:lstStyle>
          <a:p/>
        </p:txBody>
      </p:sp>
      <p:sp>
        <p:nvSpPr>
          <p:cNvPr id="60" name="Google Shape;60;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tropic">
    <p:bg>
      <p:bgPr>
        <a:solidFill>
          <a:schemeClr val="lt1"/>
        </a:solidFill>
      </p:bgPr>
    </p:bg>
    <p:spTree>
      <p:nvGrpSpPr>
        <p:cNvPr id="5" name="Shape 5"/>
        <p:cNvGrpSpPr/>
        <p:nvPr/>
      </p:nvGrpSpPr>
      <p:grpSpPr>
        <a:xfrm>
          <a:off x="0" y="0"/>
          <a:ext cx="0" cy="0"/>
          <a:chOff x="0" y="0"/>
          <a:chExt cx="0" cy="0"/>
        </a:xfrm>
      </p:grpSpPr>
      <p:sp>
        <p:nvSpPr>
          <p:cNvPr id="6" name="Google Shape;6;p14"/>
          <p:cNvSpPr txBox="1"/>
          <p:nvPr>
            <p:ph type="title"/>
          </p:nvPr>
        </p:nvSpPr>
        <p:spPr>
          <a:xfrm>
            <a:off x="-175" y="-325"/>
            <a:ext cx="9144000" cy="707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1pPr>
            <a:lvl2pPr lvl="1"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2pPr>
            <a:lvl3pPr lvl="2"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3pPr>
            <a:lvl4pPr lvl="3"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4pPr>
            <a:lvl5pPr lvl="4"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5pPr>
            <a:lvl6pPr lvl="5"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6pPr>
            <a:lvl7pPr lvl="6"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7pPr>
            <a:lvl8pPr lvl="7"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8pPr>
            <a:lvl9pPr lvl="8"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9pPr>
          </a:lstStyle>
          <a:p/>
        </p:txBody>
      </p:sp>
      <p:sp>
        <p:nvSpPr>
          <p:cNvPr id="7" name="Google Shape;7;p14"/>
          <p:cNvSpPr txBox="1"/>
          <p:nvPr>
            <p:ph idx="1" type="body"/>
          </p:nvPr>
        </p:nvSpPr>
        <p:spPr>
          <a:xfrm>
            <a:off x="0" y="707075"/>
            <a:ext cx="9144000" cy="4045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Open Sans"/>
              <a:buChar char="●"/>
              <a:defRPr b="0" i="0" sz="1800" u="none" cap="none" strike="noStrike">
                <a:solidFill>
                  <a:schemeClr val="dk2"/>
                </a:solidFill>
                <a:latin typeface="Open Sans"/>
                <a:ea typeface="Open Sans"/>
                <a:cs typeface="Open Sans"/>
                <a:sym typeface="Open Sans"/>
              </a:defRPr>
            </a:lvl1pPr>
            <a:lvl2pPr indent="-317500" lvl="1" marL="914400" marR="0" rtl="0" algn="l">
              <a:lnSpc>
                <a:spcPct val="115000"/>
              </a:lnSpc>
              <a:spcBef>
                <a:spcPts val="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2pPr>
            <a:lvl3pPr indent="-317500" lvl="2" marL="1371600" marR="0" rtl="0" algn="l">
              <a:lnSpc>
                <a:spcPct val="115000"/>
              </a:lnSpc>
              <a:spcBef>
                <a:spcPts val="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3pPr>
            <a:lvl4pPr indent="-317500" lvl="3" marL="1828800" marR="0" rtl="0" algn="l">
              <a:lnSpc>
                <a:spcPct val="115000"/>
              </a:lnSpc>
              <a:spcBef>
                <a:spcPts val="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4pPr>
            <a:lvl5pPr indent="-317500" lvl="4" marL="2286000" marR="0" rtl="0" algn="l">
              <a:lnSpc>
                <a:spcPct val="115000"/>
              </a:lnSpc>
              <a:spcBef>
                <a:spcPts val="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5pPr>
            <a:lvl6pPr indent="-317500" lvl="5" marL="2743200" marR="0" rtl="0" algn="l">
              <a:lnSpc>
                <a:spcPct val="115000"/>
              </a:lnSpc>
              <a:spcBef>
                <a:spcPts val="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6pPr>
            <a:lvl7pPr indent="-317500" lvl="6" marL="3200400" marR="0" rtl="0" algn="l">
              <a:lnSpc>
                <a:spcPct val="115000"/>
              </a:lnSpc>
              <a:spcBef>
                <a:spcPts val="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7pPr>
            <a:lvl8pPr indent="-317500" lvl="7" marL="3657600" marR="0" rtl="0" algn="l">
              <a:lnSpc>
                <a:spcPct val="115000"/>
              </a:lnSpc>
              <a:spcBef>
                <a:spcPts val="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8pPr>
            <a:lvl9pPr indent="-317500" lvl="8" marL="4114800" marR="0" rtl="0" algn="l">
              <a:lnSpc>
                <a:spcPct val="115000"/>
              </a:lnSpc>
              <a:spcBef>
                <a:spcPts val="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9pPr>
          </a:lstStyle>
          <a:p/>
        </p:txBody>
      </p:sp>
      <p:sp>
        <p:nvSpPr>
          <p:cNvPr id="8" name="Google Shape;8;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19.png"/><Relationship Id="rId5" Type="http://schemas.openxmlformats.org/officeDocument/2006/relationships/image" Target="../media/image21.png"/><Relationship Id="rId6" Type="http://schemas.openxmlformats.org/officeDocument/2006/relationships/image" Target="../media/image15.png"/><Relationship Id="rId7" Type="http://schemas.openxmlformats.org/officeDocument/2006/relationships/image" Target="../media/image23.png"/><Relationship Id="rId8"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17.png"/><Relationship Id="rId5"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27.png"/><Relationship Id="rId5" Type="http://schemas.openxmlformats.org/officeDocument/2006/relationships/image" Target="../media/image4.png"/><Relationship Id="rId6"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jp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8.jpg"/><Relationship Id="rId4" Type="http://schemas.openxmlformats.org/officeDocument/2006/relationships/image" Target="../media/image5.png"/><Relationship Id="rId5" Type="http://schemas.openxmlformats.org/officeDocument/2006/relationships/image" Target="../media/image21.png"/><Relationship Id="rId6" Type="http://schemas.openxmlformats.org/officeDocument/2006/relationships/image" Target="../media/image18.png"/><Relationship Id="rId7"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
          <p:cNvSpPr txBox="1"/>
          <p:nvPr>
            <p:ph type="ctrTitle"/>
          </p:nvPr>
        </p:nvSpPr>
        <p:spPr>
          <a:xfrm>
            <a:off x="106650" y="1707825"/>
            <a:ext cx="8914200" cy="1614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5000"/>
              <a:buNone/>
            </a:pPr>
            <a:r>
              <a:rPr lang="en-US"/>
              <a:t>ESMD Coastal Overview</a:t>
            </a:r>
            <a:endParaRPr/>
          </a:p>
        </p:txBody>
      </p:sp>
      <p:sp>
        <p:nvSpPr>
          <p:cNvPr id="87" name="Google Shape;87;p1"/>
          <p:cNvSpPr txBox="1"/>
          <p:nvPr>
            <p:ph idx="1" type="subTitle"/>
          </p:nvPr>
        </p:nvSpPr>
        <p:spPr>
          <a:xfrm>
            <a:off x="106650" y="3321825"/>
            <a:ext cx="8914200" cy="876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200"/>
              <a:buNone/>
            </a:pPr>
            <a:r>
              <a:rPr lang="en-US"/>
              <a:t>LeAnn Conlon, Gautam Bisht, Steven Brus, Rich Fiorella, Nicole Jeffery, Luke Van Roekel</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10"/>
          <p:cNvSpPr txBox="1"/>
          <p:nvPr>
            <p:ph type="title"/>
          </p:nvPr>
        </p:nvSpPr>
        <p:spPr>
          <a:xfrm>
            <a:off x="760823" y="87877"/>
            <a:ext cx="8431800" cy="707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600"/>
              <a:buNone/>
            </a:pPr>
            <a:r>
              <a:rPr lang="en-US" sz="2400"/>
              <a:t>Arctic Watersheds</a:t>
            </a:r>
            <a:endParaRPr sz="1600"/>
          </a:p>
        </p:txBody>
      </p:sp>
      <p:sp>
        <p:nvSpPr>
          <p:cNvPr id="184" name="Google Shape;184;p10"/>
          <p:cNvSpPr txBox="1"/>
          <p:nvPr/>
        </p:nvSpPr>
        <p:spPr>
          <a:xfrm>
            <a:off x="0" y="738710"/>
            <a:ext cx="4206240" cy="135421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entury Gothic"/>
                <a:ea typeface="Century Gothic"/>
                <a:cs typeface="Century Gothic"/>
                <a:sym typeface="Century Gothic"/>
              </a:rPr>
              <a:t>Multi-scale methods for Arctic watershed </a:t>
            </a:r>
            <a:r>
              <a:rPr b="0" i="0" lang="en-US" sz="1400" u="none" cap="none" strike="noStrike">
                <a:solidFill>
                  <a:srgbClr val="000000"/>
                </a:solidFill>
                <a:latin typeface="Century Gothic"/>
                <a:ea typeface="Century Gothic"/>
                <a:cs typeface="Century Gothic"/>
                <a:sym typeface="Century Gothic"/>
              </a:rPr>
              <a:t>modeling – Coupling process-rich models (ATS) to understand the impacts of lateral flow on Arctic river outflow (MOSART) </a:t>
            </a:r>
            <a:r>
              <a:rPr b="1" i="0" lang="en-US" sz="1400" u="none" cap="none" strike="noStrike">
                <a:solidFill>
                  <a:srgbClr val="000000"/>
                </a:solidFill>
                <a:latin typeface="Century Gothic"/>
                <a:ea typeface="Century Gothic"/>
                <a:cs typeface="Century Gothic"/>
                <a:sym typeface="Century Gothic"/>
              </a:rPr>
              <a:t>with RGMA</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pic>
        <p:nvPicPr>
          <p:cNvPr descr="A diagram of a process of modeling&#10;&#10;Description automatically generated" id="185" name="Google Shape;185;p10"/>
          <p:cNvPicPr preferRelativeResize="0"/>
          <p:nvPr/>
        </p:nvPicPr>
        <p:blipFill rotWithShape="1">
          <a:blip r:embed="rId3">
            <a:alphaModFix/>
          </a:blip>
          <a:srcRect b="0" l="0" r="0" t="0"/>
          <a:stretch/>
        </p:blipFill>
        <p:spPr>
          <a:xfrm>
            <a:off x="54919" y="1655970"/>
            <a:ext cx="3285167" cy="1622440"/>
          </a:xfrm>
          <a:prstGeom prst="rect">
            <a:avLst/>
          </a:prstGeom>
          <a:noFill/>
          <a:ln>
            <a:noFill/>
          </a:ln>
        </p:spPr>
      </p:pic>
      <p:pic>
        <p:nvPicPr>
          <p:cNvPr id="186" name="Google Shape;186;p10"/>
          <p:cNvPicPr preferRelativeResize="0"/>
          <p:nvPr/>
        </p:nvPicPr>
        <p:blipFill rotWithShape="1">
          <a:blip r:embed="rId4">
            <a:alphaModFix/>
          </a:blip>
          <a:srcRect b="0" l="0" r="0" t="0"/>
          <a:stretch/>
        </p:blipFill>
        <p:spPr>
          <a:xfrm>
            <a:off x="2495599" y="1684068"/>
            <a:ext cx="844487" cy="1521830"/>
          </a:xfrm>
          <a:prstGeom prst="rect">
            <a:avLst/>
          </a:prstGeom>
          <a:noFill/>
          <a:ln>
            <a:noFill/>
          </a:ln>
        </p:spPr>
      </p:pic>
      <p:pic>
        <p:nvPicPr>
          <p:cNvPr descr="A logo of a ship and a river&#10;&#10;Description automatically generated" id="187" name="Google Shape;187;p10"/>
          <p:cNvPicPr preferRelativeResize="0"/>
          <p:nvPr/>
        </p:nvPicPr>
        <p:blipFill rotWithShape="1">
          <a:blip r:embed="rId5">
            <a:alphaModFix/>
          </a:blip>
          <a:srcRect b="0" l="0" r="0" t="0"/>
          <a:stretch/>
        </p:blipFill>
        <p:spPr>
          <a:xfrm>
            <a:off x="8370515" y="66916"/>
            <a:ext cx="682078" cy="675325"/>
          </a:xfrm>
          <a:prstGeom prst="rect">
            <a:avLst/>
          </a:prstGeom>
          <a:noFill/>
          <a:ln>
            <a:noFill/>
          </a:ln>
        </p:spPr>
      </p:pic>
      <p:pic>
        <p:nvPicPr>
          <p:cNvPr id="188" name="Google Shape;188;p10"/>
          <p:cNvPicPr preferRelativeResize="0"/>
          <p:nvPr/>
        </p:nvPicPr>
        <p:blipFill rotWithShape="1">
          <a:blip r:embed="rId6">
            <a:alphaModFix/>
          </a:blip>
          <a:srcRect b="0" l="0" r="0" t="0"/>
          <a:stretch/>
        </p:blipFill>
        <p:spPr>
          <a:xfrm>
            <a:off x="5998359" y="1025125"/>
            <a:ext cx="3145641" cy="1721926"/>
          </a:xfrm>
          <a:prstGeom prst="rect">
            <a:avLst/>
          </a:prstGeom>
          <a:noFill/>
          <a:ln>
            <a:noFill/>
          </a:ln>
        </p:spPr>
      </p:pic>
      <p:sp>
        <p:nvSpPr>
          <p:cNvPr id="189" name="Google Shape;189;p10"/>
          <p:cNvSpPr txBox="1"/>
          <p:nvPr/>
        </p:nvSpPr>
        <p:spPr>
          <a:xfrm>
            <a:off x="4622906" y="928447"/>
            <a:ext cx="1551199" cy="224676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entury Gothic"/>
                <a:ea typeface="Century Gothic"/>
                <a:cs typeface="Century Gothic"/>
                <a:sym typeface="Century Gothic"/>
              </a:rPr>
              <a:t>MOSART</a:t>
            </a:r>
            <a:r>
              <a:rPr b="0" i="0" lang="en-US" sz="1400" u="none" cap="none" strike="noStrike">
                <a:solidFill>
                  <a:srgbClr val="000000"/>
                </a:solidFill>
                <a:latin typeface="Century Gothic"/>
                <a:ea typeface="Century Gothic"/>
                <a:cs typeface="Century Gothic"/>
                <a:sym typeface="Century Gothic"/>
              </a:rPr>
              <a:t>: A novel approach to construct mesh-independent river networks (with ICoM)</a:t>
            </a:r>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entury Gothic"/>
                <a:ea typeface="Century Gothic"/>
                <a:cs typeface="Century Gothic"/>
                <a:sym typeface="Century Gothic"/>
              </a:rPr>
              <a:t>Sagavanirktok River Basin, AK</a:t>
            </a:r>
            <a:endParaRPr/>
          </a:p>
        </p:txBody>
      </p:sp>
      <p:pic>
        <p:nvPicPr>
          <p:cNvPr id="190" name="Google Shape;190;p10"/>
          <p:cNvPicPr preferRelativeResize="0"/>
          <p:nvPr/>
        </p:nvPicPr>
        <p:blipFill rotWithShape="1">
          <a:blip r:embed="rId7">
            <a:alphaModFix/>
          </a:blip>
          <a:srcRect b="0" l="0" r="0" t="0"/>
          <a:stretch/>
        </p:blipFill>
        <p:spPr>
          <a:xfrm>
            <a:off x="54919" y="3209391"/>
            <a:ext cx="3937880" cy="1195399"/>
          </a:xfrm>
          <a:prstGeom prst="rect">
            <a:avLst/>
          </a:prstGeom>
          <a:noFill/>
          <a:ln>
            <a:noFill/>
          </a:ln>
        </p:spPr>
      </p:pic>
      <p:sp>
        <p:nvSpPr>
          <p:cNvPr id="191" name="Google Shape;191;p10"/>
          <p:cNvSpPr txBox="1"/>
          <p:nvPr/>
        </p:nvSpPr>
        <p:spPr>
          <a:xfrm>
            <a:off x="220451" y="3493854"/>
            <a:ext cx="1080745"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800" u="none" cap="none" strike="noStrike">
                <a:solidFill>
                  <a:schemeClr val="accent1"/>
                </a:solidFill>
                <a:latin typeface="Century Gothic"/>
                <a:ea typeface="Century Gothic"/>
                <a:cs typeface="Century Gothic"/>
                <a:sym typeface="Century Gothic"/>
              </a:rPr>
              <a:t>Gao &amp; Coon 2022</a:t>
            </a:r>
            <a:endParaRPr/>
          </a:p>
        </p:txBody>
      </p:sp>
      <p:cxnSp>
        <p:nvCxnSpPr>
          <p:cNvPr id="192" name="Google Shape;192;p10"/>
          <p:cNvCxnSpPr/>
          <p:nvPr/>
        </p:nvCxnSpPr>
        <p:spPr>
          <a:xfrm>
            <a:off x="679071" y="2865618"/>
            <a:ext cx="214323" cy="628236"/>
          </a:xfrm>
          <a:prstGeom prst="straightConnector1">
            <a:avLst/>
          </a:prstGeom>
          <a:noFill/>
          <a:ln cap="flat" cmpd="sng" w="9525">
            <a:solidFill>
              <a:srgbClr val="122D37"/>
            </a:solidFill>
            <a:prstDash val="solid"/>
            <a:round/>
            <a:headEnd len="sm" w="sm" type="none"/>
            <a:tailEnd len="med" w="med" type="triangle"/>
          </a:ln>
        </p:spPr>
      </p:cxnSp>
      <p:sp>
        <p:nvSpPr>
          <p:cNvPr id="193" name="Google Shape;193;p10"/>
          <p:cNvSpPr txBox="1"/>
          <p:nvPr/>
        </p:nvSpPr>
        <p:spPr>
          <a:xfrm>
            <a:off x="54919" y="4404790"/>
            <a:ext cx="4687399" cy="73866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C00000"/>
                </a:solidFill>
                <a:latin typeface="Century Gothic"/>
                <a:ea typeface="Century Gothic"/>
                <a:cs typeface="Century Gothic"/>
                <a:sym typeface="Century Gothic"/>
              </a:rPr>
              <a:t>Future efforts </a:t>
            </a:r>
            <a:r>
              <a:rPr b="0" i="0" lang="en-US" sz="1400" u="none" cap="none" strike="noStrike">
                <a:solidFill>
                  <a:srgbClr val="000000"/>
                </a:solidFill>
                <a:latin typeface="Century Gothic"/>
                <a:ea typeface="Century Gothic"/>
                <a:cs typeface="Century Gothic"/>
                <a:sym typeface="Century Gothic"/>
              </a:rPr>
              <a:t>use ML approaches to reduce the hillslope number by an order of magnitude to enable </a:t>
            </a:r>
            <a:r>
              <a:rPr b="1" i="1" lang="en-US" sz="1400" u="none" cap="none" strike="noStrike">
                <a:solidFill>
                  <a:srgbClr val="000000"/>
                </a:solidFill>
                <a:latin typeface="Century Gothic"/>
                <a:ea typeface="Century Gothic"/>
                <a:cs typeface="Century Gothic"/>
                <a:sym typeface="Century Gothic"/>
              </a:rPr>
              <a:t>multiple watersheds </a:t>
            </a:r>
            <a:r>
              <a:rPr b="0" i="0" lang="en-US" sz="1400" u="none" cap="none" strike="noStrike">
                <a:solidFill>
                  <a:srgbClr val="000000"/>
                </a:solidFill>
                <a:latin typeface="Century Gothic"/>
                <a:ea typeface="Century Gothic"/>
                <a:cs typeface="Century Gothic"/>
                <a:sym typeface="Century Gothic"/>
              </a:rPr>
              <a:t>and </a:t>
            </a:r>
            <a:r>
              <a:rPr b="1" i="1" lang="en-US" sz="1400" u="none" cap="none" strike="noStrike">
                <a:solidFill>
                  <a:srgbClr val="000000"/>
                </a:solidFill>
                <a:latin typeface="Century Gothic"/>
                <a:ea typeface="Century Gothic"/>
                <a:cs typeface="Century Gothic"/>
                <a:sym typeface="Century Gothic"/>
              </a:rPr>
              <a:t>century </a:t>
            </a:r>
            <a:r>
              <a:rPr b="0" i="0" lang="en-US" sz="1400" u="none" cap="none" strike="noStrike">
                <a:solidFill>
                  <a:srgbClr val="000000"/>
                </a:solidFill>
                <a:latin typeface="Century Gothic"/>
                <a:ea typeface="Century Gothic"/>
                <a:cs typeface="Century Gothic"/>
                <a:sym typeface="Century Gothic"/>
              </a:rPr>
              <a:t>simulations </a:t>
            </a:r>
            <a:endParaRPr/>
          </a:p>
        </p:txBody>
      </p:sp>
      <p:sp>
        <p:nvSpPr>
          <p:cNvPr id="194" name="Google Shape;194;p10"/>
          <p:cNvSpPr txBox="1"/>
          <p:nvPr/>
        </p:nvSpPr>
        <p:spPr>
          <a:xfrm>
            <a:off x="4683039" y="3472269"/>
            <a:ext cx="1647264" cy="116955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C00000"/>
                </a:solidFill>
                <a:latin typeface="Century Gothic"/>
                <a:ea typeface="Century Gothic"/>
                <a:cs typeface="Century Gothic"/>
                <a:sym typeface="Century Gothic"/>
              </a:rPr>
              <a:t>Future efforts </a:t>
            </a:r>
            <a:r>
              <a:rPr b="0" i="0" lang="en-US" sz="1400" u="none" cap="none" strike="noStrike">
                <a:solidFill>
                  <a:srgbClr val="000000"/>
                </a:solidFill>
                <a:latin typeface="Century Gothic"/>
                <a:ea typeface="Century Gothic"/>
                <a:cs typeface="Century Gothic"/>
                <a:sym typeface="Century Gothic"/>
              </a:rPr>
              <a:t>- Towards a </a:t>
            </a:r>
            <a:r>
              <a:rPr b="1" i="0" lang="en-US" sz="1400" u="none" cap="none" strike="noStrike">
                <a:solidFill>
                  <a:srgbClr val="000000"/>
                </a:solidFill>
                <a:latin typeface="Century Gothic"/>
                <a:ea typeface="Century Gothic"/>
                <a:cs typeface="Century Gothic"/>
                <a:sym typeface="Century Gothic"/>
              </a:rPr>
              <a:t>Land-River-Marine Unified </a:t>
            </a:r>
            <a:r>
              <a:rPr b="0" i="0" lang="en-US" sz="1400" u="none" cap="none" strike="noStrike">
                <a:solidFill>
                  <a:srgbClr val="000000"/>
                </a:solidFill>
                <a:latin typeface="Century Gothic"/>
                <a:ea typeface="Century Gothic"/>
                <a:cs typeface="Century Gothic"/>
                <a:sym typeface="Century Gothic"/>
              </a:rPr>
              <a:t>Mesh for the Arctic</a:t>
            </a:r>
            <a:endParaRPr/>
          </a:p>
        </p:txBody>
      </p:sp>
      <p:pic>
        <p:nvPicPr>
          <p:cNvPr descr="A map of the world&#10;&#10;Description automatically generated" id="195" name="Google Shape;195;p10"/>
          <p:cNvPicPr preferRelativeResize="0"/>
          <p:nvPr/>
        </p:nvPicPr>
        <p:blipFill rotWithShape="1">
          <a:blip r:embed="rId8">
            <a:alphaModFix/>
          </a:blip>
          <a:srcRect b="57582" l="17079" r="42792" t="3633"/>
          <a:stretch/>
        </p:blipFill>
        <p:spPr>
          <a:xfrm>
            <a:off x="6353459" y="2875834"/>
            <a:ext cx="2252626" cy="2223525"/>
          </a:xfrm>
          <a:prstGeom prst="rect">
            <a:avLst/>
          </a:prstGeom>
          <a:noFill/>
          <a:ln>
            <a:noFill/>
          </a:ln>
        </p:spPr>
      </p:pic>
      <p:sp>
        <p:nvSpPr>
          <p:cNvPr id="196" name="Google Shape;196;p10"/>
          <p:cNvSpPr txBox="1"/>
          <p:nvPr/>
        </p:nvSpPr>
        <p:spPr>
          <a:xfrm>
            <a:off x="7649488" y="4382316"/>
            <a:ext cx="1330745"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100" u="none" cap="none" strike="noStrike">
                <a:solidFill>
                  <a:srgbClr val="000000"/>
                </a:solidFill>
                <a:latin typeface="Century Gothic"/>
                <a:ea typeface="Century Gothic"/>
                <a:cs typeface="Century Gothic"/>
                <a:sym typeface="Century Gothic"/>
              </a:rPr>
              <a:t>ICOS30 Land Mesh</a:t>
            </a:r>
            <a:endParaRPr/>
          </a:p>
        </p:txBody>
      </p:sp>
      <p:sp>
        <p:nvSpPr>
          <p:cNvPr id="197" name="Google Shape;197;p10"/>
          <p:cNvSpPr txBox="1"/>
          <p:nvPr/>
        </p:nvSpPr>
        <p:spPr>
          <a:xfrm>
            <a:off x="7778405" y="2728433"/>
            <a:ext cx="133722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Century Gothic"/>
                <a:ea typeface="Century Gothic"/>
                <a:cs typeface="Century Gothic"/>
                <a:sym typeface="Century Gothic"/>
              </a:rPr>
              <a:t>Unstructured Mesh</a:t>
            </a:r>
            <a:endParaRPr/>
          </a:p>
        </p:txBody>
      </p:sp>
      <p:sp>
        <p:nvSpPr>
          <p:cNvPr id="198" name="Google Shape;198;p10"/>
          <p:cNvSpPr txBox="1"/>
          <p:nvPr/>
        </p:nvSpPr>
        <p:spPr>
          <a:xfrm>
            <a:off x="5994752" y="2706030"/>
            <a:ext cx="1031051"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Century Gothic"/>
                <a:ea typeface="Century Gothic"/>
                <a:cs typeface="Century Gothic"/>
                <a:sym typeface="Century Gothic"/>
              </a:rPr>
              <a:t>Regular mesh</a:t>
            </a:r>
            <a:endParaRPr/>
          </a:p>
        </p:txBody>
      </p:sp>
      <p:cxnSp>
        <p:nvCxnSpPr>
          <p:cNvPr id="199" name="Google Shape;199;p10"/>
          <p:cNvCxnSpPr/>
          <p:nvPr/>
        </p:nvCxnSpPr>
        <p:spPr>
          <a:xfrm>
            <a:off x="4491990" y="1264895"/>
            <a:ext cx="0" cy="3128490"/>
          </a:xfrm>
          <a:prstGeom prst="straightConnector1">
            <a:avLst/>
          </a:prstGeom>
          <a:noFill/>
          <a:ln cap="flat" cmpd="sng" w="9525">
            <a:solidFill>
              <a:srgbClr val="122D37"/>
            </a:solidFill>
            <a:prstDash val="solid"/>
            <a:round/>
            <a:headEnd len="sm" w="sm" type="none"/>
            <a:tailEnd len="sm" w="sm" type="none"/>
          </a:ln>
        </p:spPr>
      </p:cxnSp>
      <p:sp>
        <p:nvSpPr>
          <p:cNvPr id="200" name="Google Shape;200;p10"/>
          <p:cNvSpPr txBox="1"/>
          <p:nvPr/>
        </p:nvSpPr>
        <p:spPr>
          <a:xfrm>
            <a:off x="7423981" y="4881890"/>
            <a:ext cx="1023037"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US" sz="1100" u="none" cap="none" strike="noStrike">
                <a:solidFill>
                  <a:srgbClr val="000000"/>
                </a:solidFill>
                <a:latin typeface="Century Gothic"/>
                <a:ea typeface="Century Gothic"/>
                <a:cs typeface="Century Gothic"/>
                <a:sym typeface="Century Gothic"/>
              </a:rPr>
              <a:t>Zhou &amp; Liao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11"/>
          <p:cNvSpPr txBox="1"/>
          <p:nvPr>
            <p:ph type="title"/>
          </p:nvPr>
        </p:nvSpPr>
        <p:spPr>
          <a:xfrm>
            <a:off x="712525" y="-325"/>
            <a:ext cx="8431800" cy="7074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100000"/>
              </a:lnSpc>
              <a:spcBef>
                <a:spcPts val="0"/>
              </a:spcBef>
              <a:spcAft>
                <a:spcPts val="0"/>
              </a:spcAft>
              <a:buSzPct val="200000"/>
              <a:buNone/>
            </a:pPr>
            <a:r>
              <a:rPr b="1" lang="en-US" sz="2000"/>
              <a:t>New &amp; Upcoming Modeling Capabilities across the </a:t>
            </a:r>
            <a:br>
              <a:rPr b="1" lang="en-US" sz="2000"/>
            </a:br>
            <a:r>
              <a:rPr b="1" lang="en-US" sz="2000"/>
              <a:t>land-river-ocean interface in E3SM </a:t>
            </a:r>
            <a:endParaRPr/>
          </a:p>
        </p:txBody>
      </p:sp>
      <p:sp>
        <p:nvSpPr>
          <p:cNvPr id="206" name="Google Shape;206;p11"/>
          <p:cNvSpPr txBox="1"/>
          <p:nvPr/>
        </p:nvSpPr>
        <p:spPr>
          <a:xfrm>
            <a:off x="1115317" y="726605"/>
            <a:ext cx="2250220"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rgbClr val="000000"/>
                </a:solidFill>
                <a:latin typeface="Arial"/>
                <a:ea typeface="Arial"/>
                <a:cs typeface="Arial"/>
                <a:sym typeface="Arial"/>
              </a:rPr>
              <a:t>Unified Surface Mesh: </a:t>
            </a:r>
            <a:r>
              <a:rPr b="1" i="0" lang="en-US" sz="1200" u="none" cap="none" strike="noStrike">
                <a:solidFill>
                  <a:schemeClr val="accent1"/>
                </a:solidFill>
                <a:latin typeface="Arial"/>
                <a:ea typeface="Arial"/>
                <a:cs typeface="Arial"/>
                <a:sym typeface="Arial"/>
              </a:rPr>
              <a:t>ICoM</a:t>
            </a:r>
            <a:endParaRPr b="0" i="0" sz="1200" u="none" cap="none" strike="noStrike">
              <a:solidFill>
                <a:schemeClr val="accent1"/>
              </a:solidFill>
              <a:latin typeface="Arial"/>
              <a:ea typeface="Arial"/>
              <a:cs typeface="Arial"/>
              <a:sym typeface="Arial"/>
            </a:endParaRPr>
          </a:p>
        </p:txBody>
      </p:sp>
      <p:pic>
        <p:nvPicPr>
          <p:cNvPr id="207" name="Google Shape;207;p11"/>
          <p:cNvPicPr preferRelativeResize="0"/>
          <p:nvPr/>
        </p:nvPicPr>
        <p:blipFill rotWithShape="1">
          <a:blip r:embed="rId3">
            <a:alphaModFix/>
          </a:blip>
          <a:srcRect b="0" l="0" r="0" t="0"/>
          <a:stretch/>
        </p:blipFill>
        <p:spPr>
          <a:xfrm>
            <a:off x="5495676" y="1152403"/>
            <a:ext cx="3458819" cy="2260982"/>
          </a:xfrm>
          <a:prstGeom prst="rect">
            <a:avLst/>
          </a:prstGeom>
          <a:noFill/>
          <a:ln>
            <a:noFill/>
          </a:ln>
        </p:spPr>
      </p:pic>
      <p:sp>
        <p:nvSpPr>
          <p:cNvPr id="208" name="Google Shape;208;p11"/>
          <p:cNvSpPr txBox="1"/>
          <p:nvPr/>
        </p:nvSpPr>
        <p:spPr>
          <a:xfrm>
            <a:off x="5037132" y="712020"/>
            <a:ext cx="4057575"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200" u="none" cap="none" strike="noStrike">
                <a:solidFill>
                  <a:srgbClr val="000000"/>
                </a:solidFill>
                <a:latin typeface="Arial"/>
                <a:ea typeface="Arial"/>
                <a:cs typeface="Arial"/>
                <a:sym typeface="Arial"/>
              </a:rPr>
              <a:t>Two-way transport of water, nutrients, and sediments between land, river, and ocean: </a:t>
            </a:r>
            <a:r>
              <a:rPr b="1" i="0" lang="en-US" sz="1200" u="none" cap="none" strike="noStrike">
                <a:solidFill>
                  <a:schemeClr val="accent1"/>
                </a:solidFill>
                <a:latin typeface="Arial"/>
                <a:ea typeface="Arial"/>
                <a:cs typeface="Arial"/>
                <a:sym typeface="Arial"/>
              </a:rPr>
              <a:t>ICoM &amp; E3SM</a:t>
            </a:r>
            <a:endParaRPr b="0" i="0" sz="1200" u="none" cap="none" strike="noStrike">
              <a:solidFill>
                <a:schemeClr val="accent1"/>
              </a:solidFill>
              <a:latin typeface="Arial"/>
              <a:ea typeface="Arial"/>
              <a:cs typeface="Arial"/>
              <a:sym typeface="Arial"/>
            </a:endParaRPr>
          </a:p>
        </p:txBody>
      </p:sp>
      <p:pic>
        <p:nvPicPr>
          <p:cNvPr id="209" name="Google Shape;209;p11"/>
          <p:cNvPicPr preferRelativeResize="0"/>
          <p:nvPr/>
        </p:nvPicPr>
        <p:blipFill rotWithShape="1">
          <a:blip r:embed="rId4">
            <a:alphaModFix/>
          </a:blip>
          <a:srcRect b="0" l="0" r="0" t="0"/>
          <a:stretch/>
        </p:blipFill>
        <p:spPr>
          <a:xfrm>
            <a:off x="2346959" y="3463238"/>
            <a:ext cx="6615485" cy="1652497"/>
          </a:xfrm>
          <a:prstGeom prst="rect">
            <a:avLst/>
          </a:prstGeom>
          <a:noFill/>
          <a:ln>
            <a:noFill/>
          </a:ln>
        </p:spPr>
      </p:pic>
      <p:sp>
        <p:nvSpPr>
          <p:cNvPr id="210" name="Google Shape;210;p11"/>
          <p:cNvSpPr txBox="1"/>
          <p:nvPr/>
        </p:nvSpPr>
        <p:spPr>
          <a:xfrm>
            <a:off x="107339" y="3326164"/>
            <a:ext cx="2058064" cy="13849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rgbClr val="000000"/>
                </a:solidFill>
                <a:latin typeface="Arial"/>
                <a:ea typeface="Arial"/>
                <a:cs typeface="Arial"/>
                <a:sym typeface="Arial"/>
              </a:rPr>
              <a:t>A River Dynamical Core (RDycore) is being developed to model compound flooding, sediment dynamics, and saltwater intrusion: </a:t>
            </a:r>
            <a:r>
              <a:rPr b="1" i="0" lang="en-US" sz="1200" u="none" cap="none" strike="noStrike">
                <a:solidFill>
                  <a:schemeClr val="accent1"/>
                </a:solidFill>
                <a:latin typeface="Arial"/>
                <a:ea typeface="Arial"/>
                <a:cs typeface="Arial"/>
                <a:sym typeface="Arial"/>
              </a:rPr>
              <a:t>SciDAC5</a:t>
            </a:r>
            <a:endParaRPr b="0" i="0" sz="1200" u="none" cap="none" strike="noStrike">
              <a:solidFill>
                <a:schemeClr val="accent1"/>
              </a:solidFill>
              <a:latin typeface="Arial"/>
              <a:ea typeface="Arial"/>
              <a:cs typeface="Arial"/>
              <a:sym typeface="Arial"/>
            </a:endParaRPr>
          </a:p>
        </p:txBody>
      </p:sp>
      <p:pic>
        <p:nvPicPr>
          <p:cNvPr descr="A collage of different maps&#10;&#10;Description automatically generated" id="211" name="Google Shape;211;p11"/>
          <p:cNvPicPr preferRelativeResize="0"/>
          <p:nvPr/>
        </p:nvPicPr>
        <p:blipFill rotWithShape="1">
          <a:blip r:embed="rId5">
            <a:alphaModFix/>
          </a:blip>
          <a:srcRect b="0" l="0" r="0" t="0"/>
          <a:stretch/>
        </p:blipFill>
        <p:spPr>
          <a:xfrm>
            <a:off x="373985" y="974024"/>
            <a:ext cx="3732884" cy="23110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12"/>
          <p:cNvSpPr txBox="1"/>
          <p:nvPr/>
        </p:nvSpPr>
        <p:spPr>
          <a:xfrm>
            <a:off x="990900" y="176325"/>
            <a:ext cx="7162200" cy="775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500"/>
              <a:buFont typeface="Arial"/>
              <a:buNone/>
            </a:pPr>
            <a:r>
              <a:rPr b="1" i="0" lang="en-US" sz="2500" u="none" cap="none" strike="noStrike">
                <a:solidFill>
                  <a:srgbClr val="000000"/>
                </a:solidFill>
                <a:latin typeface="Atkinson Hyperlegible"/>
                <a:ea typeface="Atkinson Hyperlegible"/>
                <a:cs typeface="Atkinson Hyperlegible"/>
                <a:sym typeface="Atkinson Hyperlegible"/>
              </a:rPr>
              <a:t>COMPASS-GLM brings together a hierarchy of models with a broad range of resolution</a:t>
            </a:r>
            <a:endParaRPr b="1" i="0" sz="2500" u="none" cap="none" strike="noStrike">
              <a:solidFill>
                <a:srgbClr val="000000"/>
              </a:solidFill>
              <a:latin typeface="Atkinson Hyperlegible"/>
              <a:ea typeface="Atkinson Hyperlegible"/>
              <a:cs typeface="Atkinson Hyperlegible"/>
              <a:sym typeface="Atkinson Hyperlegible"/>
            </a:endParaRPr>
          </a:p>
        </p:txBody>
      </p:sp>
      <p:pic>
        <p:nvPicPr>
          <p:cNvPr id="217" name="Google Shape;217;p12"/>
          <p:cNvPicPr preferRelativeResize="0"/>
          <p:nvPr/>
        </p:nvPicPr>
        <p:blipFill rotWithShape="1">
          <a:blip r:embed="rId3">
            <a:alphaModFix/>
          </a:blip>
          <a:srcRect b="0" l="179" r="0" t="0"/>
          <a:stretch/>
        </p:blipFill>
        <p:spPr>
          <a:xfrm>
            <a:off x="0" y="1087875"/>
            <a:ext cx="9127649" cy="36834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13"/>
          <p:cNvSpPr txBox="1"/>
          <p:nvPr>
            <p:ph type="title"/>
          </p:nvPr>
        </p:nvSpPr>
        <p:spPr>
          <a:xfrm>
            <a:off x="712525" y="-325"/>
            <a:ext cx="8431800" cy="707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600"/>
              <a:buNone/>
            </a:pPr>
            <a:r>
              <a:rPr lang="en-US"/>
              <a:t>Outstanding Questions and Grand Challenges</a:t>
            </a:r>
            <a:endParaRPr/>
          </a:p>
        </p:txBody>
      </p:sp>
      <p:sp>
        <p:nvSpPr>
          <p:cNvPr id="223" name="Google Shape;223;p13"/>
          <p:cNvSpPr txBox="1"/>
          <p:nvPr>
            <p:ph idx="1" type="body"/>
          </p:nvPr>
        </p:nvSpPr>
        <p:spPr>
          <a:xfrm>
            <a:off x="0" y="707075"/>
            <a:ext cx="9144000" cy="40452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US"/>
              <a:t>E3SM and ESMs more broadly are likely not the right tools for all coastal questions</a:t>
            </a:r>
            <a:endParaRPr/>
          </a:p>
          <a:p>
            <a:pPr indent="-317500" lvl="1" marL="914400" rtl="0" algn="l">
              <a:lnSpc>
                <a:spcPct val="115000"/>
              </a:lnSpc>
              <a:spcBef>
                <a:spcPts val="0"/>
              </a:spcBef>
              <a:spcAft>
                <a:spcPts val="0"/>
              </a:spcAft>
              <a:buSzPts val="1400"/>
              <a:buChar char="○"/>
            </a:pPr>
            <a:r>
              <a:rPr lang="en-US"/>
              <a:t>Time steps</a:t>
            </a:r>
            <a:endParaRPr/>
          </a:p>
          <a:p>
            <a:pPr indent="-317500" lvl="1" marL="914400" rtl="0" algn="l">
              <a:lnSpc>
                <a:spcPct val="115000"/>
              </a:lnSpc>
              <a:spcBef>
                <a:spcPts val="0"/>
              </a:spcBef>
              <a:spcAft>
                <a:spcPts val="0"/>
              </a:spcAft>
              <a:buSzPts val="1400"/>
              <a:buChar char="○"/>
            </a:pPr>
            <a:r>
              <a:rPr lang="en-US"/>
              <a:t>Missing couplings and physics</a:t>
            </a:r>
            <a:endParaRPr/>
          </a:p>
          <a:p>
            <a:pPr indent="-317500" lvl="1" marL="914400" rtl="0" algn="l">
              <a:lnSpc>
                <a:spcPct val="115000"/>
              </a:lnSpc>
              <a:spcBef>
                <a:spcPts val="0"/>
              </a:spcBef>
              <a:spcAft>
                <a:spcPts val="0"/>
              </a:spcAft>
              <a:buSzPts val="1400"/>
              <a:buChar char="○"/>
            </a:pPr>
            <a:r>
              <a:rPr lang="en-US"/>
              <a:t>Model assumptions</a:t>
            </a:r>
            <a:endParaRPr/>
          </a:p>
          <a:p>
            <a:pPr indent="-317500" lvl="1" marL="914400" rtl="0" algn="l">
              <a:lnSpc>
                <a:spcPct val="115000"/>
              </a:lnSpc>
              <a:spcBef>
                <a:spcPts val="0"/>
              </a:spcBef>
              <a:spcAft>
                <a:spcPts val="0"/>
              </a:spcAft>
              <a:buSzPts val="1400"/>
              <a:buChar char="○"/>
            </a:pPr>
            <a:r>
              <a:rPr lang="en-US"/>
              <a:t>Feedback from coast to large scale may be small</a:t>
            </a:r>
            <a:endParaRPr/>
          </a:p>
          <a:p>
            <a:pPr indent="-342900" lvl="0" marL="457200" rtl="0" algn="l">
              <a:lnSpc>
                <a:spcPct val="115000"/>
              </a:lnSpc>
              <a:spcBef>
                <a:spcPts val="0"/>
              </a:spcBef>
              <a:spcAft>
                <a:spcPts val="0"/>
              </a:spcAft>
              <a:buSzPts val="1800"/>
              <a:buChar char="●"/>
            </a:pPr>
            <a:r>
              <a:rPr lang="en-US"/>
              <a:t>How can the full range of models/tools be interfaced to answer important science questions?</a:t>
            </a:r>
            <a:endParaRPr/>
          </a:p>
          <a:p>
            <a:pPr indent="-317500" lvl="1" marL="914400" rtl="0" algn="l">
              <a:lnSpc>
                <a:spcPct val="115000"/>
              </a:lnSpc>
              <a:spcBef>
                <a:spcPts val="0"/>
              </a:spcBef>
              <a:spcAft>
                <a:spcPts val="0"/>
              </a:spcAft>
              <a:buSzPts val="1400"/>
              <a:buChar char="○"/>
            </a:pPr>
            <a:r>
              <a:rPr lang="en-US"/>
              <a:t>Data formats?  In situ vs. offline coupling? </a:t>
            </a:r>
            <a:endParaRPr/>
          </a:p>
          <a:p>
            <a:pPr indent="-342900" lvl="0" marL="457200" rtl="0" algn="l">
              <a:lnSpc>
                <a:spcPct val="115000"/>
              </a:lnSpc>
              <a:spcBef>
                <a:spcPts val="0"/>
              </a:spcBef>
              <a:spcAft>
                <a:spcPts val="0"/>
              </a:spcAft>
              <a:buSzPts val="1800"/>
              <a:buChar char="●"/>
            </a:pPr>
            <a:r>
              <a:rPr lang="en-US"/>
              <a:t>What key model developments are needed for coastal zones?</a:t>
            </a:r>
            <a:endParaRPr/>
          </a:p>
          <a:p>
            <a:pPr indent="-317500" lvl="1" marL="914400" rtl="0" algn="l">
              <a:lnSpc>
                <a:spcPct val="115000"/>
              </a:lnSpc>
              <a:spcBef>
                <a:spcPts val="0"/>
              </a:spcBef>
              <a:spcAft>
                <a:spcPts val="0"/>
              </a:spcAft>
              <a:buSzPts val="1400"/>
              <a:buChar char="○"/>
            </a:pPr>
            <a:r>
              <a:rPr lang="en-US"/>
              <a:t>A few ideas: Regional complexity for BGC, scale aware physics, coupling capability to MSD ‘use case’ models, improved wave physics.  Computational improvements (performance, stability, etc…)</a:t>
            </a:r>
            <a:endParaRPr/>
          </a:p>
          <a:p>
            <a:pPr indent="-228600" lvl="0" marL="457200" rtl="0" algn="l">
              <a:lnSpc>
                <a:spcPct val="115000"/>
              </a:lnSpc>
              <a:spcBef>
                <a:spcPts val="0"/>
              </a:spcBef>
              <a:spcAft>
                <a:spcPts val="0"/>
              </a:spcAft>
              <a:buSzPts val="1800"/>
              <a:buNone/>
            </a:pPr>
            <a:r>
              <a:t/>
            </a:r>
            <a:endParaRPr/>
          </a:p>
          <a:p>
            <a:pPr indent="-228600" lvl="2" marL="1371600" rtl="0" algn="l">
              <a:lnSpc>
                <a:spcPct val="115000"/>
              </a:lnSpc>
              <a:spcBef>
                <a:spcPts val="0"/>
              </a:spcBef>
              <a:spcAft>
                <a:spcPts val="0"/>
              </a:spcAft>
              <a:buSzPts val="1400"/>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2"/>
          <p:cNvSpPr txBox="1"/>
          <p:nvPr>
            <p:ph type="title"/>
          </p:nvPr>
        </p:nvSpPr>
        <p:spPr>
          <a:xfrm>
            <a:off x="712525" y="-325"/>
            <a:ext cx="8431800" cy="707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600"/>
              <a:buNone/>
            </a:pPr>
            <a:r>
              <a:rPr lang="en-US" sz="2400"/>
              <a:t>ESMD Coastal efforts are very broad</a:t>
            </a:r>
            <a:endParaRPr sz="2400"/>
          </a:p>
        </p:txBody>
      </p:sp>
      <p:sp>
        <p:nvSpPr>
          <p:cNvPr id="93" name="Google Shape;93;p2"/>
          <p:cNvSpPr txBox="1"/>
          <p:nvPr>
            <p:ph idx="1" type="body"/>
          </p:nvPr>
        </p:nvSpPr>
        <p:spPr>
          <a:xfrm>
            <a:off x="0" y="707075"/>
            <a:ext cx="9144000" cy="40452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US"/>
              <a:t>E3SM, ICoM, InteRFACE, SciDAC, COMPASS-GLM, ECR</a:t>
            </a:r>
            <a:endParaRPr/>
          </a:p>
          <a:p>
            <a:pPr indent="-342900" lvl="1" marL="914400" rtl="0" algn="l">
              <a:lnSpc>
                <a:spcPct val="115000"/>
              </a:lnSpc>
              <a:spcBef>
                <a:spcPts val="0"/>
              </a:spcBef>
              <a:spcAft>
                <a:spcPts val="0"/>
              </a:spcAft>
              <a:buSzPts val="1800"/>
              <a:buChar char="●"/>
            </a:pPr>
            <a:r>
              <a:rPr lang="en-US"/>
              <a:t>No time to cover them all!</a:t>
            </a:r>
            <a:endParaRPr/>
          </a:p>
          <a:p>
            <a:pPr indent="-342900" lvl="0" marL="457200" rtl="0" algn="l">
              <a:lnSpc>
                <a:spcPct val="115000"/>
              </a:lnSpc>
              <a:spcBef>
                <a:spcPts val="0"/>
              </a:spcBef>
              <a:spcAft>
                <a:spcPts val="0"/>
              </a:spcAft>
              <a:buSzPts val="1800"/>
              <a:buChar char="●"/>
            </a:pPr>
            <a:r>
              <a:rPr lang="en-US"/>
              <a:t>Highlight a few important efforts and topics in the coastal space</a:t>
            </a:r>
            <a:endParaRPr/>
          </a:p>
          <a:p>
            <a:pPr indent="-317500" lvl="1" marL="914400" rtl="0" algn="l">
              <a:lnSpc>
                <a:spcPct val="115000"/>
              </a:lnSpc>
              <a:spcBef>
                <a:spcPts val="0"/>
              </a:spcBef>
              <a:spcAft>
                <a:spcPts val="0"/>
              </a:spcAft>
              <a:buSzPts val="1400"/>
              <a:buChar char="○"/>
            </a:pPr>
            <a:r>
              <a:rPr lang="en-US"/>
              <a:t>Tracking water in the coupled system</a:t>
            </a:r>
            <a:endParaRPr/>
          </a:p>
          <a:p>
            <a:pPr indent="-317500" lvl="1" marL="914400" rtl="0" algn="l">
              <a:lnSpc>
                <a:spcPct val="115000"/>
              </a:lnSpc>
              <a:spcBef>
                <a:spcPts val="0"/>
              </a:spcBef>
              <a:spcAft>
                <a:spcPts val="0"/>
              </a:spcAft>
              <a:buSzPts val="1400"/>
              <a:buChar char="○"/>
            </a:pPr>
            <a:r>
              <a:rPr lang="en-US"/>
              <a:t>Tides</a:t>
            </a:r>
            <a:endParaRPr/>
          </a:p>
          <a:p>
            <a:pPr indent="-317500" lvl="1" marL="914400" rtl="0" algn="l">
              <a:lnSpc>
                <a:spcPct val="115000"/>
              </a:lnSpc>
              <a:spcBef>
                <a:spcPts val="0"/>
              </a:spcBef>
              <a:spcAft>
                <a:spcPts val="0"/>
              </a:spcAft>
              <a:buSzPts val="1400"/>
              <a:buChar char="○"/>
            </a:pPr>
            <a:r>
              <a:rPr lang="en-US"/>
              <a:t>Coastal inundation</a:t>
            </a:r>
            <a:endParaRPr/>
          </a:p>
          <a:p>
            <a:pPr indent="-317500" lvl="1" marL="914400" rtl="0" algn="l">
              <a:lnSpc>
                <a:spcPct val="115000"/>
              </a:lnSpc>
              <a:spcBef>
                <a:spcPts val="0"/>
              </a:spcBef>
              <a:spcAft>
                <a:spcPts val="0"/>
              </a:spcAft>
              <a:buSzPts val="1400"/>
              <a:buChar char="○"/>
            </a:pPr>
            <a:r>
              <a:rPr lang="en-US"/>
              <a:t>Coastal BGC</a:t>
            </a:r>
            <a:endParaRPr/>
          </a:p>
          <a:p>
            <a:pPr indent="-317500" lvl="1" marL="914400" rtl="0" algn="l">
              <a:lnSpc>
                <a:spcPct val="115000"/>
              </a:lnSpc>
              <a:spcBef>
                <a:spcPts val="0"/>
              </a:spcBef>
              <a:spcAft>
                <a:spcPts val="0"/>
              </a:spcAft>
              <a:buSzPts val="1400"/>
              <a:buChar char="○"/>
            </a:pPr>
            <a:r>
              <a:rPr lang="en-US"/>
              <a:t>Arctic watersheds</a:t>
            </a:r>
            <a:endParaRPr/>
          </a:p>
          <a:p>
            <a:pPr indent="-317500" lvl="1" marL="914400" rtl="0" algn="l">
              <a:lnSpc>
                <a:spcPct val="115000"/>
              </a:lnSpc>
              <a:spcBef>
                <a:spcPts val="0"/>
              </a:spcBef>
              <a:spcAft>
                <a:spcPts val="0"/>
              </a:spcAft>
              <a:buSzPts val="1400"/>
              <a:buChar char="○"/>
            </a:pPr>
            <a:r>
              <a:rPr lang="en-US"/>
              <a:t>Rivers</a:t>
            </a:r>
            <a:endParaRPr/>
          </a:p>
          <a:p>
            <a:pPr indent="-317500" lvl="1" marL="914400" rtl="0" algn="l">
              <a:lnSpc>
                <a:spcPct val="115000"/>
              </a:lnSpc>
              <a:spcBef>
                <a:spcPts val="0"/>
              </a:spcBef>
              <a:spcAft>
                <a:spcPts val="0"/>
              </a:spcAft>
              <a:buSzPts val="1400"/>
              <a:buChar char="○"/>
            </a:pPr>
            <a:r>
              <a:rPr lang="en-US"/>
              <a:t>Great Lakes</a:t>
            </a:r>
            <a:endParaRPr/>
          </a:p>
          <a:p>
            <a:pPr indent="0" lvl="0" marL="114300" rtl="0" algn="l">
              <a:lnSpc>
                <a:spcPct val="115000"/>
              </a:lnSpc>
              <a:spcBef>
                <a:spcPts val="0"/>
              </a:spcBef>
              <a:spcAft>
                <a:spcPts val="0"/>
              </a:spcAft>
              <a:buSzPts val="1800"/>
              <a:buNone/>
            </a:pPr>
            <a:r>
              <a:t/>
            </a:r>
            <a:endParaRPr/>
          </a:p>
          <a:p>
            <a:pPr indent="-228600" lvl="0" marL="457200" rtl="0" algn="l">
              <a:lnSpc>
                <a:spcPct val="115000"/>
              </a:lnSpc>
              <a:spcBef>
                <a:spcPts val="0"/>
              </a:spcBef>
              <a:spcAft>
                <a:spcPts val="0"/>
              </a:spcAft>
              <a:buSzPts val="1800"/>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3"/>
          <p:cNvSpPr txBox="1"/>
          <p:nvPr>
            <p:ph type="title"/>
          </p:nvPr>
        </p:nvSpPr>
        <p:spPr>
          <a:xfrm>
            <a:off x="356100" y="2218050"/>
            <a:ext cx="8431800" cy="7074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a:t>Coastal Water Cycle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4"/>
          <p:cNvSpPr txBox="1"/>
          <p:nvPr>
            <p:ph type="title"/>
          </p:nvPr>
        </p:nvSpPr>
        <p:spPr>
          <a:xfrm>
            <a:off x="712525" y="-325"/>
            <a:ext cx="8431800" cy="707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600"/>
              <a:buNone/>
            </a:pPr>
            <a:r>
              <a:rPr lang="en-US" sz="2400"/>
              <a:t>Probing water-cycle processes and extremes in coastal and urban environments using water isotope ratio tracers and numerical tags</a:t>
            </a:r>
            <a:endParaRPr/>
          </a:p>
        </p:txBody>
      </p:sp>
      <p:sp>
        <p:nvSpPr>
          <p:cNvPr id="104" name="Google Shape;104;p4"/>
          <p:cNvSpPr txBox="1"/>
          <p:nvPr/>
        </p:nvSpPr>
        <p:spPr>
          <a:xfrm>
            <a:off x="237892" y="4505093"/>
            <a:ext cx="1139607"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PI: Rich Fiorella</a:t>
            </a:r>
            <a:endParaRPr/>
          </a:p>
        </p:txBody>
      </p:sp>
      <p:pic>
        <p:nvPicPr>
          <p:cNvPr descr="A diagram of a water surface&#10;&#10;Description automatically generated" id="105" name="Google Shape;105;p4"/>
          <p:cNvPicPr preferRelativeResize="0"/>
          <p:nvPr/>
        </p:nvPicPr>
        <p:blipFill rotWithShape="1">
          <a:blip r:embed="rId3">
            <a:alphaModFix/>
          </a:blip>
          <a:srcRect b="0" l="0" r="0" t="0"/>
          <a:stretch/>
        </p:blipFill>
        <p:spPr>
          <a:xfrm>
            <a:off x="5194570" y="707075"/>
            <a:ext cx="3890253" cy="4398259"/>
          </a:xfrm>
          <a:prstGeom prst="rect">
            <a:avLst/>
          </a:prstGeom>
          <a:noFill/>
          <a:ln>
            <a:noFill/>
          </a:ln>
        </p:spPr>
      </p:pic>
      <p:sp>
        <p:nvSpPr>
          <p:cNvPr id="106" name="Google Shape;106;p4"/>
          <p:cNvSpPr/>
          <p:nvPr/>
        </p:nvSpPr>
        <p:spPr>
          <a:xfrm>
            <a:off x="7284203" y="2022529"/>
            <a:ext cx="1712563" cy="937647"/>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7" name="Google Shape;107;p4"/>
          <p:cNvSpPr txBox="1"/>
          <p:nvPr/>
        </p:nvSpPr>
        <p:spPr>
          <a:xfrm>
            <a:off x="167830" y="1807659"/>
            <a:ext cx="4702416" cy="2585323"/>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This project will add water tracers/isotopes to EAMxx, ELM (in collaboration), and MOSART, and work toward coupling these systems </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The new tracer infrastructure will increase capability to understand coastal-urban change, the impacts of urbanization on coasts and extreme events, and the efficacy of urban-coastal resilience strategies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5"/>
          <p:cNvSpPr txBox="1"/>
          <p:nvPr>
            <p:ph type="title"/>
          </p:nvPr>
        </p:nvSpPr>
        <p:spPr>
          <a:xfrm>
            <a:off x="356100" y="2218050"/>
            <a:ext cx="8431800" cy="7074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a:t>Ocean and Sea ice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6"/>
          <p:cNvSpPr txBox="1"/>
          <p:nvPr>
            <p:ph type="title"/>
          </p:nvPr>
        </p:nvSpPr>
        <p:spPr>
          <a:xfrm>
            <a:off x="712525" y="-325"/>
            <a:ext cx="8431800" cy="707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600"/>
              <a:buNone/>
            </a:pPr>
            <a:r>
              <a:rPr lang="en-US" sz="2400"/>
              <a:t>Tides in MPAS-Ocean</a:t>
            </a:r>
            <a:endParaRPr/>
          </a:p>
        </p:txBody>
      </p:sp>
      <p:sp>
        <p:nvSpPr>
          <p:cNvPr id="119" name="Google Shape;119;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sp>
        <p:nvSpPr>
          <p:cNvPr id="120" name="Google Shape;120;p6"/>
          <p:cNvSpPr txBox="1"/>
          <p:nvPr/>
        </p:nvSpPr>
        <p:spPr>
          <a:xfrm flipH="1">
            <a:off x="159820" y="855314"/>
            <a:ext cx="5231804" cy="1754326"/>
          </a:xfrm>
          <a:prstGeom prst="rect">
            <a:avLst/>
          </a:prstGeom>
          <a:noFill/>
          <a:ln>
            <a:noFill/>
          </a:ln>
        </p:spPr>
        <p:txBody>
          <a:bodyPr anchorCtr="0" anchor="t" bIns="45700" lIns="91425" spcFirstLastPara="1" rIns="91425" wrap="square" tIns="45700">
            <a:spAutoFit/>
          </a:bodyPr>
          <a:lstStyle/>
          <a:p>
            <a:pPr indent="-214313" lvl="0" marL="214313" marR="0" rtl="0" algn="l">
              <a:lnSpc>
                <a:spcPct val="100000"/>
              </a:lnSpc>
              <a:spcBef>
                <a:spcPts val="0"/>
              </a:spcBef>
              <a:spcAft>
                <a:spcPts val="0"/>
              </a:spcAft>
              <a:buClr>
                <a:srgbClr val="000000"/>
              </a:buClr>
              <a:buSzPts val="1200"/>
              <a:buFont typeface="Arial"/>
              <a:buChar char="•"/>
            </a:pPr>
            <a:r>
              <a:rPr b="0" i="0" lang="en-US" sz="1200" u="none" cap="none" strike="noStrike">
                <a:solidFill>
                  <a:schemeClr val="accent1"/>
                </a:solidFill>
                <a:latin typeface="Arial"/>
                <a:ea typeface="Arial"/>
                <a:cs typeface="Arial"/>
                <a:sym typeface="Arial"/>
              </a:rPr>
              <a:t>MPAS-Ocean is capable of accurately simulating tides</a:t>
            </a:r>
            <a:endParaRPr/>
          </a:p>
          <a:p>
            <a:pPr indent="-214312" lvl="1" marL="557213" marR="0" rtl="0" algn="l">
              <a:lnSpc>
                <a:spcPct val="100000"/>
              </a:lnSpc>
              <a:spcBef>
                <a:spcPts val="0"/>
              </a:spcBef>
              <a:spcAft>
                <a:spcPts val="0"/>
              </a:spcAft>
              <a:buClr>
                <a:srgbClr val="000000"/>
              </a:buClr>
              <a:buSzPts val="1200"/>
              <a:buFont typeface="Arial"/>
              <a:buChar char="•"/>
            </a:pPr>
            <a:r>
              <a:rPr b="0" i="0" lang="en-US" sz="1200" u="none" cap="none" strike="noStrike">
                <a:solidFill>
                  <a:schemeClr val="accent1"/>
                </a:solidFill>
                <a:latin typeface="Arial"/>
                <a:ea typeface="Arial"/>
                <a:cs typeface="Arial"/>
                <a:sym typeface="Arial"/>
              </a:rPr>
              <a:t>Computationally efficient inline self attraction and loading (Barton et al. 2022, Brus et al. 2023)</a:t>
            </a:r>
            <a:endParaRPr/>
          </a:p>
          <a:p>
            <a:pPr indent="-214312" lvl="1" marL="557213" marR="0" rtl="0" algn="l">
              <a:lnSpc>
                <a:spcPct val="100000"/>
              </a:lnSpc>
              <a:spcBef>
                <a:spcPts val="0"/>
              </a:spcBef>
              <a:spcAft>
                <a:spcPts val="0"/>
              </a:spcAft>
              <a:buClr>
                <a:srgbClr val="000000"/>
              </a:buClr>
              <a:buSzPts val="1200"/>
              <a:buFont typeface="Arial"/>
              <a:buChar char="•"/>
            </a:pPr>
            <a:r>
              <a:rPr b="0" i="0" lang="en-US" sz="1200" u="none" cap="none" strike="noStrike">
                <a:solidFill>
                  <a:schemeClr val="accent1"/>
                </a:solidFill>
                <a:latin typeface="Arial"/>
                <a:ea typeface="Arial"/>
                <a:cs typeface="Arial"/>
                <a:sym typeface="Arial"/>
              </a:rPr>
              <a:t>Ice shelf cavities (Pal et al. 2022)</a:t>
            </a:r>
            <a:endParaRPr/>
          </a:p>
          <a:p>
            <a:pPr indent="-214312" lvl="1" marL="557213" marR="0" rtl="0" algn="l">
              <a:lnSpc>
                <a:spcPct val="100000"/>
              </a:lnSpc>
              <a:spcBef>
                <a:spcPts val="0"/>
              </a:spcBef>
              <a:spcAft>
                <a:spcPts val="0"/>
              </a:spcAft>
              <a:buClr>
                <a:srgbClr val="000000"/>
              </a:buClr>
              <a:buSzPts val="1200"/>
              <a:buFont typeface="Arial"/>
              <a:buChar char="•"/>
            </a:pPr>
            <a:r>
              <a:rPr b="0" i="0" lang="en-US" sz="1200" u="none" cap="none" strike="noStrike">
                <a:solidFill>
                  <a:schemeClr val="accent1"/>
                </a:solidFill>
                <a:latin typeface="Arial"/>
                <a:ea typeface="Arial"/>
                <a:cs typeface="Arial"/>
                <a:sym typeface="Arial"/>
              </a:rPr>
              <a:t>Topographic wave drag parameterization </a:t>
            </a:r>
            <a:endParaRPr/>
          </a:p>
          <a:p>
            <a:pPr indent="-214313" lvl="0" marL="214313" marR="0" rtl="0" algn="l">
              <a:lnSpc>
                <a:spcPct val="100000"/>
              </a:lnSpc>
              <a:spcBef>
                <a:spcPts val="0"/>
              </a:spcBef>
              <a:spcAft>
                <a:spcPts val="0"/>
              </a:spcAft>
              <a:buClr>
                <a:srgbClr val="000000"/>
              </a:buClr>
              <a:buSzPts val="1200"/>
              <a:buFont typeface="Arial"/>
              <a:buChar char="•"/>
            </a:pPr>
            <a:r>
              <a:rPr b="0" i="0" lang="en-US" sz="1200" u="none" cap="none" strike="noStrike">
                <a:solidFill>
                  <a:schemeClr val="accent1"/>
                </a:solidFill>
                <a:latin typeface="Arial"/>
                <a:ea typeface="Arial"/>
                <a:cs typeface="Arial"/>
                <a:sym typeface="Arial"/>
              </a:rPr>
              <a:t>Variable resolution meshes are required to resolve coasts, shelf-breaks, mid-ocean ridges.</a:t>
            </a:r>
            <a:endParaRPr/>
          </a:p>
          <a:p>
            <a:pPr indent="-214313" lvl="0" marL="214313" marR="0" rtl="0" algn="l">
              <a:lnSpc>
                <a:spcPct val="100000"/>
              </a:lnSpc>
              <a:spcBef>
                <a:spcPts val="0"/>
              </a:spcBef>
              <a:spcAft>
                <a:spcPts val="0"/>
              </a:spcAft>
              <a:buClr>
                <a:srgbClr val="000000"/>
              </a:buClr>
              <a:buSzPts val="1200"/>
              <a:buFont typeface="Arial"/>
              <a:buChar char="•"/>
            </a:pPr>
            <a:r>
              <a:rPr b="0" i="0" lang="en-US" sz="1200" u="none" cap="none" strike="noStrike">
                <a:solidFill>
                  <a:schemeClr val="accent1"/>
                </a:solidFill>
                <a:latin typeface="Arial"/>
                <a:ea typeface="Arial"/>
                <a:cs typeface="Arial"/>
                <a:sym typeface="Arial"/>
              </a:rPr>
              <a:t>Tides are dynamically changing: SLR, ocean stratification, ice shelf geometry (Barton et al. in prep).</a:t>
            </a:r>
            <a:endParaRPr/>
          </a:p>
        </p:txBody>
      </p:sp>
      <p:pic>
        <p:nvPicPr>
          <p:cNvPr id="121" name="Google Shape;121;p6"/>
          <p:cNvPicPr preferRelativeResize="0"/>
          <p:nvPr/>
        </p:nvPicPr>
        <p:blipFill rotWithShape="1">
          <a:blip r:embed="rId3">
            <a:alphaModFix/>
          </a:blip>
          <a:srcRect b="10691" l="48960" r="3695" t="54198"/>
          <a:stretch/>
        </p:blipFill>
        <p:spPr>
          <a:xfrm>
            <a:off x="5458066" y="2863633"/>
            <a:ext cx="3057547" cy="1511660"/>
          </a:xfrm>
          <a:prstGeom prst="rect">
            <a:avLst/>
          </a:prstGeom>
          <a:noFill/>
          <a:ln>
            <a:noFill/>
          </a:ln>
        </p:spPr>
      </p:pic>
      <p:pic>
        <p:nvPicPr>
          <p:cNvPr id="122" name="Google Shape;122;p6"/>
          <p:cNvPicPr preferRelativeResize="0"/>
          <p:nvPr/>
        </p:nvPicPr>
        <p:blipFill rotWithShape="1">
          <a:blip r:embed="rId4">
            <a:alphaModFix/>
          </a:blip>
          <a:srcRect b="0" l="0" r="0" t="0"/>
          <a:stretch/>
        </p:blipFill>
        <p:spPr>
          <a:xfrm>
            <a:off x="5650702" y="540168"/>
            <a:ext cx="2581460" cy="2238512"/>
          </a:xfrm>
          <a:prstGeom prst="rect">
            <a:avLst/>
          </a:prstGeom>
          <a:noFill/>
          <a:ln>
            <a:noFill/>
          </a:ln>
        </p:spPr>
      </p:pic>
      <p:pic>
        <p:nvPicPr>
          <p:cNvPr id="123" name="Google Shape;123;p6"/>
          <p:cNvPicPr preferRelativeResize="0"/>
          <p:nvPr/>
        </p:nvPicPr>
        <p:blipFill rotWithShape="1">
          <a:blip r:embed="rId3">
            <a:alphaModFix/>
          </a:blip>
          <a:srcRect b="95131" l="18555" r="18667" t="944"/>
          <a:stretch/>
        </p:blipFill>
        <p:spPr>
          <a:xfrm>
            <a:off x="4998546" y="4398807"/>
            <a:ext cx="3976585" cy="165720"/>
          </a:xfrm>
          <a:prstGeom prst="rect">
            <a:avLst/>
          </a:prstGeom>
          <a:noFill/>
          <a:ln>
            <a:noFill/>
          </a:ln>
        </p:spPr>
      </p:pic>
      <p:sp>
        <p:nvSpPr>
          <p:cNvPr id="124" name="Google Shape;124;p6"/>
          <p:cNvSpPr/>
          <p:nvPr/>
        </p:nvSpPr>
        <p:spPr>
          <a:xfrm>
            <a:off x="6881992" y="4398806"/>
            <a:ext cx="923615" cy="192286"/>
          </a:xfrm>
          <a:prstGeom prst="roundRect">
            <a:avLst>
              <a:gd fmla="val 16667" name="adj"/>
            </a:avLst>
          </a:prstGeom>
          <a:noFill/>
          <a:ln cap="flat" cmpd="sng" w="3810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125" name="Google Shape;125;p6"/>
          <p:cNvSpPr txBox="1"/>
          <p:nvPr/>
        </p:nvSpPr>
        <p:spPr>
          <a:xfrm>
            <a:off x="5458066" y="263168"/>
            <a:ext cx="2675732"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chemeClr val="accent1"/>
                </a:solidFill>
                <a:latin typeface="Arial"/>
                <a:ea typeface="Arial"/>
                <a:cs typeface="Arial"/>
                <a:sym typeface="Arial"/>
              </a:rPr>
              <a:t>Variable resolution mesh: 45 to 5 km</a:t>
            </a:r>
            <a:endParaRPr/>
          </a:p>
        </p:txBody>
      </p:sp>
      <p:pic>
        <p:nvPicPr>
          <p:cNvPr id="126" name="Google Shape;126;p6"/>
          <p:cNvPicPr preferRelativeResize="0"/>
          <p:nvPr/>
        </p:nvPicPr>
        <p:blipFill rotWithShape="1">
          <a:blip r:embed="rId5">
            <a:alphaModFix/>
          </a:blip>
          <a:srcRect b="0" l="0" r="0" t="0"/>
          <a:stretch/>
        </p:blipFill>
        <p:spPr>
          <a:xfrm>
            <a:off x="159820" y="4040754"/>
            <a:ext cx="4313564" cy="580232"/>
          </a:xfrm>
          <a:prstGeom prst="rect">
            <a:avLst/>
          </a:prstGeom>
          <a:noFill/>
          <a:ln>
            <a:noFill/>
          </a:ln>
        </p:spPr>
      </p:pic>
      <p:pic>
        <p:nvPicPr>
          <p:cNvPr id="127" name="Google Shape;127;p6"/>
          <p:cNvPicPr preferRelativeResize="0"/>
          <p:nvPr/>
        </p:nvPicPr>
        <p:blipFill rotWithShape="1">
          <a:blip r:embed="rId6">
            <a:alphaModFix/>
          </a:blip>
          <a:srcRect b="0" l="0" r="482" t="0"/>
          <a:stretch/>
        </p:blipFill>
        <p:spPr>
          <a:xfrm>
            <a:off x="159820" y="3072746"/>
            <a:ext cx="4759043" cy="696248"/>
          </a:xfrm>
          <a:prstGeom prst="rect">
            <a:avLst/>
          </a:prstGeom>
          <a:noFill/>
          <a:ln>
            <a:noFill/>
          </a:ln>
        </p:spPr>
      </p:pic>
      <p:grpSp>
        <p:nvGrpSpPr>
          <p:cNvPr id="128" name="Google Shape;128;p6"/>
          <p:cNvGrpSpPr/>
          <p:nvPr/>
        </p:nvGrpSpPr>
        <p:grpSpPr>
          <a:xfrm>
            <a:off x="3458134" y="3155992"/>
            <a:ext cx="1097379" cy="891441"/>
            <a:chOff x="4557833" y="4408063"/>
            <a:chExt cx="1463172" cy="1188588"/>
          </a:xfrm>
        </p:grpSpPr>
        <p:sp>
          <p:nvSpPr>
            <p:cNvPr id="129" name="Google Shape;129;p6"/>
            <p:cNvSpPr/>
            <p:nvPr/>
          </p:nvSpPr>
          <p:spPr>
            <a:xfrm>
              <a:off x="5306458" y="4408063"/>
              <a:ext cx="714547" cy="798122"/>
            </a:xfrm>
            <a:prstGeom prst="ellipse">
              <a:avLst/>
            </a:prstGeom>
            <a:noFill/>
            <a:ln cap="flat" cmpd="sng" w="63500">
              <a:solidFill>
                <a:schemeClr val="accent2"/>
              </a:solidFill>
              <a:prstDash val="solid"/>
              <a:miter lim="400000"/>
              <a:headEnd len="sm" w="sm" type="none"/>
              <a:tailEnd len="sm" w="sm" type="none"/>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None/>
              </a:pPr>
              <a:r>
                <a:t/>
              </a:r>
              <a:endParaRPr b="0" i="0" sz="2400" u="none" cap="none" strike="noStrike">
                <a:solidFill>
                  <a:srgbClr val="000000"/>
                </a:solidFill>
                <a:latin typeface="Arial"/>
                <a:ea typeface="Arial"/>
                <a:cs typeface="Arial"/>
                <a:sym typeface="Arial"/>
              </a:endParaRPr>
            </a:p>
          </p:txBody>
        </p:sp>
        <p:cxnSp>
          <p:nvCxnSpPr>
            <p:cNvPr id="130" name="Google Shape;130;p6"/>
            <p:cNvCxnSpPr/>
            <p:nvPr/>
          </p:nvCxnSpPr>
          <p:spPr>
            <a:xfrm flipH="1">
              <a:off x="4557833" y="4949011"/>
              <a:ext cx="771726" cy="647640"/>
            </a:xfrm>
            <a:prstGeom prst="straightConnector1">
              <a:avLst/>
            </a:prstGeom>
            <a:noFill/>
            <a:ln cap="flat" cmpd="sng" w="63500">
              <a:solidFill>
                <a:schemeClr val="accent2"/>
              </a:solidFill>
              <a:prstDash val="solid"/>
              <a:miter lim="8000"/>
              <a:headEnd len="sm" w="sm" type="none"/>
              <a:tailEnd len="med" w="med" type="triangle"/>
            </a:ln>
          </p:spPr>
        </p:cxnSp>
      </p:grpSp>
      <p:sp>
        <p:nvSpPr>
          <p:cNvPr id="131" name="Google Shape;131;p6"/>
          <p:cNvSpPr txBox="1"/>
          <p:nvPr/>
        </p:nvSpPr>
        <p:spPr>
          <a:xfrm>
            <a:off x="3458135" y="2580087"/>
            <a:ext cx="1771637" cy="415498"/>
          </a:xfrm>
          <a:prstGeom prst="rect">
            <a:avLst/>
          </a:prstGeom>
          <a:noFill/>
          <a:ln>
            <a:noFill/>
          </a:ln>
        </p:spPr>
        <p:txBody>
          <a:bodyPr anchorCtr="0" anchor="t" bIns="45700" lIns="34275" spcFirstLastPara="1" rIns="34275" wrap="square" tIns="45700">
            <a:spAutoFit/>
          </a:bodyPr>
          <a:lstStyle/>
          <a:p>
            <a:pPr indent="0" lvl="0" marL="0" marR="0" rtl="0" algn="l">
              <a:lnSpc>
                <a:spcPct val="100000"/>
              </a:lnSpc>
              <a:spcBef>
                <a:spcPts val="0"/>
              </a:spcBef>
              <a:spcAft>
                <a:spcPts val="0"/>
              </a:spcAft>
              <a:buNone/>
            </a:pPr>
            <a:r>
              <a:rPr b="0" i="0" lang="en-US" sz="2100" u="none" cap="none" strike="noStrike">
                <a:solidFill>
                  <a:schemeClr val="lt2"/>
                </a:solidFill>
                <a:latin typeface="Arial"/>
                <a:ea typeface="Arial"/>
                <a:cs typeface="Arial"/>
                <a:sym typeface="Arial"/>
              </a:rPr>
              <a:t>Tidal Potential</a:t>
            </a:r>
            <a:endParaRPr b="0" i="0" sz="2100" u="none" cap="none" strike="noStrike">
              <a:solidFill>
                <a:schemeClr val="lt2"/>
              </a:solidFill>
              <a:latin typeface="Arial"/>
              <a:ea typeface="Arial"/>
              <a:cs typeface="Arial"/>
              <a:sym typeface="Arial"/>
            </a:endParaRPr>
          </a:p>
        </p:txBody>
      </p:sp>
      <p:sp>
        <p:nvSpPr>
          <p:cNvPr id="132" name="Google Shape;132;p6"/>
          <p:cNvSpPr/>
          <p:nvPr/>
        </p:nvSpPr>
        <p:spPr>
          <a:xfrm>
            <a:off x="3363982" y="3282249"/>
            <a:ext cx="535910" cy="356569"/>
          </a:xfrm>
          <a:prstGeom prst="ellipse">
            <a:avLst/>
          </a:prstGeom>
          <a:noFill/>
          <a:ln cap="flat" cmpd="sng" w="63500">
            <a:solidFill>
              <a:schemeClr val="lt2"/>
            </a:solidFill>
            <a:prstDash val="solid"/>
            <a:miter lim="400000"/>
            <a:headEnd len="sm" w="sm" type="none"/>
            <a:tailEnd len="sm" w="sm" type="none"/>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None/>
            </a:pPr>
            <a:r>
              <a:t/>
            </a:r>
            <a:endParaRPr b="0" i="0" sz="2400" u="none" cap="none" strike="noStrike">
              <a:solidFill>
                <a:schemeClr val="accent1"/>
              </a:solidFill>
              <a:latin typeface="Arial"/>
              <a:ea typeface="Arial"/>
              <a:cs typeface="Arial"/>
              <a:sym typeface="Arial"/>
            </a:endParaRPr>
          </a:p>
        </p:txBody>
      </p:sp>
      <p:cxnSp>
        <p:nvCxnSpPr>
          <p:cNvPr id="133" name="Google Shape;133;p6"/>
          <p:cNvCxnSpPr/>
          <p:nvPr/>
        </p:nvCxnSpPr>
        <p:spPr>
          <a:xfrm flipH="1" rot="10800000">
            <a:off x="3696905" y="2925580"/>
            <a:ext cx="246705" cy="364363"/>
          </a:xfrm>
          <a:prstGeom prst="straightConnector1">
            <a:avLst/>
          </a:prstGeom>
          <a:noFill/>
          <a:ln cap="flat" cmpd="sng" w="63500">
            <a:solidFill>
              <a:schemeClr val="lt2"/>
            </a:solidFill>
            <a:prstDash val="solid"/>
            <a:miter lim="8000"/>
            <a:headEnd len="sm" w="sm" type="none"/>
            <a:tailEnd len="med" w="med" type="triangle"/>
          </a:ln>
        </p:spPr>
      </p:cxnSp>
      <p:sp>
        <p:nvSpPr>
          <p:cNvPr id="134" name="Google Shape;134;p6"/>
          <p:cNvSpPr txBox="1"/>
          <p:nvPr/>
        </p:nvSpPr>
        <p:spPr>
          <a:xfrm>
            <a:off x="3943610" y="3768993"/>
            <a:ext cx="1293942" cy="415498"/>
          </a:xfrm>
          <a:prstGeom prst="rect">
            <a:avLst/>
          </a:prstGeom>
          <a:noFill/>
          <a:ln>
            <a:noFill/>
          </a:ln>
        </p:spPr>
        <p:txBody>
          <a:bodyPr anchorCtr="0" anchor="t" bIns="45700" lIns="34275" spcFirstLastPara="1" rIns="34275" wrap="square" tIns="45700">
            <a:spAutoFit/>
          </a:bodyPr>
          <a:lstStyle/>
          <a:p>
            <a:pPr indent="0" lvl="0" marL="0" marR="0" rtl="0" algn="l">
              <a:lnSpc>
                <a:spcPct val="100000"/>
              </a:lnSpc>
              <a:spcBef>
                <a:spcPts val="0"/>
              </a:spcBef>
              <a:spcAft>
                <a:spcPts val="0"/>
              </a:spcAft>
              <a:buNone/>
            </a:pPr>
            <a:r>
              <a:rPr b="0" i="0" lang="en-US" sz="2100" u="none" cap="none" strike="noStrike">
                <a:solidFill>
                  <a:schemeClr val="accent2"/>
                </a:solidFill>
                <a:latin typeface="Arial"/>
                <a:ea typeface="Arial"/>
                <a:cs typeface="Arial"/>
                <a:sym typeface="Arial"/>
              </a:rPr>
              <a:t>Inline SAL</a:t>
            </a:r>
            <a:endParaRPr b="0" i="0" sz="2100" u="none" cap="none" strike="noStrike">
              <a:solidFill>
                <a:schemeClr val="accent2"/>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7"/>
          <p:cNvSpPr txBox="1"/>
          <p:nvPr>
            <p:ph type="title"/>
          </p:nvPr>
        </p:nvSpPr>
        <p:spPr>
          <a:xfrm>
            <a:off x="712525" y="-325"/>
            <a:ext cx="8431800" cy="707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600"/>
              <a:buNone/>
            </a:pPr>
            <a:r>
              <a:rPr lang="en-US" sz="2400"/>
              <a:t>Coastal Inundation in E3SM</a:t>
            </a:r>
            <a:endParaRPr/>
          </a:p>
        </p:txBody>
      </p:sp>
      <p:sp>
        <p:nvSpPr>
          <p:cNvPr id="141" name="Google Shape;141;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pic>
        <p:nvPicPr>
          <p:cNvPr descr="Details are in the caption following the image" id="142" name="Google Shape;142;p7"/>
          <p:cNvPicPr preferRelativeResize="0"/>
          <p:nvPr/>
        </p:nvPicPr>
        <p:blipFill rotWithShape="1">
          <a:blip r:embed="rId3">
            <a:alphaModFix/>
          </a:blip>
          <a:srcRect b="0" l="0" r="0" t="0"/>
          <a:stretch/>
        </p:blipFill>
        <p:spPr>
          <a:xfrm>
            <a:off x="910144" y="1484873"/>
            <a:ext cx="2163065" cy="1889675"/>
          </a:xfrm>
          <a:prstGeom prst="rect">
            <a:avLst/>
          </a:prstGeom>
          <a:noFill/>
          <a:ln>
            <a:noFill/>
          </a:ln>
        </p:spPr>
      </p:pic>
      <p:sp>
        <p:nvSpPr>
          <p:cNvPr id="143" name="Google Shape;143;p7"/>
          <p:cNvSpPr txBox="1"/>
          <p:nvPr/>
        </p:nvSpPr>
        <p:spPr>
          <a:xfrm>
            <a:off x="122842" y="842081"/>
            <a:ext cx="4133676" cy="646331"/>
          </a:xfrm>
          <a:prstGeom prst="rect">
            <a:avLst/>
          </a:prstGeom>
          <a:noFill/>
          <a:ln>
            <a:noFill/>
          </a:ln>
        </p:spPr>
        <p:txBody>
          <a:bodyPr anchorCtr="0" anchor="t" bIns="45700" lIns="91425" spcFirstLastPara="1" rIns="91425" wrap="square" tIns="45700">
            <a:spAutoFit/>
          </a:bodyPr>
          <a:lstStyle/>
          <a:p>
            <a:pPr indent="-214313" lvl="0" marL="214313" marR="0" rtl="0" algn="l">
              <a:lnSpc>
                <a:spcPct val="100000"/>
              </a:lnSpc>
              <a:spcBef>
                <a:spcPts val="0"/>
              </a:spcBef>
              <a:spcAft>
                <a:spcPts val="0"/>
              </a:spcAft>
              <a:buClr>
                <a:srgbClr val="000000"/>
              </a:buClr>
              <a:buSzPts val="1200"/>
              <a:buFont typeface="Arial"/>
              <a:buChar char="•"/>
            </a:pPr>
            <a:r>
              <a:rPr b="0" i="0" lang="en-US" sz="1200" u="none" cap="none" strike="noStrike">
                <a:solidFill>
                  <a:schemeClr val="accent1"/>
                </a:solidFill>
                <a:latin typeface="Arial"/>
                <a:ea typeface="Arial"/>
                <a:cs typeface="Arial"/>
                <a:sym typeface="Arial"/>
              </a:rPr>
              <a:t>Unified framework for two-way land/river/ocean coupling allows for assessment of compound flooding effects</a:t>
            </a:r>
            <a:endParaRPr/>
          </a:p>
        </p:txBody>
      </p:sp>
      <p:pic>
        <p:nvPicPr>
          <p:cNvPr id="144" name="Google Shape;144;p7"/>
          <p:cNvPicPr preferRelativeResize="0"/>
          <p:nvPr/>
        </p:nvPicPr>
        <p:blipFill rotWithShape="1">
          <a:blip r:embed="rId4">
            <a:alphaModFix/>
          </a:blip>
          <a:srcRect b="0" l="0" r="0" t="0"/>
          <a:stretch/>
        </p:blipFill>
        <p:spPr>
          <a:xfrm>
            <a:off x="602891" y="3517531"/>
            <a:ext cx="2921645" cy="1160065"/>
          </a:xfrm>
          <a:prstGeom prst="rect">
            <a:avLst/>
          </a:prstGeom>
          <a:noFill/>
          <a:ln>
            <a:noFill/>
          </a:ln>
        </p:spPr>
      </p:pic>
      <p:sp>
        <p:nvSpPr>
          <p:cNvPr id="145" name="Google Shape;145;p7"/>
          <p:cNvSpPr txBox="1"/>
          <p:nvPr/>
        </p:nvSpPr>
        <p:spPr>
          <a:xfrm>
            <a:off x="4611610" y="851564"/>
            <a:ext cx="4133676" cy="461665"/>
          </a:xfrm>
          <a:prstGeom prst="rect">
            <a:avLst/>
          </a:prstGeom>
          <a:noFill/>
          <a:ln>
            <a:noFill/>
          </a:ln>
        </p:spPr>
        <p:txBody>
          <a:bodyPr anchorCtr="0" anchor="t" bIns="45700" lIns="91425" spcFirstLastPara="1" rIns="91425" wrap="square" tIns="45700">
            <a:spAutoFit/>
          </a:bodyPr>
          <a:lstStyle/>
          <a:p>
            <a:pPr indent="-214313" lvl="0" marL="214313" marR="0" rtl="0" algn="l">
              <a:lnSpc>
                <a:spcPct val="100000"/>
              </a:lnSpc>
              <a:spcBef>
                <a:spcPts val="0"/>
              </a:spcBef>
              <a:spcAft>
                <a:spcPts val="0"/>
              </a:spcAft>
              <a:buClr>
                <a:srgbClr val="000000"/>
              </a:buClr>
              <a:buSzPts val="1200"/>
              <a:buFont typeface="Arial"/>
              <a:buChar char="•"/>
            </a:pPr>
            <a:r>
              <a:rPr b="0" i="0" lang="en-US" sz="1200" u="none" cap="none" strike="noStrike">
                <a:solidFill>
                  <a:schemeClr val="accent1"/>
                </a:solidFill>
                <a:latin typeface="Arial"/>
                <a:ea typeface="Arial"/>
                <a:cs typeface="Arial"/>
                <a:sym typeface="Arial"/>
              </a:rPr>
              <a:t>Local time-stepping (LTS) is a promising approach for increasing the efficiency of  high coastal resolution </a:t>
            </a:r>
            <a:endParaRPr/>
          </a:p>
        </p:txBody>
      </p:sp>
      <p:sp>
        <p:nvSpPr>
          <p:cNvPr id="146" name="Google Shape;146;p7"/>
          <p:cNvSpPr txBox="1"/>
          <p:nvPr/>
        </p:nvSpPr>
        <p:spPr>
          <a:xfrm>
            <a:off x="0" y="4962578"/>
            <a:ext cx="1159292"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50" u="none" cap="none" strike="noStrike">
                <a:solidFill>
                  <a:srgbClr val="B8EDE2"/>
                </a:solidFill>
                <a:latin typeface="Arial"/>
                <a:ea typeface="Arial"/>
                <a:cs typeface="Arial"/>
                <a:sym typeface="Arial"/>
              </a:rPr>
              <a:t>Feng et al. 2024</a:t>
            </a:r>
            <a:endParaRPr/>
          </a:p>
        </p:txBody>
      </p:sp>
      <p:sp>
        <p:nvSpPr>
          <p:cNvPr id="147" name="Google Shape;147;p7"/>
          <p:cNvSpPr txBox="1"/>
          <p:nvPr/>
        </p:nvSpPr>
        <p:spPr>
          <a:xfrm>
            <a:off x="388642" y="3390574"/>
            <a:ext cx="3397084"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chemeClr val="accent1"/>
                </a:solidFill>
                <a:latin typeface="Arial"/>
                <a:ea typeface="Arial"/>
                <a:cs typeface="Arial"/>
                <a:sym typeface="Arial"/>
              </a:rPr>
              <a:t>Differences between 1-way and 2-way coupling</a:t>
            </a:r>
            <a:endParaRPr/>
          </a:p>
        </p:txBody>
      </p:sp>
      <p:pic>
        <p:nvPicPr>
          <p:cNvPr descr="Details are in the caption following the image" id="148" name="Google Shape;148;p7"/>
          <p:cNvPicPr preferRelativeResize="0"/>
          <p:nvPr/>
        </p:nvPicPr>
        <p:blipFill rotWithShape="1">
          <a:blip r:embed="rId5">
            <a:alphaModFix/>
          </a:blip>
          <a:srcRect b="0" l="0" r="0" t="0"/>
          <a:stretch/>
        </p:blipFill>
        <p:spPr>
          <a:xfrm>
            <a:off x="4419569" y="1594263"/>
            <a:ext cx="2431558" cy="1954973"/>
          </a:xfrm>
          <a:prstGeom prst="rect">
            <a:avLst/>
          </a:prstGeom>
          <a:noFill/>
          <a:ln>
            <a:noFill/>
          </a:ln>
        </p:spPr>
      </p:pic>
      <p:pic>
        <p:nvPicPr>
          <p:cNvPr descr="Details are in the caption following the image" id="149" name="Google Shape;149;p7"/>
          <p:cNvPicPr preferRelativeResize="0"/>
          <p:nvPr/>
        </p:nvPicPr>
        <p:blipFill rotWithShape="1">
          <a:blip r:embed="rId6">
            <a:alphaModFix/>
          </a:blip>
          <a:srcRect b="0" l="0" r="0" t="0"/>
          <a:stretch/>
        </p:blipFill>
        <p:spPr>
          <a:xfrm>
            <a:off x="6801414" y="2734922"/>
            <a:ext cx="2213309" cy="1633421"/>
          </a:xfrm>
          <a:prstGeom prst="rect">
            <a:avLst/>
          </a:prstGeom>
          <a:noFill/>
          <a:ln>
            <a:noFill/>
          </a:ln>
        </p:spPr>
      </p:pic>
      <p:sp>
        <p:nvSpPr>
          <p:cNvPr id="150" name="Google Shape;150;p7"/>
          <p:cNvSpPr txBox="1"/>
          <p:nvPr/>
        </p:nvSpPr>
        <p:spPr>
          <a:xfrm>
            <a:off x="7408629" y="2457923"/>
            <a:ext cx="1096775"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chemeClr val="accent1"/>
                </a:solidFill>
                <a:latin typeface="Arial"/>
                <a:ea typeface="Arial"/>
                <a:cs typeface="Arial"/>
                <a:sym typeface="Arial"/>
              </a:rPr>
              <a:t>LTS speedup</a:t>
            </a:r>
            <a:endParaRPr/>
          </a:p>
        </p:txBody>
      </p:sp>
      <p:sp>
        <p:nvSpPr>
          <p:cNvPr id="151" name="Google Shape;151;p7"/>
          <p:cNvSpPr txBox="1"/>
          <p:nvPr/>
        </p:nvSpPr>
        <p:spPr>
          <a:xfrm>
            <a:off x="4651730" y="3596054"/>
            <a:ext cx="1207382"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chemeClr val="accent1"/>
                </a:solidFill>
                <a:latin typeface="Arial"/>
                <a:ea typeface="Arial"/>
                <a:cs typeface="Arial"/>
                <a:sym typeface="Arial"/>
              </a:rPr>
              <a:t>Lilly et al. 2023</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8"/>
          <p:cNvSpPr txBox="1"/>
          <p:nvPr>
            <p:ph idx="1" type="body"/>
          </p:nvPr>
        </p:nvSpPr>
        <p:spPr>
          <a:xfrm>
            <a:off x="4220314" y="799572"/>
            <a:ext cx="2628235" cy="1417960"/>
          </a:xfrm>
          <a:prstGeom prst="rect">
            <a:avLst/>
          </a:prstGeom>
          <a:noFill/>
          <a:ln>
            <a:noFill/>
          </a:ln>
        </p:spPr>
        <p:txBody>
          <a:bodyPr anchorCtr="0" anchor="t" bIns="91425" lIns="91425" spcFirstLastPara="1" rIns="91425" wrap="square" tIns="91425">
            <a:noAutofit/>
          </a:bodyPr>
          <a:lstStyle/>
          <a:p>
            <a:pPr indent="0" lvl="0" marL="139700" rtl="0" algn="l">
              <a:lnSpc>
                <a:spcPct val="115000"/>
              </a:lnSpc>
              <a:spcBef>
                <a:spcPts val="0"/>
              </a:spcBef>
              <a:spcAft>
                <a:spcPts val="0"/>
              </a:spcAft>
              <a:buSzPts val="1400"/>
              <a:buNone/>
            </a:pPr>
            <a:r>
              <a:rPr b="1" lang="en-US">
                <a:solidFill>
                  <a:schemeClr val="accent1"/>
                </a:solidFill>
                <a:latin typeface="Century Gothic"/>
                <a:ea typeface="Century Gothic"/>
                <a:cs typeface="Century Gothic"/>
                <a:sym typeface="Century Gothic"/>
              </a:rPr>
              <a:t>MPAS-Ocean:</a:t>
            </a:r>
            <a:r>
              <a:rPr lang="en-US">
                <a:solidFill>
                  <a:schemeClr val="accent1"/>
                </a:solidFill>
                <a:latin typeface="Century Gothic"/>
                <a:ea typeface="Century Gothic"/>
                <a:cs typeface="Century Gothic"/>
                <a:sym typeface="Century Gothic"/>
              </a:rPr>
              <a:t> New Seafloor (benthic) BGC submodule for Arctic coastal and shelf waters – dynamic modeling of sediment diagenesis </a:t>
            </a:r>
            <a:endParaRPr/>
          </a:p>
        </p:txBody>
      </p:sp>
      <p:pic>
        <p:nvPicPr>
          <p:cNvPr descr="A map of the earth&#10;&#10;Description automatically generated" id="157" name="Google Shape;157;p8"/>
          <p:cNvPicPr preferRelativeResize="0"/>
          <p:nvPr/>
        </p:nvPicPr>
        <p:blipFill rotWithShape="1">
          <a:blip r:embed="rId3">
            <a:alphaModFix/>
          </a:blip>
          <a:srcRect b="0" l="0" r="0" t="14014"/>
          <a:stretch/>
        </p:blipFill>
        <p:spPr>
          <a:xfrm>
            <a:off x="4683179" y="2568707"/>
            <a:ext cx="3858382" cy="1504262"/>
          </a:xfrm>
          <a:prstGeom prst="rect">
            <a:avLst/>
          </a:prstGeom>
          <a:noFill/>
          <a:ln>
            <a:noFill/>
          </a:ln>
        </p:spPr>
      </p:pic>
      <p:pic>
        <p:nvPicPr>
          <p:cNvPr id="158" name="Google Shape;158;p8"/>
          <p:cNvPicPr preferRelativeResize="0"/>
          <p:nvPr/>
        </p:nvPicPr>
        <p:blipFill rotWithShape="1">
          <a:blip r:embed="rId4">
            <a:alphaModFix/>
          </a:blip>
          <a:srcRect b="0" l="0" r="0" t="0"/>
          <a:stretch/>
        </p:blipFill>
        <p:spPr>
          <a:xfrm>
            <a:off x="6552759" y="743054"/>
            <a:ext cx="2491739" cy="1534455"/>
          </a:xfrm>
          <a:prstGeom prst="rect">
            <a:avLst/>
          </a:prstGeom>
          <a:noFill/>
          <a:ln>
            <a:noFill/>
          </a:ln>
        </p:spPr>
      </p:pic>
      <p:sp>
        <p:nvSpPr>
          <p:cNvPr id="159" name="Google Shape;159;p8"/>
          <p:cNvSpPr txBox="1"/>
          <p:nvPr/>
        </p:nvSpPr>
        <p:spPr>
          <a:xfrm>
            <a:off x="8109503" y="2851408"/>
            <a:ext cx="434734"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000" u="none" cap="none" strike="noStrike">
                <a:solidFill>
                  <a:srgbClr val="000000"/>
                </a:solidFill>
                <a:latin typeface="Century Gothic"/>
                <a:ea typeface="Century Gothic"/>
                <a:cs typeface="Century Gothic"/>
                <a:sym typeface="Century Gothic"/>
              </a:rPr>
              <a:t>Obs</a:t>
            </a:r>
            <a:endParaRPr b="1" i="0" sz="1000" u="none" cap="none" strike="noStrike">
              <a:solidFill>
                <a:srgbClr val="000000"/>
              </a:solidFill>
              <a:latin typeface="Century Gothic"/>
              <a:ea typeface="Century Gothic"/>
              <a:cs typeface="Century Gothic"/>
              <a:sym typeface="Century Gothic"/>
            </a:endParaRPr>
          </a:p>
        </p:txBody>
      </p:sp>
      <p:sp>
        <p:nvSpPr>
          <p:cNvPr id="160" name="Google Shape;160;p8"/>
          <p:cNvSpPr txBox="1"/>
          <p:nvPr/>
        </p:nvSpPr>
        <p:spPr>
          <a:xfrm>
            <a:off x="5945905" y="4008003"/>
            <a:ext cx="110799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Century Gothic"/>
                <a:ea typeface="Century Gothic"/>
                <a:cs typeface="Century Gothic"/>
                <a:sym typeface="Century Gothic"/>
              </a:rPr>
              <a:t>E3SMv2-forced</a:t>
            </a:r>
            <a:endParaRPr/>
          </a:p>
        </p:txBody>
      </p:sp>
      <p:sp>
        <p:nvSpPr>
          <p:cNvPr id="161" name="Google Shape;161;p8"/>
          <p:cNvSpPr txBox="1"/>
          <p:nvPr/>
        </p:nvSpPr>
        <p:spPr>
          <a:xfrm>
            <a:off x="4678267" y="4003148"/>
            <a:ext cx="1000595"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Century Gothic"/>
                <a:ea typeface="Century Gothic"/>
                <a:cs typeface="Century Gothic"/>
                <a:sym typeface="Century Gothic"/>
              </a:rPr>
              <a:t>RASM-forced</a:t>
            </a:r>
            <a:endParaRPr/>
          </a:p>
        </p:txBody>
      </p:sp>
      <p:pic>
        <p:nvPicPr>
          <p:cNvPr descr="A logo of a ship and a river&#10;&#10;Description automatically generated" id="162" name="Google Shape;162;p8"/>
          <p:cNvPicPr preferRelativeResize="0"/>
          <p:nvPr/>
        </p:nvPicPr>
        <p:blipFill rotWithShape="1">
          <a:blip r:embed="rId5">
            <a:alphaModFix/>
          </a:blip>
          <a:srcRect b="0" l="0" r="0" t="0"/>
          <a:stretch/>
        </p:blipFill>
        <p:spPr>
          <a:xfrm>
            <a:off x="8370515" y="66916"/>
            <a:ext cx="682078" cy="675325"/>
          </a:xfrm>
          <a:prstGeom prst="rect">
            <a:avLst/>
          </a:prstGeom>
          <a:noFill/>
          <a:ln>
            <a:noFill/>
          </a:ln>
        </p:spPr>
      </p:pic>
      <p:sp>
        <p:nvSpPr>
          <p:cNvPr id="163" name="Google Shape;163;p8"/>
          <p:cNvSpPr txBox="1"/>
          <p:nvPr/>
        </p:nvSpPr>
        <p:spPr>
          <a:xfrm>
            <a:off x="4753528" y="2334590"/>
            <a:ext cx="3717684"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100" u="none" cap="none" strike="noStrike">
                <a:solidFill>
                  <a:srgbClr val="000000"/>
                </a:solidFill>
                <a:latin typeface="Century Gothic"/>
                <a:ea typeface="Century Gothic"/>
                <a:cs typeface="Century Gothic"/>
                <a:sym typeface="Century Gothic"/>
              </a:rPr>
              <a:t>Equilibrium % Organic Carbon in Surface Sediments </a:t>
            </a:r>
            <a:endParaRPr/>
          </a:p>
        </p:txBody>
      </p:sp>
      <p:sp>
        <p:nvSpPr>
          <p:cNvPr id="164" name="Google Shape;164;p8"/>
          <p:cNvSpPr txBox="1"/>
          <p:nvPr/>
        </p:nvSpPr>
        <p:spPr>
          <a:xfrm>
            <a:off x="4468488" y="4373898"/>
            <a:ext cx="3858382"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C00000"/>
                </a:solidFill>
                <a:latin typeface="Century Gothic"/>
                <a:ea typeface="Century Gothic"/>
                <a:cs typeface="Century Gothic"/>
                <a:sym typeface="Century Gothic"/>
              </a:rPr>
              <a:t>Future efforts </a:t>
            </a:r>
            <a:r>
              <a:rPr b="0" i="0" lang="en-US" sz="1400" u="none" cap="none" strike="noStrike">
                <a:solidFill>
                  <a:srgbClr val="000000"/>
                </a:solidFill>
                <a:latin typeface="Century Gothic"/>
                <a:ea typeface="Century Gothic"/>
                <a:cs typeface="Century Gothic"/>
                <a:sym typeface="Century Gothic"/>
              </a:rPr>
              <a:t>2-way coupling with MarBL for evaluating ocean biogeochemical feedbacks with the seafloor</a:t>
            </a:r>
            <a:endParaRPr/>
          </a:p>
        </p:txBody>
      </p:sp>
      <p:pic>
        <p:nvPicPr>
          <p:cNvPr descr="A graph of a model&#10;&#10;Description automatically generated with medium confidence" id="165" name="Google Shape;165;p8"/>
          <p:cNvPicPr preferRelativeResize="0"/>
          <p:nvPr/>
        </p:nvPicPr>
        <p:blipFill rotWithShape="1">
          <a:blip r:embed="rId6">
            <a:alphaModFix amt="77000"/>
          </a:blip>
          <a:srcRect b="3452" l="7027" r="3978" t="5657"/>
          <a:stretch/>
        </p:blipFill>
        <p:spPr>
          <a:xfrm>
            <a:off x="1530607" y="937014"/>
            <a:ext cx="2491739" cy="1846970"/>
          </a:xfrm>
          <a:prstGeom prst="rect">
            <a:avLst/>
          </a:prstGeom>
          <a:solidFill>
            <a:schemeClr val="lt1"/>
          </a:solidFill>
          <a:ln>
            <a:noFill/>
          </a:ln>
        </p:spPr>
      </p:pic>
      <p:sp>
        <p:nvSpPr>
          <p:cNvPr id="166" name="Google Shape;166;p8"/>
          <p:cNvSpPr txBox="1"/>
          <p:nvPr/>
        </p:nvSpPr>
        <p:spPr>
          <a:xfrm>
            <a:off x="62762" y="939072"/>
            <a:ext cx="1547555" cy="138499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entury Gothic"/>
                <a:ea typeface="Century Gothic"/>
                <a:cs typeface="Century Gothic"/>
                <a:sym typeface="Century Gothic"/>
              </a:rPr>
              <a:t> </a:t>
            </a:r>
            <a:r>
              <a:rPr b="1" i="0" lang="en-US" sz="1400" u="none" cap="none" strike="noStrike">
                <a:solidFill>
                  <a:srgbClr val="000000"/>
                </a:solidFill>
                <a:latin typeface="Century Gothic"/>
                <a:ea typeface="Century Gothic"/>
                <a:cs typeface="Century Gothic"/>
                <a:sym typeface="Century Gothic"/>
              </a:rPr>
              <a:t>MPAS-Seaice:</a:t>
            </a:r>
            <a:r>
              <a:rPr b="0" i="0" lang="en-US" sz="1400" u="none" cap="none" strike="noStrike">
                <a:solidFill>
                  <a:srgbClr val="000000"/>
                </a:solidFill>
                <a:latin typeface="Century Gothic"/>
                <a:ea typeface="Century Gothic"/>
                <a:cs typeface="Century Gothic"/>
                <a:sym typeface="Century Gothic"/>
              </a:rPr>
              <a:t> Improving the shape of Sea ice ridges for coastal sea ice model</a:t>
            </a:r>
            <a:endParaRPr/>
          </a:p>
        </p:txBody>
      </p:sp>
      <p:sp>
        <p:nvSpPr>
          <p:cNvPr id="167" name="Google Shape;167;p8"/>
          <p:cNvSpPr txBox="1"/>
          <p:nvPr/>
        </p:nvSpPr>
        <p:spPr>
          <a:xfrm>
            <a:off x="37273" y="2896756"/>
            <a:ext cx="1423557" cy="203132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C00000"/>
                </a:solidFill>
                <a:latin typeface="Century Gothic"/>
                <a:ea typeface="Century Gothic"/>
                <a:cs typeface="Century Gothic"/>
                <a:sym typeface="Century Gothic"/>
              </a:rPr>
              <a:t>Future effort</a:t>
            </a:r>
            <a:r>
              <a:rPr b="0" i="0" lang="en-US" sz="1400" u="none" cap="none" strike="noStrike">
                <a:solidFill>
                  <a:srgbClr val="000000"/>
                </a:solidFill>
                <a:latin typeface="Century Gothic"/>
                <a:ea typeface="Century Gothic"/>
                <a:cs typeface="Century Gothic"/>
                <a:sym typeface="Century Gothic"/>
              </a:rPr>
              <a:t>s – Improving Multi-phase coupling in E3SM in the littoral zone for landfast sea ice modeling</a:t>
            </a:r>
            <a:endParaRPr/>
          </a:p>
        </p:txBody>
      </p:sp>
      <p:pic>
        <p:nvPicPr>
          <p:cNvPr descr="A map of different countries/regions&#10;&#10;Description automatically generated" id="168" name="Google Shape;168;p8"/>
          <p:cNvPicPr preferRelativeResize="0"/>
          <p:nvPr/>
        </p:nvPicPr>
        <p:blipFill rotWithShape="1">
          <a:blip r:embed="rId7">
            <a:alphaModFix/>
          </a:blip>
          <a:srcRect b="17719" l="13699" r="50100" t="0"/>
          <a:stretch/>
        </p:blipFill>
        <p:spPr>
          <a:xfrm>
            <a:off x="1399232" y="3019786"/>
            <a:ext cx="2402359" cy="2067874"/>
          </a:xfrm>
          <a:prstGeom prst="rect">
            <a:avLst/>
          </a:prstGeom>
          <a:noFill/>
          <a:ln>
            <a:noFill/>
          </a:ln>
        </p:spPr>
      </p:pic>
      <p:sp>
        <p:nvSpPr>
          <p:cNvPr id="169" name="Google Shape;169;p8"/>
          <p:cNvSpPr txBox="1"/>
          <p:nvPr/>
        </p:nvSpPr>
        <p:spPr>
          <a:xfrm>
            <a:off x="3036139" y="3019786"/>
            <a:ext cx="870751"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Landfast</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Sea ice</a:t>
            </a:r>
            <a:endParaRPr/>
          </a:p>
        </p:txBody>
      </p:sp>
      <p:sp>
        <p:nvSpPr>
          <p:cNvPr id="170" name="Google Shape;170;p8"/>
          <p:cNvSpPr txBox="1"/>
          <p:nvPr/>
        </p:nvSpPr>
        <p:spPr>
          <a:xfrm>
            <a:off x="1906865" y="978695"/>
            <a:ext cx="191751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Validating Keel shape</a:t>
            </a:r>
            <a:endParaRPr/>
          </a:p>
        </p:txBody>
      </p:sp>
      <p:cxnSp>
        <p:nvCxnSpPr>
          <p:cNvPr id="171" name="Google Shape;171;p8"/>
          <p:cNvCxnSpPr/>
          <p:nvPr/>
        </p:nvCxnSpPr>
        <p:spPr>
          <a:xfrm>
            <a:off x="4212219" y="1014240"/>
            <a:ext cx="8095" cy="3534900"/>
          </a:xfrm>
          <a:prstGeom prst="straightConnector1">
            <a:avLst/>
          </a:prstGeom>
          <a:noFill/>
          <a:ln cap="flat" cmpd="sng" w="9525">
            <a:solidFill>
              <a:srgbClr val="122D37"/>
            </a:solidFill>
            <a:prstDash val="solid"/>
            <a:round/>
            <a:headEnd len="sm" w="sm" type="none"/>
            <a:tailEnd len="sm" w="sm" type="none"/>
          </a:ln>
        </p:spPr>
      </p:cxnSp>
      <p:sp>
        <p:nvSpPr>
          <p:cNvPr id="172" name="Google Shape;172;p8"/>
          <p:cNvSpPr txBox="1"/>
          <p:nvPr/>
        </p:nvSpPr>
        <p:spPr>
          <a:xfrm>
            <a:off x="2928675" y="2742222"/>
            <a:ext cx="1356462"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US" sz="1000" u="none" cap="none" strike="noStrike">
                <a:solidFill>
                  <a:schemeClr val="accent1"/>
                </a:solidFill>
                <a:latin typeface="Century Gothic"/>
                <a:ea typeface="Century Gothic"/>
                <a:cs typeface="Century Gothic"/>
                <a:sym typeface="Century Gothic"/>
              </a:rPr>
              <a:t>Metzger et al. 2021</a:t>
            </a:r>
            <a:endParaRPr b="0" i="1" sz="1000" u="none" cap="none" strike="noStrike">
              <a:solidFill>
                <a:schemeClr val="accent1"/>
              </a:solidFill>
              <a:latin typeface="Century Gothic"/>
              <a:ea typeface="Century Gothic"/>
              <a:cs typeface="Century Gothic"/>
              <a:sym typeface="Century Gothic"/>
            </a:endParaRPr>
          </a:p>
        </p:txBody>
      </p:sp>
      <p:sp>
        <p:nvSpPr>
          <p:cNvPr id="173" name="Google Shape;173;p8"/>
          <p:cNvSpPr txBox="1"/>
          <p:nvPr/>
        </p:nvSpPr>
        <p:spPr>
          <a:xfrm>
            <a:off x="8240837" y="4060865"/>
            <a:ext cx="601447"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US" sz="1000" u="none" cap="none" strike="noStrike">
                <a:solidFill>
                  <a:srgbClr val="000000"/>
                </a:solidFill>
                <a:latin typeface="Century Gothic"/>
                <a:ea typeface="Century Gothic"/>
                <a:cs typeface="Century Gothic"/>
                <a:sym typeface="Century Gothic"/>
              </a:rPr>
              <a:t>Jeffery</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9"/>
          <p:cNvSpPr txBox="1"/>
          <p:nvPr>
            <p:ph type="title"/>
          </p:nvPr>
        </p:nvSpPr>
        <p:spPr>
          <a:xfrm>
            <a:off x="356100" y="2218050"/>
            <a:ext cx="8431800" cy="7074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a:t>Rivers, Lakes, and Watersheds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DOE BER EESSD EESM">
  <a:themeElements>
    <a:clrScheme name="Tropic">
      <a:dk1>
        <a:srgbClr val="A1E8D9"/>
      </a:dk1>
      <a:lt1>
        <a:srgbClr val="FFFFFF"/>
      </a:lt1>
      <a:dk2>
        <a:srgbClr val="695D46"/>
      </a:dk2>
      <a:lt2>
        <a:srgbClr val="B3A77D"/>
      </a:lt2>
      <a:accent1>
        <a:srgbClr val="142F39"/>
      </a:accent1>
      <a:accent2>
        <a:srgbClr val="CE93D8"/>
      </a:accent2>
      <a:accent3>
        <a:srgbClr val="217CB5"/>
      </a:accent3>
      <a:accent4>
        <a:srgbClr val="FF9800"/>
      </a:accent4>
      <a:accent5>
        <a:srgbClr val="0F6737"/>
      </a:accent5>
      <a:accent6>
        <a:srgbClr val="EEFF41"/>
      </a:accent6>
      <a:hlink>
        <a:srgbClr val="1155CC"/>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