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403" r:id="rId2"/>
    <p:sldId id="389" r:id="rId3"/>
    <p:sldId id="378" r:id="rId4"/>
    <p:sldId id="382" r:id="rId5"/>
    <p:sldId id="383" r:id="rId6"/>
    <p:sldId id="385" r:id="rId7"/>
    <p:sldId id="390" r:id="rId8"/>
    <p:sldId id="391" r:id="rId9"/>
    <p:sldId id="354" r:id="rId10"/>
    <p:sldId id="357" r:id="rId11"/>
    <p:sldId id="358" r:id="rId12"/>
    <p:sldId id="365" r:id="rId13"/>
    <p:sldId id="375" r:id="rId14"/>
    <p:sldId id="362" r:id="rId15"/>
    <p:sldId id="392" r:id="rId16"/>
    <p:sldId id="393" r:id="rId17"/>
    <p:sldId id="394" r:id="rId18"/>
    <p:sldId id="395" r:id="rId19"/>
    <p:sldId id="396" r:id="rId20"/>
    <p:sldId id="404" r:id="rId21"/>
    <p:sldId id="397" r:id="rId22"/>
    <p:sldId id="399" r:id="rId23"/>
    <p:sldId id="401" r:id="rId24"/>
    <p:sldId id="402" r:id="rId25"/>
    <p:sldId id="367"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93"/>
    <p:restoredTop sz="85463" autoAdjust="0"/>
  </p:normalViewPr>
  <p:slideViewPr>
    <p:cSldViewPr snapToGrid="0">
      <p:cViewPr>
        <p:scale>
          <a:sx n="100" d="100"/>
          <a:sy n="100" d="100"/>
        </p:scale>
        <p:origin x="238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D65DDA-9E49-C74B-BAE0-7AABCB12928A}" type="datetimeFigureOut">
              <a:rPr lang="en-US" smtClean="0"/>
              <a:t>6/5/17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05A485-7AAC-D042-BCD7-5613B55C131E}" type="slidenum">
              <a:rPr lang="en-US" smtClean="0"/>
              <a:t>‹#›</a:t>
            </a:fld>
            <a:endParaRPr lang="en-US"/>
          </a:p>
        </p:txBody>
      </p:sp>
    </p:spTree>
    <p:extLst>
      <p:ext uri="{BB962C8B-B14F-4D97-AF65-F5344CB8AC3E}">
        <p14:creationId xmlns:p14="http://schemas.microsoft.com/office/powerpoint/2010/main" val="13495572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39CA1E-D2F8-45D2-9624-401F29B22CFF}" type="slidenum">
              <a:rPr lang="en-US" smtClean="0"/>
              <a:t>2</a:t>
            </a:fld>
            <a:endParaRPr lang="en-US"/>
          </a:p>
        </p:txBody>
      </p:sp>
    </p:spTree>
    <p:extLst>
      <p:ext uri="{BB962C8B-B14F-4D97-AF65-F5344CB8AC3E}">
        <p14:creationId xmlns:p14="http://schemas.microsoft.com/office/powerpoint/2010/main" val="1413964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Forest dynamics and nitrogen cycle are important for</a:t>
            </a:r>
            <a:r>
              <a:rPr lang="en-US" baseline="0" dirty="0" smtClean="0"/>
              <a:t> determining carbon-climate feedback</a:t>
            </a:r>
            <a:endParaRPr lang="en-US" dirty="0"/>
          </a:p>
        </p:txBody>
      </p:sp>
      <p:sp>
        <p:nvSpPr>
          <p:cNvPr id="4" name="Slide Number Placeholder 3"/>
          <p:cNvSpPr>
            <a:spLocks noGrp="1"/>
          </p:cNvSpPr>
          <p:nvPr>
            <p:ph type="sldNum" sz="quarter" idx="10"/>
          </p:nvPr>
        </p:nvSpPr>
        <p:spPr/>
        <p:txBody>
          <a:bodyPr/>
          <a:lstStyle/>
          <a:p>
            <a:fld id="{9305A485-7AAC-D042-BCD7-5613B55C131E}" type="slidenum">
              <a:rPr lang="en-US" smtClean="0"/>
              <a:t>4</a:t>
            </a:fld>
            <a:endParaRPr lang="en-US"/>
          </a:p>
        </p:txBody>
      </p:sp>
    </p:spTree>
    <p:extLst>
      <p:ext uri="{BB962C8B-B14F-4D97-AF65-F5344CB8AC3E}">
        <p14:creationId xmlns:p14="http://schemas.microsoft.com/office/powerpoint/2010/main" val="2090772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13,266</a:t>
            </a:r>
            <a:endParaRPr lang="en-US" dirty="0"/>
          </a:p>
        </p:txBody>
      </p:sp>
      <p:sp>
        <p:nvSpPr>
          <p:cNvPr id="4" name="Slide Number Placeholder 3"/>
          <p:cNvSpPr>
            <a:spLocks noGrp="1"/>
          </p:cNvSpPr>
          <p:nvPr>
            <p:ph type="sldNum" sz="quarter" idx="10"/>
          </p:nvPr>
        </p:nvSpPr>
        <p:spPr/>
        <p:txBody>
          <a:bodyPr/>
          <a:lstStyle/>
          <a:p>
            <a:fld id="{9305A485-7AAC-D042-BCD7-5613B55C131E}" type="slidenum">
              <a:rPr lang="en-US" smtClean="0"/>
              <a:t>6</a:t>
            </a:fld>
            <a:endParaRPr lang="en-US"/>
          </a:p>
        </p:txBody>
      </p:sp>
    </p:spTree>
    <p:extLst>
      <p:ext uri="{BB962C8B-B14F-4D97-AF65-F5344CB8AC3E}">
        <p14:creationId xmlns:p14="http://schemas.microsoft.com/office/powerpoint/2010/main" val="1100546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39CA1E-D2F8-45D2-9624-401F29B22CFF}" type="slidenum">
              <a:rPr lang="en-US" smtClean="0"/>
              <a:t>21</a:t>
            </a:fld>
            <a:endParaRPr lang="en-US"/>
          </a:p>
        </p:txBody>
      </p:sp>
    </p:spTree>
    <p:extLst>
      <p:ext uri="{BB962C8B-B14F-4D97-AF65-F5344CB8AC3E}">
        <p14:creationId xmlns:p14="http://schemas.microsoft.com/office/powerpoint/2010/main" val="827566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39CA1E-D2F8-45D2-9624-401F29B22CFF}" type="slidenum">
              <a:rPr lang="en-US" smtClean="0"/>
              <a:t>22</a:t>
            </a:fld>
            <a:endParaRPr lang="en-US"/>
          </a:p>
        </p:txBody>
      </p:sp>
    </p:spTree>
    <p:extLst>
      <p:ext uri="{BB962C8B-B14F-4D97-AF65-F5344CB8AC3E}">
        <p14:creationId xmlns:p14="http://schemas.microsoft.com/office/powerpoint/2010/main" val="162841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39CA1E-D2F8-45D2-9624-401F29B22CFF}" type="slidenum">
              <a:rPr lang="en-US" smtClean="0"/>
              <a:t>23</a:t>
            </a:fld>
            <a:endParaRPr lang="en-US"/>
          </a:p>
        </p:txBody>
      </p:sp>
    </p:spTree>
    <p:extLst>
      <p:ext uri="{BB962C8B-B14F-4D97-AF65-F5344CB8AC3E}">
        <p14:creationId xmlns:p14="http://schemas.microsoft.com/office/powerpoint/2010/main" val="122160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39CA1E-D2F8-45D2-9624-401F29B22CFF}" type="slidenum">
              <a:rPr lang="en-US" smtClean="0"/>
              <a:t>24</a:t>
            </a:fld>
            <a:endParaRPr lang="en-US"/>
          </a:p>
        </p:txBody>
      </p:sp>
    </p:spTree>
    <p:extLst>
      <p:ext uri="{BB962C8B-B14F-4D97-AF65-F5344CB8AC3E}">
        <p14:creationId xmlns:p14="http://schemas.microsoft.com/office/powerpoint/2010/main" val="1655763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743200"/>
            <a:ext cx="7772400" cy="1371600"/>
          </a:xfrm>
        </p:spPr>
        <p:txBody>
          <a:bodyPr anchor="b" anchorCtr="0"/>
          <a:lstStyle/>
          <a:p>
            <a:r>
              <a:rPr lang="en-US" dirty="0" smtClean="0"/>
              <a:t>Click to edit Master title style</a:t>
            </a:r>
            <a:endParaRPr lang="en-US" dirty="0"/>
          </a:p>
        </p:txBody>
      </p:sp>
      <p:sp>
        <p:nvSpPr>
          <p:cNvPr id="3" name="Subtitle 2"/>
          <p:cNvSpPr>
            <a:spLocks noGrp="1"/>
          </p:cNvSpPr>
          <p:nvPr>
            <p:ph type="subTitle" idx="1"/>
          </p:nvPr>
        </p:nvSpPr>
        <p:spPr>
          <a:xfrm>
            <a:off x="685800" y="4343400"/>
            <a:ext cx="7772400" cy="1752600"/>
          </a:xfrm>
        </p:spPr>
        <p:txBody>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FFE9975-C960-C441-A95D-E879884DDE4A}" type="datetimeFigureOut">
              <a:rPr lang="en-US" smtClean="0"/>
              <a:t>6/5/17</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34304966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FFE9975-C960-C441-A95D-E879884DDE4A}" type="datetimeFigureOut">
              <a:rPr lang="en-US" smtClean="0"/>
              <a:t>6/5/17</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3502902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45920"/>
            <a:ext cx="3886200" cy="4114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0600" y="1645920"/>
            <a:ext cx="3886200" cy="4114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9FFE9975-C960-C441-A95D-E879884DDE4A}" type="datetimeFigureOut">
              <a:rPr lang="en-US" smtClean="0"/>
              <a:t>6/5/17</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312515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645920"/>
            <a:ext cx="3886200" cy="45720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331720"/>
            <a:ext cx="3886200" cy="3429000"/>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800600" y="1645920"/>
            <a:ext cx="3886200" cy="45720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00600" y="2331720"/>
            <a:ext cx="3886200" cy="3429000"/>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FFE9975-C960-C441-A95D-E879884DDE4A}" type="datetimeFigureOut">
              <a:rPr lang="en-US" smtClean="0"/>
              <a:t>6/5/17</a:t>
            </a:fld>
            <a:endParaRPr lang="en-US"/>
          </a:p>
        </p:txBody>
      </p:sp>
      <p:sp>
        <p:nvSpPr>
          <p:cNvPr id="9" name="Slide Number Placeholder 8"/>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189961987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9FFE9975-C960-C441-A95D-E879884DDE4A}" type="datetimeFigureOut">
              <a:rPr lang="en-US" smtClean="0"/>
              <a:t>6/5/17</a:t>
            </a:fld>
            <a:endParaRPr lang="en-US"/>
          </a:p>
        </p:txBody>
      </p:sp>
      <p:sp>
        <p:nvSpPr>
          <p:cNvPr id="5" name="Slide Number Placeholder 4"/>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12702103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E9975-C960-C441-A95D-E879884DDE4A}" type="datetimeFigureOut">
              <a:rPr lang="en-US" smtClean="0"/>
              <a:t>6/5/17</a:t>
            </a:fld>
            <a:endParaRPr lang="en-US"/>
          </a:p>
        </p:txBody>
      </p:sp>
      <p:sp>
        <p:nvSpPr>
          <p:cNvPr id="4" name="Slide Number Placeholder 3"/>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9387392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22960"/>
            <a:ext cx="3200400" cy="1828800"/>
          </a:xfrm>
        </p:spPr>
        <p:txBody>
          <a:bodyPr anchor="t" anchorCtr="0"/>
          <a:lstStyle>
            <a:lvl1pPr algn="l">
              <a:defRPr sz="3600" b="1"/>
            </a:lvl1pPr>
          </a:lstStyle>
          <a:p>
            <a:r>
              <a:rPr lang="en-US" dirty="0" smtClean="0"/>
              <a:t>Click to edit Master title style</a:t>
            </a:r>
            <a:endParaRPr lang="en-US" dirty="0"/>
          </a:p>
        </p:txBody>
      </p:sp>
      <p:sp>
        <p:nvSpPr>
          <p:cNvPr id="3" name="Content Placeholder 2"/>
          <p:cNvSpPr>
            <a:spLocks noGrp="1"/>
          </p:cNvSpPr>
          <p:nvPr>
            <p:ph idx="1"/>
          </p:nvPr>
        </p:nvSpPr>
        <p:spPr>
          <a:xfrm>
            <a:off x="3886200" y="822960"/>
            <a:ext cx="4800600" cy="4937760"/>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834640"/>
            <a:ext cx="3200400" cy="29260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6/5/17</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05907862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0"/>
            <a:ext cx="8229600" cy="594360"/>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457200" y="685800"/>
            <a:ext cx="82296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57200" y="5212080"/>
            <a:ext cx="82296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6/5/17</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543283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320"/>
            <a:ext cx="8229600" cy="1097280"/>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45920"/>
            <a:ext cx="8229600" cy="41148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886200" y="6357008"/>
            <a:ext cx="1371600" cy="137160"/>
          </a:xfrm>
          <a:prstGeom prst="rect">
            <a:avLst/>
          </a:prstGeom>
        </p:spPr>
        <p:txBody>
          <a:bodyPr vert="horz" lIns="0" tIns="0" rIns="0" bIns="0" rtlCol="0" anchor="t" anchorCtr="0"/>
          <a:lstStyle>
            <a:lvl1pPr algn="ctr">
              <a:defRPr sz="700">
                <a:solidFill>
                  <a:schemeClr val="tx1">
                    <a:tint val="75000"/>
                  </a:schemeClr>
                </a:solidFill>
                <a:latin typeface="Arial"/>
                <a:cs typeface="Arial"/>
              </a:defRPr>
            </a:lvl1pPr>
          </a:lstStyle>
          <a:p>
            <a:fld id="{9FFE9975-C960-C441-A95D-E879884DDE4A}" type="datetimeFigureOut">
              <a:rPr lang="en-US" smtClean="0"/>
              <a:pPr/>
              <a:t>6/5/17</a:t>
            </a:fld>
            <a:endParaRPr lang="en-US" dirty="0"/>
          </a:p>
        </p:txBody>
      </p:sp>
      <p:sp>
        <p:nvSpPr>
          <p:cNvPr id="6" name="Slide Number Placeholder 5"/>
          <p:cNvSpPr>
            <a:spLocks noGrp="1"/>
          </p:cNvSpPr>
          <p:nvPr>
            <p:ph type="sldNum" sz="quarter" idx="4"/>
          </p:nvPr>
        </p:nvSpPr>
        <p:spPr>
          <a:xfrm>
            <a:off x="3886200" y="6504908"/>
            <a:ext cx="1371600" cy="137160"/>
          </a:xfrm>
          <a:prstGeom prst="rect">
            <a:avLst/>
          </a:prstGeom>
        </p:spPr>
        <p:txBody>
          <a:bodyPr vert="horz" lIns="0" tIns="0" rIns="0" bIns="0" rtlCol="0" anchor="b" anchorCtr="0"/>
          <a:lstStyle>
            <a:lvl1pPr algn="ctr">
              <a:defRPr sz="800">
                <a:solidFill>
                  <a:schemeClr val="tx1">
                    <a:tint val="75000"/>
                  </a:schemeClr>
                </a:solidFill>
                <a:latin typeface="Arial"/>
                <a:cs typeface="Arial"/>
              </a:defRPr>
            </a:lvl1pPr>
          </a:lstStyle>
          <a:p>
            <a:fld id="{06896CD2-FB3A-5340-99F8-A4C5A2774A87}" type="slidenum">
              <a:rPr lang="en-US" smtClean="0"/>
              <a:pPr/>
              <a:t>‹#›</a:t>
            </a:fld>
            <a:endParaRPr lang="en-US" dirty="0"/>
          </a:p>
        </p:txBody>
      </p:sp>
    </p:spTree>
    <p:extLst>
      <p:ext uri="{BB962C8B-B14F-4D97-AF65-F5344CB8AC3E}">
        <p14:creationId xmlns:p14="http://schemas.microsoft.com/office/powerpoint/2010/main" val="3101648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iming>
    <p:tnLst>
      <p:par>
        <p:cTn id="1" dur="indefinite" restart="never" nodeType="tmRoot"/>
      </p:par>
    </p:tnLst>
  </p:timing>
  <p:txStyles>
    <p:title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p:titleStyle>
    <p:body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tiff"/><Relationship Id="rId3" Type="http://schemas.openxmlformats.org/officeDocument/2006/relationships/image" Target="../media/image17.tiff"/></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1" Type="http://schemas.openxmlformats.org/officeDocument/2006/relationships/slideLayout" Target="../slideLayouts/slideLayout6.xml"/><Relationship Id="rId2" Type="http://schemas.openxmlformats.org/officeDocument/2006/relationships/image" Target="../media/image1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cid:image003.png@01CFD9BE.3534A550" TargetMode="External"/><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1" Type="http://schemas.openxmlformats.org/officeDocument/2006/relationships/slideLayout" Target="../slideLayouts/slideLayout6.xml"/><Relationship Id="rId2"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3.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tiff"/><Relationship Id="rId3"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2286000"/>
            <a:ext cx="7213600" cy="769441"/>
          </a:xfrm>
          <a:prstGeom prst="rect">
            <a:avLst/>
          </a:prstGeom>
          <a:noFill/>
        </p:spPr>
        <p:txBody>
          <a:bodyPr wrap="square" rtlCol="0">
            <a:spAutoFit/>
          </a:bodyPr>
          <a:lstStyle/>
          <a:p>
            <a:r>
              <a:rPr lang="en-US" sz="4400" b="1" dirty="0" smtClean="0">
                <a:solidFill>
                  <a:schemeClr val="accent1">
                    <a:lumMod val="75000"/>
                  </a:schemeClr>
                </a:solidFill>
              </a:rPr>
              <a:t>Science Plan for V2 and V3</a:t>
            </a:r>
          </a:p>
        </p:txBody>
      </p:sp>
      <p:sp>
        <p:nvSpPr>
          <p:cNvPr id="3" name="TextBox 2"/>
          <p:cNvSpPr txBox="1"/>
          <p:nvPr/>
        </p:nvSpPr>
        <p:spPr>
          <a:xfrm>
            <a:off x="3314700" y="3479800"/>
            <a:ext cx="1909882" cy="461665"/>
          </a:xfrm>
          <a:prstGeom prst="rect">
            <a:avLst/>
          </a:prstGeom>
          <a:noFill/>
        </p:spPr>
        <p:txBody>
          <a:bodyPr wrap="none" rtlCol="0">
            <a:spAutoFit/>
          </a:bodyPr>
          <a:lstStyle/>
          <a:p>
            <a:r>
              <a:rPr lang="en-US" sz="2400" dirty="0" smtClean="0"/>
              <a:t>L. Ruby Leung</a:t>
            </a:r>
            <a:endParaRPr lang="en-US" sz="2400" dirty="0"/>
          </a:p>
        </p:txBody>
      </p:sp>
    </p:spTree>
    <p:extLst>
      <p:ext uri="{BB962C8B-B14F-4D97-AF65-F5344CB8AC3E}">
        <p14:creationId xmlns:p14="http://schemas.microsoft.com/office/powerpoint/2010/main" val="530280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7157" y="191582"/>
            <a:ext cx="8756427" cy="794737"/>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4000" dirty="0">
                <a:latin typeface="+mn-lt"/>
              </a:rPr>
              <a:t>Q</a:t>
            </a:r>
            <a:r>
              <a:rPr lang="en-US" sz="4000" dirty="0" smtClean="0">
                <a:latin typeface="+mn-lt"/>
              </a:rPr>
              <a:t>uestions </a:t>
            </a:r>
            <a:r>
              <a:rPr lang="en-US" sz="4000" dirty="0">
                <a:latin typeface="+mn-lt"/>
              </a:rPr>
              <a:t>for v2 Arctic focus</a:t>
            </a:r>
          </a:p>
        </p:txBody>
      </p:sp>
      <p:sp>
        <p:nvSpPr>
          <p:cNvPr id="3" name="Content Placeholder 2"/>
          <p:cNvSpPr txBox="1">
            <a:spLocks/>
          </p:cNvSpPr>
          <p:nvPr/>
        </p:nvSpPr>
        <p:spPr>
          <a:xfrm>
            <a:off x="288412" y="843898"/>
            <a:ext cx="8633361" cy="1531001"/>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err="1">
                <a:latin typeface="+mj-lt"/>
              </a:rPr>
              <a:t>Cryospheric</a:t>
            </a:r>
            <a:r>
              <a:rPr lang="en-US" sz="2000" b="1" dirty="0">
                <a:latin typeface="+mj-lt"/>
              </a:rPr>
              <a:t> </a:t>
            </a:r>
            <a:r>
              <a:rPr lang="en-US" sz="2000" b="1" dirty="0" smtClean="0">
                <a:latin typeface="+mj-lt"/>
              </a:rPr>
              <a:t>processes: </a:t>
            </a:r>
            <a:r>
              <a:rPr lang="en-US" sz="2000" dirty="0">
                <a:latin typeface="+mj-lt"/>
              </a:rPr>
              <a:t>How do trends and variability in ocean water mass transformation in the Arctic, as driven by changes in seasonal extent of sea ice, Greenland melt and river runoff, air-sea interaction and Arctic precipitation, impact the Arctic ocean circulation and the AMOC, with remote influence on weather extremes?</a:t>
            </a:r>
          </a:p>
        </p:txBody>
      </p:sp>
      <p:sp>
        <p:nvSpPr>
          <p:cNvPr id="9" name="TextBox 8"/>
          <p:cNvSpPr txBox="1"/>
          <p:nvPr/>
        </p:nvSpPr>
        <p:spPr>
          <a:xfrm>
            <a:off x="3960744" y="6248400"/>
            <a:ext cx="1803571" cy="369332"/>
          </a:xfrm>
          <a:prstGeom prst="rect">
            <a:avLst/>
          </a:prstGeom>
          <a:noFill/>
        </p:spPr>
        <p:txBody>
          <a:bodyPr wrap="none" rtlCol="0">
            <a:spAutoFit/>
          </a:bodyPr>
          <a:lstStyle/>
          <a:p>
            <a:r>
              <a:rPr lang="en-US" dirty="0" smtClean="0"/>
              <a:t>(Yang et al. 2016)</a:t>
            </a:r>
            <a:endParaRPr lang="en-US" dirty="0"/>
          </a:p>
        </p:txBody>
      </p:sp>
      <p:sp>
        <p:nvSpPr>
          <p:cNvPr id="10" name="TextBox 9"/>
          <p:cNvSpPr txBox="1"/>
          <p:nvPr/>
        </p:nvSpPr>
        <p:spPr>
          <a:xfrm>
            <a:off x="127001" y="2507342"/>
            <a:ext cx="4483099" cy="1323439"/>
          </a:xfrm>
          <a:prstGeom prst="rect">
            <a:avLst/>
          </a:prstGeom>
          <a:noFill/>
        </p:spPr>
        <p:txBody>
          <a:bodyPr wrap="square" rtlCol="0">
            <a:spAutoFit/>
          </a:bodyPr>
          <a:lstStyle/>
          <a:p>
            <a:pPr algn="ctr"/>
            <a:r>
              <a:rPr lang="en-US" sz="1600" dirty="0" smtClean="0"/>
              <a:t>New estimates of Greenland freshwater flux and heat </a:t>
            </a:r>
            <a:r>
              <a:rPr lang="en-US" sz="1600" dirty="0"/>
              <a:t>and salt </a:t>
            </a:r>
            <a:r>
              <a:rPr lang="en-US" sz="1600" dirty="0" smtClean="0"/>
              <a:t>flux from </a:t>
            </a:r>
            <a:r>
              <a:rPr lang="en-US" sz="1600" dirty="0"/>
              <a:t>the North Atlantic into the Labrador </a:t>
            </a:r>
            <a:r>
              <a:rPr lang="en-US" sz="1600" dirty="0" smtClean="0"/>
              <a:t>Sea suggest a direct link of Labrador Sea Water formation to </a:t>
            </a:r>
            <a:r>
              <a:rPr lang="en-US" sz="1600" dirty="0"/>
              <a:t>recent freshening, and </a:t>
            </a:r>
            <a:r>
              <a:rPr lang="en-US" sz="1600" dirty="0" smtClean="0"/>
              <a:t>a </a:t>
            </a:r>
            <a:r>
              <a:rPr lang="en-US" sz="1600" dirty="0"/>
              <a:t>possible link to AMOC </a:t>
            </a:r>
            <a:r>
              <a:rPr lang="en-US" sz="1600" dirty="0" smtClean="0"/>
              <a:t>weakening</a:t>
            </a:r>
            <a:endParaRPr lang="en-US" sz="1600" dirty="0"/>
          </a:p>
        </p:txBody>
      </p:sp>
      <p:pic>
        <p:nvPicPr>
          <p:cNvPr id="11" name="Picture 10"/>
          <p:cNvPicPr>
            <a:picLocks noChangeAspect="1"/>
          </p:cNvPicPr>
          <p:nvPr/>
        </p:nvPicPr>
        <p:blipFill>
          <a:blip r:embed="rId2"/>
          <a:stretch>
            <a:fillRect/>
          </a:stretch>
        </p:blipFill>
        <p:spPr>
          <a:xfrm>
            <a:off x="5119119" y="2927320"/>
            <a:ext cx="3288282" cy="3229211"/>
          </a:xfrm>
          <a:prstGeom prst="rect">
            <a:avLst/>
          </a:prstGeom>
        </p:spPr>
      </p:pic>
      <p:pic>
        <p:nvPicPr>
          <p:cNvPr id="12" name="Picture 11"/>
          <p:cNvPicPr>
            <a:picLocks noChangeAspect="1"/>
          </p:cNvPicPr>
          <p:nvPr/>
        </p:nvPicPr>
        <p:blipFill>
          <a:blip r:embed="rId3"/>
          <a:stretch>
            <a:fillRect/>
          </a:stretch>
        </p:blipFill>
        <p:spPr>
          <a:xfrm>
            <a:off x="1041218" y="3831762"/>
            <a:ext cx="2730682" cy="2309497"/>
          </a:xfrm>
          <a:prstGeom prst="rect">
            <a:avLst/>
          </a:prstGeom>
        </p:spPr>
      </p:pic>
      <p:sp>
        <p:nvSpPr>
          <p:cNvPr id="14" name="TextBox 13"/>
          <p:cNvSpPr txBox="1"/>
          <p:nvPr/>
        </p:nvSpPr>
        <p:spPr>
          <a:xfrm>
            <a:off x="4493623" y="2354216"/>
            <a:ext cx="4650377" cy="584775"/>
          </a:xfrm>
          <a:prstGeom prst="rect">
            <a:avLst/>
          </a:prstGeom>
          <a:noFill/>
        </p:spPr>
        <p:txBody>
          <a:bodyPr wrap="square" rtlCol="0">
            <a:spAutoFit/>
          </a:bodyPr>
          <a:lstStyle/>
          <a:p>
            <a:pPr algn="ctr"/>
            <a:r>
              <a:rPr lang="en-US" sz="1600" dirty="0" smtClean="0"/>
              <a:t>Melt water focusing in the Labrador Sea and in a short time period may have significant effect on AMOC</a:t>
            </a:r>
            <a:endParaRPr lang="en-US" sz="1600" dirty="0"/>
          </a:p>
        </p:txBody>
      </p:sp>
    </p:spTree>
    <p:extLst>
      <p:ext uri="{BB962C8B-B14F-4D97-AF65-F5344CB8AC3E}">
        <p14:creationId xmlns:p14="http://schemas.microsoft.com/office/powerpoint/2010/main" val="148498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7157" y="191582"/>
            <a:ext cx="8756427" cy="794737"/>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4000" dirty="0">
                <a:solidFill>
                  <a:schemeClr val="tx2"/>
                </a:solidFill>
                <a:latin typeface="+mn-lt"/>
              </a:rPr>
              <a:t>Q</a:t>
            </a:r>
            <a:r>
              <a:rPr lang="en-US" sz="4000" dirty="0" smtClean="0">
                <a:solidFill>
                  <a:schemeClr val="tx2"/>
                </a:solidFill>
                <a:latin typeface="+mn-lt"/>
              </a:rPr>
              <a:t>uestions </a:t>
            </a:r>
            <a:r>
              <a:rPr lang="en-US" sz="4000" dirty="0">
                <a:solidFill>
                  <a:schemeClr val="tx2"/>
                </a:solidFill>
                <a:latin typeface="+mn-lt"/>
              </a:rPr>
              <a:t>for v2 Arctic focus</a:t>
            </a:r>
          </a:p>
        </p:txBody>
      </p:sp>
      <p:sp>
        <p:nvSpPr>
          <p:cNvPr id="3" name="Content Placeholder 2"/>
          <p:cNvSpPr txBox="1">
            <a:spLocks/>
          </p:cNvSpPr>
          <p:nvPr/>
        </p:nvSpPr>
        <p:spPr>
          <a:xfrm>
            <a:off x="224912" y="894699"/>
            <a:ext cx="8741288" cy="1272284"/>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a:t>Biogeochemistry: </a:t>
            </a:r>
            <a:r>
              <a:rPr lang="en-US" sz="2000"/>
              <a:t>How does surface heterogeneity, including sea-ice, snowpack, permafrost, and vegetation cover interact with changes in seasonality of temperature and precipitation to influence biogeochemistry and ecosystems in the </a:t>
            </a:r>
            <a:r>
              <a:rPr lang="en-US" sz="2000" smtClean="0"/>
              <a:t>Arctic</a:t>
            </a:r>
            <a:endParaRPr lang="en-US" sz="2000"/>
          </a:p>
        </p:txBody>
      </p:sp>
      <p:sp>
        <p:nvSpPr>
          <p:cNvPr id="9" name="TextBox 8"/>
          <p:cNvSpPr txBox="1"/>
          <p:nvPr/>
        </p:nvSpPr>
        <p:spPr>
          <a:xfrm>
            <a:off x="4379844" y="6261100"/>
            <a:ext cx="1242391" cy="369332"/>
          </a:xfrm>
          <a:prstGeom prst="rect">
            <a:avLst/>
          </a:prstGeom>
          <a:noFill/>
        </p:spPr>
        <p:txBody>
          <a:bodyPr wrap="none" rtlCol="0">
            <a:spAutoFit/>
          </a:bodyPr>
          <a:lstStyle/>
          <a:p>
            <a:r>
              <a:rPr lang="en-US" smtClean="0"/>
              <a:t>(NRC 2015)</a:t>
            </a:r>
            <a:endParaRPr lang="en-US" dirty="0"/>
          </a:p>
        </p:txBody>
      </p:sp>
      <p:pic>
        <p:nvPicPr>
          <p:cNvPr id="6" name="Picture 5"/>
          <p:cNvPicPr>
            <a:picLocks noChangeAspect="1"/>
          </p:cNvPicPr>
          <p:nvPr/>
        </p:nvPicPr>
        <p:blipFill>
          <a:blip r:embed="rId2"/>
          <a:stretch>
            <a:fillRect/>
          </a:stretch>
        </p:blipFill>
        <p:spPr>
          <a:xfrm>
            <a:off x="268877" y="2946400"/>
            <a:ext cx="2760202" cy="3111500"/>
          </a:xfrm>
          <a:prstGeom prst="rect">
            <a:avLst/>
          </a:prstGeom>
        </p:spPr>
      </p:pic>
      <p:sp>
        <p:nvSpPr>
          <p:cNvPr id="15" name="TextBox 14"/>
          <p:cNvSpPr txBox="1"/>
          <p:nvPr/>
        </p:nvSpPr>
        <p:spPr>
          <a:xfrm>
            <a:off x="0" y="2290716"/>
            <a:ext cx="3187700" cy="584775"/>
          </a:xfrm>
          <a:prstGeom prst="rect">
            <a:avLst/>
          </a:prstGeom>
          <a:noFill/>
        </p:spPr>
        <p:txBody>
          <a:bodyPr wrap="square" rtlCol="0">
            <a:spAutoFit/>
          </a:bodyPr>
          <a:lstStyle/>
          <a:p>
            <a:pPr algn="ctr"/>
            <a:r>
              <a:rPr lang="en-US" sz="1600" dirty="0" smtClean="0"/>
              <a:t>Sea ice coverage in 1980 (bottom) and 2012 (top) from satellite</a:t>
            </a:r>
            <a:endParaRPr lang="en-US" sz="1600" dirty="0"/>
          </a:p>
        </p:txBody>
      </p:sp>
      <p:pic>
        <p:nvPicPr>
          <p:cNvPr id="7" name="Picture 6"/>
          <p:cNvPicPr>
            <a:picLocks noChangeAspect="1"/>
          </p:cNvPicPr>
          <p:nvPr/>
        </p:nvPicPr>
        <p:blipFill>
          <a:blip r:embed="rId3"/>
          <a:stretch>
            <a:fillRect/>
          </a:stretch>
        </p:blipFill>
        <p:spPr>
          <a:xfrm>
            <a:off x="3258457" y="2921000"/>
            <a:ext cx="2968440" cy="3187700"/>
          </a:xfrm>
          <a:prstGeom prst="rect">
            <a:avLst/>
          </a:prstGeom>
        </p:spPr>
      </p:pic>
      <p:sp>
        <p:nvSpPr>
          <p:cNvPr id="16" name="TextBox 15"/>
          <p:cNvSpPr txBox="1"/>
          <p:nvPr/>
        </p:nvSpPr>
        <p:spPr>
          <a:xfrm>
            <a:off x="3048000" y="2303416"/>
            <a:ext cx="3835400" cy="584775"/>
          </a:xfrm>
          <a:prstGeom prst="rect">
            <a:avLst/>
          </a:prstGeom>
          <a:noFill/>
        </p:spPr>
        <p:txBody>
          <a:bodyPr wrap="square" rtlCol="0">
            <a:spAutoFit/>
          </a:bodyPr>
          <a:lstStyle/>
          <a:p>
            <a:pPr algn="ctr"/>
            <a:r>
              <a:rPr lang="en-US" sz="1600" dirty="0" smtClean="0"/>
              <a:t>Changes in vegetation (NDVI) between 1982 and 2011 showing greening in the tundra </a:t>
            </a:r>
            <a:endParaRPr lang="en-US" sz="1600" dirty="0"/>
          </a:p>
        </p:txBody>
      </p:sp>
      <p:pic>
        <p:nvPicPr>
          <p:cNvPr id="8" name="Picture 7"/>
          <p:cNvPicPr>
            <a:picLocks noChangeAspect="1"/>
          </p:cNvPicPr>
          <p:nvPr/>
        </p:nvPicPr>
        <p:blipFill>
          <a:blip r:embed="rId4"/>
          <a:stretch>
            <a:fillRect/>
          </a:stretch>
        </p:blipFill>
        <p:spPr>
          <a:xfrm>
            <a:off x="6350000" y="3092450"/>
            <a:ext cx="2794000" cy="2908300"/>
          </a:xfrm>
          <a:prstGeom prst="rect">
            <a:avLst/>
          </a:prstGeom>
        </p:spPr>
      </p:pic>
      <p:sp>
        <p:nvSpPr>
          <p:cNvPr id="17" name="TextBox 16"/>
          <p:cNvSpPr txBox="1"/>
          <p:nvPr/>
        </p:nvSpPr>
        <p:spPr>
          <a:xfrm>
            <a:off x="6807200" y="2532016"/>
            <a:ext cx="2336800" cy="338554"/>
          </a:xfrm>
          <a:prstGeom prst="rect">
            <a:avLst/>
          </a:prstGeom>
          <a:noFill/>
        </p:spPr>
        <p:txBody>
          <a:bodyPr wrap="square" rtlCol="0">
            <a:spAutoFit/>
          </a:bodyPr>
          <a:lstStyle/>
          <a:p>
            <a:pPr algn="ctr"/>
            <a:r>
              <a:rPr lang="en-US" sz="1600" smtClean="0"/>
              <a:t>Permafrost distribution</a:t>
            </a:r>
            <a:endParaRPr lang="en-US" sz="1600" dirty="0"/>
          </a:p>
        </p:txBody>
      </p:sp>
    </p:spTree>
    <p:extLst>
      <p:ext uri="{BB962C8B-B14F-4D97-AF65-F5344CB8AC3E}">
        <p14:creationId xmlns:p14="http://schemas.microsoft.com/office/powerpoint/2010/main" val="3073648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7157" y="191582"/>
            <a:ext cx="8756427" cy="794737"/>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4400" dirty="0" smtClean="0">
                <a:solidFill>
                  <a:schemeClr val="tx2"/>
                </a:solidFill>
                <a:latin typeface="+mn-lt"/>
              </a:rPr>
              <a:t>Numerical experiments</a:t>
            </a:r>
            <a:endParaRPr lang="en-US" sz="4400" dirty="0">
              <a:solidFill>
                <a:schemeClr val="tx2"/>
              </a:solidFill>
              <a:latin typeface="+mn-lt"/>
            </a:endParaRPr>
          </a:p>
        </p:txBody>
      </p:sp>
      <p:sp>
        <p:nvSpPr>
          <p:cNvPr id="4" name="Content Placeholder 2"/>
          <p:cNvSpPr txBox="1">
            <a:spLocks/>
          </p:cNvSpPr>
          <p:nvPr/>
        </p:nvSpPr>
        <p:spPr>
          <a:xfrm>
            <a:off x="261908" y="1117600"/>
            <a:ext cx="8633361" cy="5002223"/>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latin typeface="+mn-lt"/>
              </a:rPr>
              <a:t>Water cycle and cryosphere: </a:t>
            </a:r>
            <a:endParaRPr lang="en-US" sz="2800" dirty="0">
              <a:latin typeface="+mn-lt"/>
            </a:endParaRPr>
          </a:p>
          <a:p>
            <a:pPr lvl="1"/>
            <a:r>
              <a:rPr lang="en-US" sz="2400" dirty="0" smtClean="0">
                <a:latin typeface="+mn-lt"/>
              </a:rPr>
              <a:t>Combined coupled experiments for water cycle and cryosphere questions using an Arctic RR configurations without BGC</a:t>
            </a:r>
          </a:p>
          <a:p>
            <a:pPr lvl="1"/>
            <a:r>
              <a:rPr lang="en-US" sz="2400" dirty="0">
                <a:latin typeface="+mn-lt"/>
              </a:rPr>
              <a:t>M</a:t>
            </a:r>
            <a:r>
              <a:rPr lang="en-US" sz="2400" dirty="0" smtClean="0">
                <a:latin typeface="+mn-lt"/>
              </a:rPr>
              <a:t>ultiple ensemble members of 1970-2050</a:t>
            </a:r>
          </a:p>
          <a:p>
            <a:r>
              <a:rPr lang="en-US" sz="2800" dirty="0" smtClean="0">
                <a:latin typeface="+mn-lt"/>
              </a:rPr>
              <a:t>Biogeochemistry:</a:t>
            </a:r>
          </a:p>
          <a:p>
            <a:pPr lvl="1"/>
            <a:r>
              <a:rPr lang="en-US" sz="2400" dirty="0" smtClean="0">
                <a:latin typeface="+mn-lt"/>
              </a:rPr>
              <a:t>Coupled experiments using the Arctic RR configuration with coupled BGC cycle and prescribed CO2 (B case) for 1850-2100</a:t>
            </a:r>
          </a:p>
          <a:p>
            <a:pPr lvl="1"/>
            <a:r>
              <a:rPr lang="en-US" sz="2400" dirty="0" smtClean="0">
                <a:latin typeface="+mn-lt"/>
              </a:rPr>
              <a:t>Include some experiments using offline land and ocean/ice models</a:t>
            </a:r>
          </a:p>
          <a:p>
            <a:endParaRPr lang="en-US" sz="3200" dirty="0" smtClean="0">
              <a:latin typeface="+mn-lt"/>
            </a:endParaRPr>
          </a:p>
        </p:txBody>
      </p:sp>
    </p:spTree>
    <p:extLst>
      <p:ext uri="{BB962C8B-B14F-4D97-AF65-F5344CB8AC3E}">
        <p14:creationId xmlns:p14="http://schemas.microsoft.com/office/powerpoint/2010/main" val="961368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449262"/>
          </a:xfrm>
          <a:prstGeom prst="rect">
            <a:avLst/>
          </a:prstGeom>
        </p:spPr>
        <p:txBody>
          <a:bodyPr>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r>
              <a:rPr lang="en-US" sz="3200" dirty="0" smtClean="0">
                <a:solidFill>
                  <a:schemeClr val="tx2"/>
                </a:solidFill>
              </a:rPr>
              <a:t>Atmosphere and land grid</a:t>
            </a:r>
            <a:endParaRPr lang="en-US" sz="3200" dirty="0">
              <a:solidFill>
                <a:schemeClr val="tx2"/>
              </a:solidFill>
            </a:endParaRPr>
          </a:p>
        </p:txBody>
      </p:sp>
      <p:sp>
        <p:nvSpPr>
          <p:cNvPr id="3" name="Content Placeholder 2"/>
          <p:cNvSpPr txBox="1">
            <a:spLocks/>
          </p:cNvSpPr>
          <p:nvPr/>
        </p:nvSpPr>
        <p:spPr>
          <a:xfrm>
            <a:off x="457200" y="927100"/>
            <a:ext cx="8229600" cy="1422400"/>
          </a:xfrm>
          <a:prstGeom prst="rect">
            <a:avLst/>
          </a:prstGeom>
        </p:spPr>
        <p:txBody>
          <a:bodyPr>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latin typeface="+mn-lt"/>
              </a:rPr>
              <a:t>Leveraging </a:t>
            </a:r>
            <a:r>
              <a:rPr lang="en-US" dirty="0" smtClean="0">
                <a:latin typeface="+mn-lt"/>
              </a:rPr>
              <a:t>experience from v1 water cycle experiments for low and high resolution: Arctic: 25 km; outside: 100 km</a:t>
            </a:r>
            <a:endParaRPr lang="en-US" baseline="30000" dirty="0" smtClean="0">
              <a:latin typeface="+mn-lt"/>
            </a:endParaRPr>
          </a:p>
          <a:p>
            <a:r>
              <a:rPr lang="en-US" dirty="0" smtClean="0">
                <a:latin typeface="+mn-lt"/>
              </a:rPr>
              <a:t>Computational saving relative to global 25km grid ~ x4</a:t>
            </a:r>
            <a:endParaRPr lang="en-US" dirty="0">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678" y="2660173"/>
            <a:ext cx="6539353" cy="3296127"/>
          </a:xfrm>
          <a:prstGeom prst="rect">
            <a:avLst/>
          </a:prstGeom>
        </p:spPr>
      </p:pic>
    </p:spTree>
    <p:extLst>
      <p:ext uri="{BB962C8B-B14F-4D97-AF65-F5344CB8AC3E}">
        <p14:creationId xmlns:p14="http://schemas.microsoft.com/office/powerpoint/2010/main" val="1000545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0117"/>
            <a:ext cx="8229600" cy="703262"/>
          </a:xfrm>
          <a:prstGeom prst="rect">
            <a:avLst/>
          </a:prstGeom>
        </p:spPr>
        <p:txBody>
          <a:bodyPr>
            <a:normAutofit fontScale="97500"/>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r>
              <a:rPr lang="en-US" dirty="0" smtClean="0">
                <a:solidFill>
                  <a:schemeClr val="tx2"/>
                </a:solidFill>
                <a:latin typeface="+mn-lt"/>
              </a:rPr>
              <a:t>Ocean/ice grid</a:t>
            </a:r>
            <a:endParaRPr lang="en-US" dirty="0">
              <a:solidFill>
                <a:schemeClr val="tx2"/>
              </a:solidFill>
              <a:latin typeface="+mn-lt"/>
            </a:endParaRPr>
          </a:p>
        </p:txBody>
      </p:sp>
      <p:sp>
        <p:nvSpPr>
          <p:cNvPr id="3" name="Content Placeholder 2"/>
          <p:cNvSpPr txBox="1">
            <a:spLocks/>
          </p:cNvSpPr>
          <p:nvPr/>
        </p:nvSpPr>
        <p:spPr>
          <a:xfrm>
            <a:off x="444137" y="926428"/>
            <a:ext cx="8229600" cy="1547169"/>
          </a:xfrm>
          <a:prstGeom prst="rect">
            <a:avLst/>
          </a:prstGeom>
        </p:spPr>
        <p:txBody>
          <a:bodyPr>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latin typeface="+mn-lt"/>
              </a:rPr>
              <a:t>A hybrid v1 water cycle low and high resolution meshes</a:t>
            </a:r>
          </a:p>
          <a:p>
            <a:r>
              <a:rPr lang="en-US" dirty="0" smtClean="0">
                <a:latin typeface="+mn-lt"/>
              </a:rPr>
              <a:t>North Atlantic / Arctic ocean domain scales from 18 km at Equator to 6 km in the Arctic </a:t>
            </a:r>
            <a:endParaRPr lang="en-US" dirty="0" smtClean="0">
              <a:latin typeface="+mn-lt"/>
            </a:endParaRPr>
          </a:p>
          <a:p>
            <a:r>
              <a:rPr lang="en-US" dirty="0" smtClean="0">
                <a:latin typeface="+mn-lt"/>
              </a:rPr>
              <a:t>Computational saving relative to global high resolution ~ x4 </a:t>
            </a:r>
            <a:endParaRPr lang="en-US" dirty="0" smtClean="0">
              <a:latin typeface="+mn-lt"/>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2764881"/>
            <a:ext cx="3870467" cy="3861569"/>
          </a:xfrm>
          <a:prstGeom prst="rect">
            <a:avLst/>
          </a:prstGeom>
        </p:spPr>
      </p:pic>
      <p:pic>
        <p:nvPicPr>
          <p:cNvPr id="5" name="Picture 4"/>
          <p:cNvPicPr>
            <a:picLocks noChangeAspect="1"/>
          </p:cNvPicPr>
          <p:nvPr/>
        </p:nvPicPr>
        <p:blipFill>
          <a:blip r:embed="rId3"/>
          <a:stretch>
            <a:fillRect/>
          </a:stretch>
        </p:blipFill>
        <p:spPr>
          <a:xfrm>
            <a:off x="4327667" y="2764881"/>
            <a:ext cx="4628748" cy="3656711"/>
          </a:xfrm>
          <a:prstGeom prst="rect">
            <a:avLst/>
          </a:prstGeom>
        </p:spPr>
      </p:pic>
    </p:spTree>
    <p:extLst>
      <p:ext uri="{BB962C8B-B14F-4D97-AF65-F5344CB8AC3E}">
        <p14:creationId xmlns:p14="http://schemas.microsoft.com/office/powerpoint/2010/main" val="702975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147638"/>
            <a:ext cx="8229600" cy="696627"/>
          </a:xfrm>
          <a:prstGeom prst="rect">
            <a:avLst/>
          </a:prstGeom>
        </p:spPr>
        <p:txBody>
          <a:bodyPr>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r>
              <a:rPr lang="en-US" sz="4000" dirty="0" smtClean="0">
                <a:solidFill>
                  <a:schemeClr val="tx2"/>
                </a:solidFill>
                <a:latin typeface="+mn-lt"/>
              </a:rPr>
              <a:t>Collaborative projects: </a:t>
            </a:r>
            <a:r>
              <a:rPr lang="en-US" sz="4000" dirty="0" err="1" smtClean="0">
                <a:solidFill>
                  <a:schemeClr val="tx2"/>
                </a:solidFill>
                <a:latin typeface="+mn-lt"/>
              </a:rPr>
              <a:t>HiLAT</a:t>
            </a:r>
            <a:endParaRPr lang="en-US" sz="4000" dirty="0">
              <a:solidFill>
                <a:schemeClr val="tx2"/>
              </a:solidFill>
              <a:latin typeface="+mn-lt"/>
            </a:endParaRPr>
          </a:p>
        </p:txBody>
      </p:sp>
      <p:sp>
        <p:nvSpPr>
          <p:cNvPr id="4" name="Content Placeholder 2"/>
          <p:cNvSpPr txBox="1">
            <a:spLocks/>
          </p:cNvSpPr>
          <p:nvPr/>
        </p:nvSpPr>
        <p:spPr>
          <a:xfrm>
            <a:off x="317500" y="825500"/>
            <a:ext cx="8382000" cy="5308600"/>
          </a:xfrm>
          <a:prstGeom prst="rect">
            <a:avLst/>
          </a:prstGeom>
        </p:spPr>
        <p:txBody>
          <a:bodyPr>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latin typeface="+mn-lt"/>
              </a:rPr>
              <a:t>Capabilities:</a:t>
            </a:r>
          </a:p>
          <a:p>
            <a:pPr lvl="1"/>
            <a:r>
              <a:rPr lang="en-US" dirty="0" smtClean="0">
                <a:latin typeface="+mn-lt"/>
              </a:rPr>
              <a:t>Analysis </a:t>
            </a:r>
            <a:r>
              <a:rPr lang="en-US" dirty="0">
                <a:latin typeface="+mn-lt"/>
              </a:rPr>
              <a:t>tools, observations, diagnostics</a:t>
            </a:r>
            <a:endParaRPr lang="en-US" dirty="0" smtClean="0">
              <a:latin typeface="+mn-lt"/>
            </a:endParaRPr>
          </a:p>
          <a:p>
            <a:pPr lvl="1"/>
            <a:r>
              <a:rPr lang="en-US" dirty="0" smtClean="0">
                <a:latin typeface="+mn-lt"/>
              </a:rPr>
              <a:t>Understanding of Arctic system</a:t>
            </a:r>
          </a:p>
          <a:p>
            <a:r>
              <a:rPr lang="en-US" dirty="0" smtClean="0">
                <a:latin typeface="+mn-lt"/>
              </a:rPr>
              <a:t>Science interests:</a:t>
            </a:r>
          </a:p>
          <a:p>
            <a:pPr lvl="1"/>
            <a:r>
              <a:rPr lang="en-US" dirty="0" smtClean="0">
                <a:latin typeface="+mn-lt"/>
              </a:rPr>
              <a:t>Make use of ACME for science investigations:</a:t>
            </a:r>
          </a:p>
          <a:p>
            <a:pPr lvl="2"/>
            <a:r>
              <a:rPr lang="en-US" dirty="0">
                <a:latin typeface="+mn-lt"/>
              </a:rPr>
              <a:t>W</a:t>
            </a:r>
            <a:r>
              <a:rPr lang="en-US" dirty="0" smtClean="0">
                <a:latin typeface="+mn-lt"/>
              </a:rPr>
              <a:t>hat </a:t>
            </a:r>
            <a:r>
              <a:rPr lang="en-US" dirty="0">
                <a:latin typeface="+mn-lt"/>
              </a:rPr>
              <a:t>are the mechanisms responsible for thermodynamic and water changes in high latitude? What are connections with Arctic Sea Ice change? What are the consequences to the rest of the planet</a:t>
            </a:r>
            <a:r>
              <a:rPr lang="en-US" dirty="0" smtClean="0">
                <a:latin typeface="+mn-lt"/>
              </a:rPr>
              <a:t>?</a:t>
            </a:r>
          </a:p>
          <a:p>
            <a:pPr lvl="2"/>
            <a:r>
              <a:rPr lang="en-US" dirty="0">
                <a:latin typeface="+mn-lt"/>
              </a:rPr>
              <a:t>How do ocean constituents affect the Earth System? What implications does this have for high latitude climate dynamics</a:t>
            </a:r>
            <a:r>
              <a:rPr lang="en-US" dirty="0" smtClean="0">
                <a:latin typeface="+mn-lt"/>
              </a:rPr>
              <a:t>?</a:t>
            </a:r>
          </a:p>
          <a:p>
            <a:pPr lvl="1"/>
            <a:r>
              <a:rPr lang="en-US" dirty="0" smtClean="0">
                <a:latin typeface="+mn-lt"/>
              </a:rPr>
              <a:t>Contributions to ACME:</a:t>
            </a:r>
          </a:p>
          <a:p>
            <a:pPr lvl="2"/>
            <a:r>
              <a:rPr lang="en-US" dirty="0">
                <a:latin typeface="+mn-lt"/>
              </a:rPr>
              <a:t>I</a:t>
            </a:r>
            <a:r>
              <a:rPr lang="en-US" dirty="0" smtClean="0">
                <a:latin typeface="+mn-lt"/>
              </a:rPr>
              <a:t>dentify </a:t>
            </a:r>
            <a:r>
              <a:rPr lang="en-US" dirty="0">
                <a:latin typeface="+mn-lt"/>
              </a:rPr>
              <a:t>deficiencies relevant to high latitude ES features</a:t>
            </a:r>
          </a:p>
          <a:p>
            <a:pPr lvl="2"/>
            <a:r>
              <a:rPr lang="en-US" dirty="0">
                <a:latin typeface="+mn-lt"/>
              </a:rPr>
              <a:t>Identify tuning changes that might address some deficiencies</a:t>
            </a:r>
          </a:p>
          <a:p>
            <a:pPr lvl="2"/>
            <a:r>
              <a:rPr lang="en-US" dirty="0">
                <a:latin typeface="+mn-lt"/>
              </a:rPr>
              <a:t>Identify opportunities for improvement (e.g. a missing process, or alternative formulation for a process)</a:t>
            </a:r>
          </a:p>
          <a:p>
            <a:pPr lvl="2"/>
            <a:r>
              <a:rPr lang="en-US" dirty="0">
                <a:latin typeface="+mn-lt"/>
              </a:rPr>
              <a:t>These </a:t>
            </a:r>
            <a:r>
              <a:rPr lang="en-US" i="1" dirty="0">
                <a:latin typeface="+mn-lt"/>
              </a:rPr>
              <a:t>insights</a:t>
            </a:r>
            <a:r>
              <a:rPr lang="en-US" dirty="0">
                <a:latin typeface="+mn-lt"/>
              </a:rPr>
              <a:t> might be useful for ACME V3</a:t>
            </a:r>
          </a:p>
          <a:p>
            <a:pPr lvl="1"/>
            <a:endParaRPr lang="en-US" sz="1600" dirty="0">
              <a:latin typeface="+mn-lt"/>
            </a:endParaRPr>
          </a:p>
          <a:p>
            <a:pPr lvl="1"/>
            <a:endParaRPr lang="en-US" sz="1800" dirty="0" smtClean="0">
              <a:latin typeface="+mn-lt"/>
            </a:endParaRPr>
          </a:p>
        </p:txBody>
      </p:sp>
    </p:spTree>
    <p:extLst>
      <p:ext uri="{BB962C8B-B14F-4D97-AF65-F5344CB8AC3E}">
        <p14:creationId xmlns:p14="http://schemas.microsoft.com/office/powerpoint/2010/main" val="1285722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147638"/>
            <a:ext cx="8229600" cy="696627"/>
          </a:xfrm>
          <a:prstGeom prst="rect">
            <a:avLst/>
          </a:prstGeom>
        </p:spPr>
        <p:txBody>
          <a:bodyPr>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r>
              <a:rPr lang="en-US" sz="4000" dirty="0" smtClean="0">
                <a:solidFill>
                  <a:schemeClr val="tx2"/>
                </a:solidFill>
                <a:latin typeface="+mn-lt"/>
              </a:rPr>
              <a:t>Collaborative projects: RASM</a:t>
            </a:r>
            <a:endParaRPr lang="en-US" sz="4000" dirty="0">
              <a:solidFill>
                <a:schemeClr val="tx2"/>
              </a:solidFill>
              <a:latin typeface="+mn-lt"/>
            </a:endParaRPr>
          </a:p>
        </p:txBody>
      </p:sp>
      <p:sp>
        <p:nvSpPr>
          <p:cNvPr id="4" name="Content Placeholder 2"/>
          <p:cNvSpPr txBox="1">
            <a:spLocks/>
          </p:cNvSpPr>
          <p:nvPr/>
        </p:nvSpPr>
        <p:spPr>
          <a:xfrm>
            <a:off x="304800" y="927100"/>
            <a:ext cx="8559800" cy="5308600"/>
          </a:xfrm>
          <a:prstGeom prst="rect">
            <a:avLst/>
          </a:prstGeom>
        </p:spPr>
        <p:txBody>
          <a:bodyPr>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latin typeface="+mn-lt"/>
              </a:rPr>
              <a:t>Capabilities:</a:t>
            </a:r>
          </a:p>
          <a:p>
            <a:pPr lvl="1"/>
            <a:r>
              <a:rPr lang="en-US" dirty="0" smtClean="0">
                <a:latin typeface="+mn-lt"/>
              </a:rPr>
              <a:t>Satellite </a:t>
            </a:r>
            <a:r>
              <a:rPr lang="en-US" dirty="0">
                <a:latin typeface="+mn-lt"/>
              </a:rPr>
              <a:t>sea ice emulator for an adaptive grid</a:t>
            </a:r>
          </a:p>
          <a:p>
            <a:pPr lvl="1"/>
            <a:r>
              <a:rPr lang="en-US" dirty="0" err="1">
                <a:latin typeface="+mn-lt"/>
              </a:rPr>
              <a:t>Variational</a:t>
            </a:r>
            <a:r>
              <a:rPr lang="en-US" dirty="0">
                <a:latin typeface="+mn-lt"/>
              </a:rPr>
              <a:t> form drag for sea ice</a:t>
            </a:r>
          </a:p>
          <a:p>
            <a:pPr lvl="1"/>
            <a:r>
              <a:rPr lang="en-US" dirty="0">
                <a:latin typeface="+mn-lt"/>
              </a:rPr>
              <a:t>Scale-aware sea ice dynamics</a:t>
            </a:r>
          </a:p>
          <a:p>
            <a:pPr lvl="1"/>
            <a:r>
              <a:rPr lang="en-US" dirty="0">
                <a:latin typeface="+mn-lt"/>
              </a:rPr>
              <a:t>Evaluation and tuning of model components and their coupling</a:t>
            </a:r>
          </a:p>
          <a:p>
            <a:pPr lvl="1"/>
            <a:r>
              <a:rPr lang="en-US" dirty="0">
                <a:latin typeface="+mn-lt"/>
              </a:rPr>
              <a:t>Additional DOD HPC resources for multi-decadal </a:t>
            </a:r>
            <a:r>
              <a:rPr lang="en-US" dirty="0" smtClean="0">
                <a:latin typeface="+mn-lt"/>
              </a:rPr>
              <a:t>simulations</a:t>
            </a:r>
          </a:p>
          <a:p>
            <a:r>
              <a:rPr lang="en-US" dirty="0" smtClean="0">
                <a:latin typeface="+mn-lt"/>
              </a:rPr>
              <a:t>Science/modeling interests:</a:t>
            </a:r>
          </a:p>
          <a:p>
            <a:pPr lvl="1"/>
            <a:r>
              <a:rPr lang="en-US" dirty="0" smtClean="0">
                <a:latin typeface="+mn-lt"/>
              </a:rPr>
              <a:t>By </a:t>
            </a:r>
            <a:r>
              <a:rPr lang="en-US" dirty="0">
                <a:latin typeface="+mn-lt"/>
              </a:rPr>
              <a:t>resolving unresolved or under represented processes in </a:t>
            </a:r>
            <a:r>
              <a:rPr lang="en-US" dirty="0" smtClean="0">
                <a:latin typeface="+mn-lt"/>
              </a:rPr>
              <a:t>individual system components.</a:t>
            </a:r>
          </a:p>
          <a:p>
            <a:pPr lvl="1"/>
            <a:r>
              <a:rPr lang="en-US" dirty="0" smtClean="0">
                <a:latin typeface="+mn-lt"/>
              </a:rPr>
              <a:t>By </a:t>
            </a:r>
            <a:r>
              <a:rPr lang="en-US" dirty="0">
                <a:latin typeface="+mn-lt"/>
              </a:rPr>
              <a:t>addressing inadequacies along coupling channels between </a:t>
            </a:r>
            <a:r>
              <a:rPr lang="en-US" dirty="0" smtClean="0">
                <a:latin typeface="+mn-lt"/>
              </a:rPr>
              <a:t>different system components</a:t>
            </a:r>
          </a:p>
          <a:p>
            <a:pPr lvl="1"/>
            <a:r>
              <a:rPr lang="en-US" dirty="0" smtClean="0">
                <a:latin typeface="+mn-lt"/>
              </a:rPr>
              <a:t>By </a:t>
            </a:r>
            <a:r>
              <a:rPr lang="en-US" dirty="0">
                <a:latin typeface="+mn-lt"/>
              </a:rPr>
              <a:t>exploring space-dependent sensitivities in the parameter </a:t>
            </a:r>
            <a:r>
              <a:rPr lang="en-US" dirty="0" smtClean="0">
                <a:latin typeface="+mn-lt"/>
              </a:rPr>
              <a:t>space</a:t>
            </a:r>
          </a:p>
          <a:p>
            <a:pPr lvl="1"/>
            <a:r>
              <a:rPr lang="en-US" dirty="0" smtClean="0">
                <a:latin typeface="+mn-lt"/>
              </a:rPr>
              <a:t>Through </a:t>
            </a:r>
            <a:r>
              <a:rPr lang="en-US" dirty="0">
                <a:latin typeface="+mn-lt"/>
              </a:rPr>
              <a:t>a hierarchical modeling approach using regional and </a:t>
            </a:r>
            <a:r>
              <a:rPr lang="en-US" dirty="0" smtClean="0">
                <a:latin typeface="+mn-lt"/>
              </a:rPr>
              <a:t>global models </a:t>
            </a:r>
            <a:r>
              <a:rPr lang="en-US" dirty="0">
                <a:latin typeface="+mn-lt"/>
              </a:rPr>
              <a:t>to help quantify uncertainty for seasonal to decadal </a:t>
            </a:r>
            <a:r>
              <a:rPr lang="en-US" dirty="0" smtClean="0">
                <a:latin typeface="+mn-lt"/>
              </a:rPr>
              <a:t>prediction</a:t>
            </a:r>
          </a:p>
          <a:p>
            <a:pPr lvl="1"/>
            <a:endParaRPr lang="en-US" sz="1600" dirty="0">
              <a:latin typeface="+mn-lt"/>
            </a:endParaRPr>
          </a:p>
          <a:p>
            <a:pPr lvl="1"/>
            <a:endParaRPr lang="en-US" sz="1800" dirty="0" smtClean="0">
              <a:latin typeface="+mn-lt"/>
            </a:endParaRPr>
          </a:p>
        </p:txBody>
      </p:sp>
    </p:spTree>
    <p:extLst>
      <p:ext uri="{BB962C8B-B14F-4D97-AF65-F5344CB8AC3E}">
        <p14:creationId xmlns:p14="http://schemas.microsoft.com/office/powerpoint/2010/main" val="1604597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147638"/>
            <a:ext cx="8229600" cy="696627"/>
          </a:xfrm>
          <a:prstGeom prst="rect">
            <a:avLst/>
          </a:prstGeom>
        </p:spPr>
        <p:txBody>
          <a:bodyPr>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r>
              <a:rPr lang="en-US" sz="4000" dirty="0" smtClean="0">
                <a:solidFill>
                  <a:schemeClr val="tx2"/>
                </a:solidFill>
                <a:latin typeface="+mn-lt"/>
              </a:rPr>
              <a:t>Collaborative projects: NGEE Arctic</a:t>
            </a:r>
            <a:endParaRPr lang="en-US" sz="4000" dirty="0">
              <a:solidFill>
                <a:schemeClr val="tx2"/>
              </a:solidFill>
              <a:latin typeface="+mn-lt"/>
            </a:endParaRPr>
          </a:p>
        </p:txBody>
      </p:sp>
      <p:sp>
        <p:nvSpPr>
          <p:cNvPr id="4" name="Content Placeholder 2"/>
          <p:cNvSpPr txBox="1">
            <a:spLocks/>
          </p:cNvSpPr>
          <p:nvPr/>
        </p:nvSpPr>
        <p:spPr>
          <a:xfrm>
            <a:off x="127000" y="863600"/>
            <a:ext cx="8674100" cy="5308600"/>
          </a:xfrm>
          <a:prstGeom prst="rect">
            <a:avLst/>
          </a:prstGeom>
        </p:spPr>
        <p:txBody>
          <a:bodyPr>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latin typeface="+mn-lt"/>
              </a:rPr>
              <a:t>Capabilities:</a:t>
            </a:r>
          </a:p>
          <a:p>
            <a:pPr lvl="1"/>
            <a:r>
              <a:rPr lang="en-US" sz="1800" b="1" i="1" dirty="0" smtClean="0">
                <a:latin typeface="+mn-lt"/>
              </a:rPr>
              <a:t>Scale-specific </a:t>
            </a:r>
            <a:r>
              <a:rPr lang="en-US" sz="1800" b="1" i="1" dirty="0">
                <a:latin typeface="+mn-lt"/>
              </a:rPr>
              <a:t>models </a:t>
            </a:r>
            <a:r>
              <a:rPr lang="en-US" sz="1800" dirty="0">
                <a:latin typeface="+mn-lt"/>
              </a:rPr>
              <a:t>where each exploits approximations, parameterizations, and understanding derived from finer </a:t>
            </a:r>
            <a:r>
              <a:rPr lang="en-US" sz="1800" dirty="0" smtClean="0">
                <a:latin typeface="+mn-lt"/>
              </a:rPr>
              <a:t>scales</a:t>
            </a:r>
          </a:p>
          <a:p>
            <a:pPr lvl="1"/>
            <a:r>
              <a:rPr lang="en-US" sz="1800" b="1" dirty="0" smtClean="0">
                <a:latin typeface="+mn-lt"/>
              </a:rPr>
              <a:t>Nested </a:t>
            </a:r>
            <a:r>
              <a:rPr lang="en-US" sz="1800" b="1" dirty="0" err="1">
                <a:latin typeface="+mn-lt"/>
              </a:rPr>
              <a:t>subgrid</a:t>
            </a:r>
            <a:r>
              <a:rPr lang="en-US" sz="1800" b="1" dirty="0">
                <a:latin typeface="+mn-lt"/>
              </a:rPr>
              <a:t> heterogeneity </a:t>
            </a:r>
            <a:r>
              <a:rPr lang="en-US" sz="1800" dirty="0">
                <a:latin typeface="+mn-lt"/>
              </a:rPr>
              <a:t>to capture details from scale-specific </a:t>
            </a:r>
            <a:r>
              <a:rPr lang="en-US" sz="1800" dirty="0" smtClean="0">
                <a:latin typeface="+mn-lt"/>
              </a:rPr>
              <a:t>models</a:t>
            </a:r>
          </a:p>
          <a:p>
            <a:pPr lvl="1"/>
            <a:r>
              <a:rPr lang="en-US" sz="1800" b="1" i="1" dirty="0" smtClean="0">
                <a:latin typeface="+mn-lt"/>
              </a:rPr>
              <a:t>Coupling </a:t>
            </a:r>
            <a:r>
              <a:rPr lang="en-US" sz="1800" b="1" i="1" dirty="0">
                <a:latin typeface="+mn-lt"/>
              </a:rPr>
              <a:t>strategies </a:t>
            </a:r>
            <a:r>
              <a:rPr lang="en-US" sz="1800" dirty="0">
                <a:latin typeface="+mn-lt"/>
              </a:rPr>
              <a:t>that link permafrost-enabled thermal hydrology to Arctic vegetation dynamics and biogeochemical </a:t>
            </a:r>
            <a:r>
              <a:rPr lang="en-US" sz="1800" dirty="0" smtClean="0">
                <a:latin typeface="+mn-lt"/>
              </a:rPr>
              <a:t>cycles</a:t>
            </a:r>
          </a:p>
          <a:p>
            <a:pPr lvl="1"/>
            <a:r>
              <a:rPr lang="en-US" sz="1800" b="1" i="1" dirty="0" smtClean="0">
                <a:latin typeface="+mn-lt"/>
              </a:rPr>
              <a:t>Robust </a:t>
            </a:r>
            <a:r>
              <a:rPr lang="en-US" sz="1800" b="1" i="1" dirty="0">
                <a:latin typeface="+mn-lt"/>
              </a:rPr>
              <a:t>data-passing interfaces </a:t>
            </a:r>
            <a:r>
              <a:rPr lang="en-US" sz="1800" dirty="0">
                <a:latin typeface="+mn-lt"/>
              </a:rPr>
              <a:t>that link core functions and are implemented by software engineers and land model developers (e.g., CMDV</a:t>
            </a:r>
            <a:r>
              <a:rPr lang="en-US" sz="1800" dirty="0" smtClean="0">
                <a:latin typeface="+mn-lt"/>
              </a:rPr>
              <a:t>)</a:t>
            </a:r>
          </a:p>
          <a:p>
            <a:r>
              <a:rPr lang="en-US" dirty="0" smtClean="0">
                <a:latin typeface="+mn-lt"/>
              </a:rPr>
              <a:t>Science/modeling interests:</a:t>
            </a:r>
          </a:p>
          <a:p>
            <a:pPr lvl="1"/>
            <a:r>
              <a:rPr lang="en-US" sz="1800" b="1" i="1" dirty="0" smtClean="0">
                <a:latin typeface="+mn-lt"/>
              </a:rPr>
              <a:t>Landscape </a:t>
            </a:r>
            <a:r>
              <a:rPr lang="en-US" sz="1800" b="1" i="1" dirty="0">
                <a:latin typeface="+mn-lt"/>
              </a:rPr>
              <a:t>heterogeneity </a:t>
            </a:r>
            <a:r>
              <a:rPr lang="en-US" sz="1800" dirty="0">
                <a:latin typeface="+mn-lt"/>
              </a:rPr>
              <a:t>in surface and subsurface properties and </a:t>
            </a:r>
            <a:r>
              <a:rPr lang="en-US" sz="1800" dirty="0" smtClean="0">
                <a:latin typeface="+mn-lt"/>
              </a:rPr>
              <a:t>processes</a:t>
            </a:r>
          </a:p>
          <a:p>
            <a:pPr lvl="1"/>
            <a:r>
              <a:rPr lang="en-US" sz="1800" b="1" i="1" dirty="0" smtClean="0">
                <a:latin typeface="+mn-lt"/>
              </a:rPr>
              <a:t>Biogeochemical </a:t>
            </a:r>
            <a:r>
              <a:rPr lang="en-US" sz="1800" b="1" i="1" dirty="0">
                <a:latin typeface="+mn-lt"/>
              </a:rPr>
              <a:t>feedbacks </a:t>
            </a:r>
            <a:r>
              <a:rPr lang="en-US" sz="1800" dirty="0">
                <a:latin typeface="+mn-lt"/>
              </a:rPr>
              <a:t>due to thawing permafrost, landscape evolution, and consequences for microbial dynamics that drive CO2 and CH4 </a:t>
            </a:r>
            <a:r>
              <a:rPr lang="en-US" sz="1800" dirty="0" smtClean="0">
                <a:latin typeface="+mn-lt"/>
              </a:rPr>
              <a:t>emissions</a:t>
            </a:r>
          </a:p>
          <a:p>
            <a:pPr lvl="1"/>
            <a:r>
              <a:rPr lang="en-US" sz="1800" b="1" i="1" dirty="0" smtClean="0">
                <a:latin typeface="+mn-lt"/>
              </a:rPr>
              <a:t>Biophysical </a:t>
            </a:r>
            <a:r>
              <a:rPr lang="en-US" sz="1800" b="1" i="1" dirty="0">
                <a:latin typeface="+mn-lt"/>
              </a:rPr>
              <a:t>feedbacks </a:t>
            </a:r>
            <a:r>
              <a:rPr lang="en-US" sz="1800" dirty="0">
                <a:latin typeface="+mn-lt"/>
              </a:rPr>
              <a:t>due to shrubs and shrub expansion, and regional changes in energy balance for evolving landscapes, </a:t>
            </a:r>
            <a:r>
              <a:rPr lang="en-US" sz="1800" dirty="0" smtClean="0">
                <a:latin typeface="+mn-lt"/>
              </a:rPr>
              <a:t>and </a:t>
            </a:r>
          </a:p>
          <a:p>
            <a:pPr lvl="1"/>
            <a:r>
              <a:rPr lang="en-US" sz="1800" b="1" i="1" dirty="0" smtClean="0">
                <a:latin typeface="+mn-lt"/>
              </a:rPr>
              <a:t>Hydrology at watershed scales </a:t>
            </a:r>
            <a:r>
              <a:rPr lang="en-US" sz="1800" dirty="0" smtClean="0">
                <a:latin typeface="+mn-lt"/>
              </a:rPr>
              <a:t>and importance of active layer, permafrost, and bedrock interactions that drive water distribution in Arctic ecosystems </a:t>
            </a:r>
          </a:p>
          <a:p>
            <a:pPr lvl="1"/>
            <a:endParaRPr lang="en-US" sz="1600" dirty="0">
              <a:latin typeface="+mn-lt"/>
            </a:endParaRPr>
          </a:p>
          <a:p>
            <a:pPr lvl="1"/>
            <a:endParaRPr lang="en-US" sz="1800" dirty="0" smtClean="0">
              <a:latin typeface="+mn-lt"/>
            </a:endParaRPr>
          </a:p>
        </p:txBody>
      </p:sp>
    </p:spTree>
    <p:extLst>
      <p:ext uri="{BB962C8B-B14F-4D97-AF65-F5344CB8AC3E}">
        <p14:creationId xmlns:p14="http://schemas.microsoft.com/office/powerpoint/2010/main" val="56726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147638"/>
            <a:ext cx="8305800" cy="696627"/>
          </a:xfrm>
          <a:prstGeom prst="rect">
            <a:avLst/>
          </a:prstGeom>
        </p:spPr>
        <p:txBody>
          <a:bodyPr>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r>
              <a:rPr lang="en-US" sz="4000" dirty="0" smtClean="0">
                <a:solidFill>
                  <a:schemeClr val="tx2"/>
                </a:solidFill>
                <a:latin typeface="+mn-lt"/>
              </a:rPr>
              <a:t>Collaborative projects</a:t>
            </a:r>
            <a:r>
              <a:rPr lang="en-US" sz="4000" smtClean="0">
                <a:solidFill>
                  <a:schemeClr val="tx2"/>
                </a:solidFill>
                <a:latin typeface="+mn-lt"/>
              </a:rPr>
              <a:t>: BGC Feedbacks</a:t>
            </a:r>
            <a:endParaRPr lang="en-US" sz="4000" dirty="0">
              <a:solidFill>
                <a:schemeClr val="tx2"/>
              </a:solidFill>
              <a:latin typeface="+mn-lt"/>
            </a:endParaRPr>
          </a:p>
        </p:txBody>
      </p:sp>
      <p:sp>
        <p:nvSpPr>
          <p:cNvPr id="4" name="Content Placeholder 2"/>
          <p:cNvSpPr txBox="1">
            <a:spLocks/>
          </p:cNvSpPr>
          <p:nvPr/>
        </p:nvSpPr>
        <p:spPr>
          <a:xfrm>
            <a:off x="127000" y="1104900"/>
            <a:ext cx="8674100" cy="5067300"/>
          </a:xfrm>
          <a:prstGeom prst="rect">
            <a:avLst/>
          </a:prstGeom>
        </p:spPr>
        <p:txBody>
          <a:bodyPr>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smtClean="0">
                <a:latin typeface="+mn-lt"/>
              </a:rPr>
              <a:t>Capabilities:</a:t>
            </a:r>
          </a:p>
          <a:p>
            <a:pPr lvl="1"/>
            <a:r>
              <a:rPr lang="en-US" sz="2400" dirty="0" smtClean="0">
                <a:latin typeface="+mn-lt"/>
              </a:rPr>
              <a:t>Permafrost prediction capabilities</a:t>
            </a:r>
          </a:p>
          <a:p>
            <a:pPr lvl="1"/>
            <a:r>
              <a:rPr lang="en-US" sz="2400" dirty="0" smtClean="0">
                <a:latin typeface="+mn-lt"/>
              </a:rPr>
              <a:t>Evaluate predictions of CH4 emissions against measurements</a:t>
            </a:r>
          </a:p>
          <a:p>
            <a:pPr lvl="1"/>
            <a:r>
              <a:rPr lang="en-US" sz="2400" dirty="0" smtClean="0">
                <a:latin typeface="+mn-lt"/>
              </a:rPr>
              <a:t>Lake model and observational constraints</a:t>
            </a:r>
          </a:p>
          <a:p>
            <a:pPr lvl="1"/>
            <a:r>
              <a:rPr lang="en-US" sz="2400" dirty="0" smtClean="0">
                <a:latin typeface="+mn-lt"/>
              </a:rPr>
              <a:t>Using measurements to evaluate high latitude soil carbon</a:t>
            </a:r>
          </a:p>
          <a:p>
            <a:pPr lvl="1"/>
            <a:r>
              <a:rPr lang="en-US" sz="2400" dirty="0" smtClean="0">
                <a:latin typeface="+mn-lt"/>
              </a:rPr>
              <a:t>Modeling high latitude vegetation</a:t>
            </a:r>
          </a:p>
          <a:p>
            <a:pPr lvl="1"/>
            <a:endParaRPr lang="en-US" dirty="0">
              <a:latin typeface="+mn-lt"/>
            </a:endParaRPr>
          </a:p>
          <a:p>
            <a:pPr lvl="1"/>
            <a:endParaRPr lang="en-US" sz="2400" dirty="0" smtClean="0">
              <a:latin typeface="+mn-lt"/>
            </a:endParaRPr>
          </a:p>
        </p:txBody>
      </p:sp>
    </p:spTree>
    <p:extLst>
      <p:ext uri="{BB962C8B-B14F-4D97-AF65-F5344CB8AC3E}">
        <p14:creationId xmlns:p14="http://schemas.microsoft.com/office/powerpoint/2010/main" val="1917640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147638"/>
            <a:ext cx="8305800" cy="696627"/>
          </a:xfrm>
          <a:prstGeom prst="rect">
            <a:avLst/>
          </a:prstGeom>
        </p:spPr>
        <p:txBody>
          <a:bodyPr>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r>
              <a:rPr lang="en-US" sz="4000" dirty="0" smtClean="0">
                <a:solidFill>
                  <a:schemeClr val="tx2"/>
                </a:solidFill>
                <a:latin typeface="+mn-lt"/>
              </a:rPr>
              <a:t>Collaborative projects: Zeng’s project</a:t>
            </a:r>
            <a:endParaRPr lang="en-US" sz="4000" dirty="0">
              <a:solidFill>
                <a:schemeClr val="tx2"/>
              </a:solidFill>
              <a:latin typeface="+mn-lt"/>
            </a:endParaRPr>
          </a:p>
        </p:txBody>
      </p:sp>
      <p:sp>
        <p:nvSpPr>
          <p:cNvPr id="4" name="Content Placeholder 2"/>
          <p:cNvSpPr txBox="1">
            <a:spLocks/>
          </p:cNvSpPr>
          <p:nvPr/>
        </p:nvSpPr>
        <p:spPr>
          <a:xfrm>
            <a:off x="127000" y="1104900"/>
            <a:ext cx="8674100" cy="5067300"/>
          </a:xfrm>
          <a:prstGeom prst="rect">
            <a:avLst/>
          </a:prstGeom>
        </p:spPr>
        <p:txBody>
          <a:bodyPr>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smtClean="0">
                <a:latin typeface="+mn-lt"/>
              </a:rPr>
              <a:t>Capabilities:</a:t>
            </a:r>
          </a:p>
          <a:p>
            <a:pPr lvl="1"/>
            <a:r>
              <a:rPr lang="en-US" sz="2400" dirty="0" smtClean="0">
                <a:latin typeface="+mn-lt"/>
              </a:rPr>
              <a:t>Model evaluation and diagnostics of simulation of high latitude processes</a:t>
            </a:r>
          </a:p>
          <a:p>
            <a:pPr lvl="1"/>
            <a:r>
              <a:rPr lang="en-US" sz="2400" dirty="0" smtClean="0">
                <a:latin typeface="+mn-lt"/>
              </a:rPr>
              <a:t>Modeling soil thickness and evaluation over the arctic</a:t>
            </a:r>
          </a:p>
          <a:p>
            <a:pPr lvl="1"/>
            <a:endParaRPr lang="en-US" dirty="0">
              <a:latin typeface="+mn-lt"/>
            </a:endParaRPr>
          </a:p>
          <a:p>
            <a:pPr lvl="1"/>
            <a:endParaRPr lang="en-US" sz="2400" dirty="0" smtClean="0">
              <a:latin typeface="+mn-lt"/>
            </a:endParaRPr>
          </a:p>
        </p:txBody>
      </p:sp>
    </p:spTree>
    <p:extLst>
      <p:ext uri="{BB962C8B-B14F-4D97-AF65-F5344CB8AC3E}">
        <p14:creationId xmlns:p14="http://schemas.microsoft.com/office/powerpoint/2010/main" val="1389198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7157" y="191582"/>
            <a:ext cx="8779043" cy="1116518"/>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dirty="0" smtClean="0">
                <a:latin typeface="+mn-lt"/>
              </a:rPr>
              <a:t>Summary of tropics and arctic discussions for ACME </a:t>
            </a:r>
            <a:r>
              <a:rPr lang="en-US" smtClean="0">
                <a:latin typeface="+mn-lt"/>
              </a:rPr>
              <a:t>v2 science plan</a:t>
            </a:r>
            <a:endParaRPr lang="en-US" dirty="0">
              <a:latin typeface="+mn-lt"/>
            </a:endParaRPr>
          </a:p>
        </p:txBody>
      </p:sp>
      <p:sp>
        <p:nvSpPr>
          <p:cNvPr id="3" name="Content Placeholder 2"/>
          <p:cNvSpPr txBox="1">
            <a:spLocks/>
          </p:cNvSpPr>
          <p:nvPr/>
        </p:nvSpPr>
        <p:spPr>
          <a:xfrm>
            <a:off x="119824" y="1447800"/>
            <a:ext cx="8909876" cy="4660899"/>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latin typeface="+mn-lt"/>
              </a:rPr>
              <a:t>Science questions/themes of ACME and collaborative projects:</a:t>
            </a:r>
          </a:p>
          <a:p>
            <a:pPr lvl="1"/>
            <a:r>
              <a:rPr lang="en-US" dirty="0" smtClean="0">
                <a:latin typeface="+mn-lt"/>
              </a:rPr>
              <a:t>ACME v2 science questions for the regions</a:t>
            </a:r>
          </a:p>
          <a:p>
            <a:pPr lvl="1"/>
            <a:r>
              <a:rPr lang="en-US" dirty="0" smtClean="0">
                <a:latin typeface="+mn-lt"/>
              </a:rPr>
              <a:t>Common themes/interests across projects</a:t>
            </a:r>
            <a:endParaRPr lang="en-US" dirty="0" smtClean="0">
              <a:latin typeface="+mn-lt"/>
            </a:endParaRPr>
          </a:p>
          <a:p>
            <a:r>
              <a:rPr lang="en-US" sz="2800" dirty="0" smtClean="0">
                <a:latin typeface="+mn-lt"/>
              </a:rPr>
              <a:t>Capabilities and model development needs</a:t>
            </a:r>
          </a:p>
          <a:p>
            <a:pPr lvl="1"/>
            <a:r>
              <a:rPr lang="en-US" dirty="0" smtClean="0">
                <a:latin typeface="+mn-lt"/>
              </a:rPr>
              <a:t>Relevant capabilities (model parameterizations, model-data integration framework, metrics, analysis and diagnostic tools, measurement data)</a:t>
            </a:r>
          </a:p>
          <a:p>
            <a:pPr lvl="1"/>
            <a:r>
              <a:rPr lang="en-US" dirty="0" smtClean="0">
                <a:latin typeface="+mn-lt"/>
              </a:rPr>
              <a:t>Gaps in v1 models relevant to the science</a:t>
            </a:r>
            <a:endParaRPr lang="en-US" dirty="0" smtClean="0">
              <a:latin typeface="+mn-lt"/>
            </a:endParaRPr>
          </a:p>
          <a:p>
            <a:r>
              <a:rPr lang="en-US" sz="2800" dirty="0" smtClean="0">
                <a:latin typeface="+mn-lt"/>
              </a:rPr>
              <a:t>Experiments</a:t>
            </a:r>
            <a:endParaRPr lang="en-US" sz="2800" dirty="0" smtClean="0">
              <a:latin typeface="+mn-lt"/>
            </a:endParaRPr>
          </a:p>
          <a:p>
            <a:pPr lvl="1"/>
            <a:r>
              <a:rPr lang="en-US" sz="2200" dirty="0" smtClean="0">
                <a:latin typeface="+mn-lt"/>
              </a:rPr>
              <a:t>Model configurations</a:t>
            </a:r>
            <a:endParaRPr lang="en-US" sz="2200" dirty="0" smtClean="0">
              <a:latin typeface="+mn-lt"/>
            </a:endParaRPr>
          </a:p>
          <a:p>
            <a:pPr lvl="1"/>
            <a:r>
              <a:rPr lang="en-US" sz="2200" dirty="0" smtClean="0">
                <a:latin typeface="+mn-lt"/>
              </a:rPr>
              <a:t>Groups of experiments</a:t>
            </a:r>
            <a:endParaRPr lang="en-US" sz="2200" dirty="0" smtClean="0">
              <a:latin typeface="+mn-lt"/>
            </a:endParaRPr>
          </a:p>
          <a:p>
            <a:endParaRPr lang="en-US" sz="3200" dirty="0" smtClean="0">
              <a:latin typeface="+mn-lt"/>
            </a:endParaRPr>
          </a:p>
        </p:txBody>
      </p:sp>
    </p:spTree>
    <p:extLst>
      <p:ext uri="{BB962C8B-B14F-4D97-AF65-F5344CB8AC3E}">
        <p14:creationId xmlns:p14="http://schemas.microsoft.com/office/powerpoint/2010/main" val="19223036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147638"/>
            <a:ext cx="8305800" cy="696627"/>
          </a:xfrm>
          <a:prstGeom prst="rect">
            <a:avLst/>
          </a:prstGeom>
        </p:spPr>
        <p:txBody>
          <a:bodyPr>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r>
              <a:rPr lang="en-US" sz="4400" dirty="0" smtClean="0">
                <a:solidFill>
                  <a:schemeClr val="tx2"/>
                </a:solidFill>
                <a:latin typeface="+mn-lt"/>
              </a:rPr>
              <a:t>Next steps</a:t>
            </a:r>
            <a:endParaRPr lang="en-US" sz="4400" dirty="0">
              <a:solidFill>
                <a:schemeClr val="tx2"/>
              </a:solidFill>
              <a:latin typeface="+mn-lt"/>
            </a:endParaRPr>
          </a:p>
        </p:txBody>
      </p:sp>
      <p:sp>
        <p:nvSpPr>
          <p:cNvPr id="4" name="Content Placeholder 2"/>
          <p:cNvSpPr txBox="1">
            <a:spLocks/>
          </p:cNvSpPr>
          <p:nvPr/>
        </p:nvSpPr>
        <p:spPr>
          <a:xfrm>
            <a:off x="330200" y="863600"/>
            <a:ext cx="8559800" cy="5219700"/>
          </a:xfrm>
          <a:prstGeom prst="rect">
            <a:avLst/>
          </a:prstGeom>
        </p:spPr>
        <p:txBody>
          <a:bodyPr>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latin typeface="+mn-lt"/>
              </a:rPr>
              <a:t>Prioritization of v2 roadmaps</a:t>
            </a:r>
          </a:p>
          <a:p>
            <a:pPr lvl="1"/>
            <a:r>
              <a:rPr lang="en-US" sz="2400" dirty="0" smtClean="0">
                <a:latin typeface="+mn-lt"/>
              </a:rPr>
              <a:t>Alignment with v2 science questions (e.g., snow processes across components; fire modeling)</a:t>
            </a:r>
          </a:p>
          <a:p>
            <a:pPr lvl="1"/>
            <a:r>
              <a:rPr lang="en-US" sz="2400" dirty="0" smtClean="0">
                <a:latin typeface="+mn-lt"/>
              </a:rPr>
              <a:t>Fixing critical issues in v1</a:t>
            </a:r>
          </a:p>
          <a:p>
            <a:r>
              <a:rPr lang="en-US" sz="2800" dirty="0" smtClean="0">
                <a:latin typeface="+mn-lt"/>
              </a:rPr>
              <a:t>Development of experiment plan and timeline, with inputs from collaborating projects</a:t>
            </a:r>
          </a:p>
          <a:p>
            <a:pPr lvl="1"/>
            <a:r>
              <a:rPr lang="en-US" sz="2400" dirty="0" smtClean="0">
                <a:latin typeface="+mn-lt"/>
              </a:rPr>
              <a:t>ACME-NGEE liaisons developing combined roadmaps related to land model development</a:t>
            </a:r>
          </a:p>
          <a:p>
            <a:pPr lvl="1"/>
            <a:r>
              <a:rPr lang="en-US" sz="2400" dirty="0" smtClean="0">
                <a:latin typeface="+mn-lt"/>
              </a:rPr>
              <a:t>Plan for integrating model features and diagnostic tools to ACME</a:t>
            </a:r>
          </a:p>
          <a:p>
            <a:r>
              <a:rPr lang="en-US" sz="2800" dirty="0" smtClean="0">
                <a:latin typeface="+mn-lt"/>
              </a:rPr>
              <a:t>Development of collaboration plan</a:t>
            </a:r>
            <a:endParaRPr lang="en-US" sz="2000" dirty="0">
              <a:latin typeface="+mn-lt"/>
            </a:endParaRPr>
          </a:p>
          <a:p>
            <a:pPr lvl="1"/>
            <a:r>
              <a:rPr lang="en-US" sz="2400" dirty="0" smtClean="0">
                <a:latin typeface="+mn-lt"/>
              </a:rPr>
              <a:t>Discussion with project leads</a:t>
            </a:r>
          </a:p>
        </p:txBody>
      </p:sp>
    </p:spTree>
    <p:extLst>
      <p:ext uri="{BB962C8B-B14F-4D97-AF65-F5344CB8AC3E}">
        <p14:creationId xmlns:p14="http://schemas.microsoft.com/office/powerpoint/2010/main" val="1261921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7157" y="191582"/>
            <a:ext cx="8956843" cy="899391"/>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3200" dirty="0" smtClean="0">
                <a:solidFill>
                  <a:schemeClr val="tx2"/>
                </a:solidFill>
                <a:latin typeface="+mn-lt"/>
              </a:rPr>
              <a:t>V3 - Water Cycle</a:t>
            </a:r>
            <a:endParaRPr lang="en-US" sz="3200" dirty="0">
              <a:solidFill>
                <a:schemeClr val="tx2"/>
              </a:solidFill>
              <a:latin typeface="+mn-lt"/>
            </a:endParaRPr>
          </a:p>
          <a:p>
            <a:pPr algn="ctr"/>
            <a:r>
              <a:rPr lang="en-US" sz="2000" dirty="0" smtClean="0">
                <a:solidFill>
                  <a:schemeClr val="tx2"/>
                </a:solidFill>
                <a:latin typeface="+mn-lt"/>
              </a:rPr>
              <a:t>Moisture supply for precipitation over land</a:t>
            </a:r>
            <a:endParaRPr lang="en-US" sz="2000" dirty="0">
              <a:solidFill>
                <a:schemeClr val="tx2"/>
              </a:solidFill>
              <a:latin typeface="+mn-lt"/>
            </a:endParaRPr>
          </a:p>
        </p:txBody>
      </p:sp>
      <p:sp>
        <p:nvSpPr>
          <p:cNvPr id="3" name="Content Placeholder 2"/>
          <p:cNvSpPr txBox="1">
            <a:spLocks/>
          </p:cNvSpPr>
          <p:nvPr/>
        </p:nvSpPr>
        <p:spPr>
          <a:xfrm>
            <a:off x="195072" y="980413"/>
            <a:ext cx="8752159" cy="1433603"/>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mn-lt"/>
              </a:rPr>
              <a:t>What controls </a:t>
            </a:r>
            <a:r>
              <a:rPr lang="en-US" sz="1800" dirty="0">
                <a:latin typeface="+mn-lt"/>
              </a:rPr>
              <a:t>the moisture </a:t>
            </a:r>
            <a:r>
              <a:rPr lang="en-US" sz="1800" dirty="0" smtClean="0">
                <a:latin typeface="+mn-lt"/>
              </a:rPr>
              <a:t>sources and their spatial distribution </a:t>
            </a:r>
            <a:r>
              <a:rPr lang="en-US" sz="1800" dirty="0">
                <a:latin typeface="+mn-lt"/>
              </a:rPr>
              <a:t>for </a:t>
            </a:r>
            <a:r>
              <a:rPr lang="en-US" sz="1800" dirty="0" smtClean="0">
                <a:latin typeface="+mn-lt"/>
              </a:rPr>
              <a:t>seasonal and extreme precipitation over </a:t>
            </a:r>
            <a:r>
              <a:rPr lang="en-US" sz="1800" dirty="0">
                <a:latin typeface="+mn-lt"/>
              </a:rPr>
              <a:t>land? </a:t>
            </a:r>
            <a:r>
              <a:rPr lang="en-US" sz="1800" dirty="0" smtClean="0">
                <a:latin typeface="+mn-lt"/>
              </a:rPr>
              <a:t>How may they change in the future in response to perturbations?</a:t>
            </a:r>
          </a:p>
          <a:p>
            <a:r>
              <a:rPr lang="en-US" sz="1800" dirty="0" smtClean="0">
                <a:latin typeface="+mn-lt"/>
              </a:rPr>
              <a:t>What are the uncertainties associated with model resolution (from a few km to 100 km) and physics parameterizations?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185" y="2846350"/>
            <a:ext cx="2959912" cy="3112587"/>
          </a:xfrm>
          <a:prstGeom prst="rect">
            <a:avLst/>
          </a:prstGeom>
        </p:spPr>
      </p:pic>
      <p:sp>
        <p:nvSpPr>
          <p:cNvPr id="5" name="TextBox 4"/>
          <p:cNvSpPr txBox="1"/>
          <p:nvPr/>
        </p:nvSpPr>
        <p:spPr>
          <a:xfrm>
            <a:off x="1160601" y="5897831"/>
            <a:ext cx="2261517" cy="276999"/>
          </a:xfrm>
          <a:prstGeom prst="rect">
            <a:avLst/>
          </a:prstGeom>
          <a:noFill/>
        </p:spPr>
        <p:txBody>
          <a:bodyPr wrap="none" rtlCol="0">
            <a:spAutoFit/>
          </a:bodyPr>
          <a:lstStyle/>
          <a:p>
            <a:r>
              <a:rPr lang="en-US" sz="1200" dirty="0" smtClean="0">
                <a:cs typeface="Arial"/>
              </a:rPr>
              <a:t>(Sherwood and Fu 2014, Science)</a:t>
            </a:r>
            <a:endParaRPr lang="en-US" sz="1200" dirty="0">
              <a:cs typeface="Arial"/>
            </a:endParaRPr>
          </a:p>
        </p:txBody>
      </p:sp>
      <p:grpSp>
        <p:nvGrpSpPr>
          <p:cNvPr id="6" name="Group 5"/>
          <p:cNvGrpSpPr/>
          <p:nvPr/>
        </p:nvGrpSpPr>
        <p:grpSpPr>
          <a:xfrm>
            <a:off x="5395622" y="2832947"/>
            <a:ext cx="2212186" cy="3064884"/>
            <a:chOff x="5478894" y="1924437"/>
            <a:chExt cx="2830762" cy="3921892"/>
          </a:xfrm>
        </p:grpSpPr>
        <p:pic>
          <p:nvPicPr>
            <p:cNvPr id="7" name="Picture 6"/>
            <p:cNvPicPr>
              <a:picLocks noChangeAspect="1"/>
            </p:cNvPicPr>
            <p:nvPr/>
          </p:nvPicPr>
          <p:blipFill>
            <a:blip r:embed="rId4"/>
            <a:stretch>
              <a:fillRect/>
            </a:stretch>
          </p:blipFill>
          <p:spPr>
            <a:xfrm>
              <a:off x="5478894" y="1924437"/>
              <a:ext cx="2830762" cy="3921892"/>
            </a:xfrm>
            <a:prstGeom prst="rect">
              <a:avLst/>
            </a:prstGeom>
          </p:spPr>
        </p:pic>
        <p:pic>
          <p:nvPicPr>
            <p:cNvPr id="8" name="Picture 7"/>
            <p:cNvPicPr>
              <a:picLocks noChangeAspect="1"/>
            </p:cNvPicPr>
            <p:nvPr/>
          </p:nvPicPr>
          <p:blipFill>
            <a:blip r:embed="rId5"/>
            <a:stretch>
              <a:fillRect/>
            </a:stretch>
          </p:blipFill>
          <p:spPr>
            <a:xfrm>
              <a:off x="6316847" y="5126152"/>
              <a:ext cx="1195623" cy="499043"/>
            </a:xfrm>
            <a:prstGeom prst="rect">
              <a:avLst/>
            </a:prstGeom>
          </p:spPr>
        </p:pic>
      </p:grpSp>
      <p:sp>
        <p:nvSpPr>
          <p:cNvPr id="9" name="TextBox 8"/>
          <p:cNvSpPr txBox="1"/>
          <p:nvPr/>
        </p:nvSpPr>
        <p:spPr>
          <a:xfrm>
            <a:off x="5228853" y="5876276"/>
            <a:ext cx="2769604" cy="276999"/>
          </a:xfrm>
          <a:prstGeom prst="rect">
            <a:avLst/>
          </a:prstGeom>
          <a:noFill/>
        </p:spPr>
        <p:txBody>
          <a:bodyPr wrap="none" rtlCol="0">
            <a:spAutoFit/>
          </a:bodyPr>
          <a:lstStyle/>
          <a:p>
            <a:r>
              <a:rPr lang="en-US" sz="1200" dirty="0" smtClean="0">
                <a:cs typeface="Arial"/>
              </a:rPr>
              <a:t>(Berg et al. 2016, Nature Climate Change)</a:t>
            </a:r>
            <a:endParaRPr lang="en-US" sz="1200" dirty="0">
              <a:cs typeface="Arial"/>
            </a:endParaRPr>
          </a:p>
        </p:txBody>
      </p:sp>
      <p:sp>
        <p:nvSpPr>
          <p:cNvPr id="10" name="TextBox 9"/>
          <p:cNvSpPr txBox="1"/>
          <p:nvPr/>
        </p:nvSpPr>
        <p:spPr>
          <a:xfrm>
            <a:off x="161480" y="2553955"/>
            <a:ext cx="3802516" cy="276999"/>
          </a:xfrm>
          <a:prstGeom prst="rect">
            <a:avLst/>
          </a:prstGeom>
          <a:noFill/>
        </p:spPr>
        <p:txBody>
          <a:bodyPr wrap="none" rtlCol="0">
            <a:spAutoFit/>
          </a:bodyPr>
          <a:lstStyle/>
          <a:p>
            <a:r>
              <a:rPr lang="en-US" sz="1200" b="1" dirty="0" smtClean="0">
                <a:cs typeface="Arial"/>
              </a:rPr>
              <a:t>Ocean / atmosphere processes dominate aridity changes</a:t>
            </a:r>
            <a:endParaRPr lang="en-US" sz="1200" b="1" dirty="0">
              <a:cs typeface="Arial"/>
            </a:endParaRPr>
          </a:p>
        </p:txBody>
      </p:sp>
      <p:sp>
        <p:nvSpPr>
          <p:cNvPr id="11" name="TextBox 10"/>
          <p:cNvSpPr txBox="1"/>
          <p:nvPr/>
        </p:nvSpPr>
        <p:spPr>
          <a:xfrm>
            <a:off x="4898504" y="2533827"/>
            <a:ext cx="2949975" cy="276999"/>
          </a:xfrm>
          <a:prstGeom prst="rect">
            <a:avLst/>
          </a:prstGeom>
          <a:noFill/>
        </p:spPr>
        <p:txBody>
          <a:bodyPr wrap="none" rtlCol="0">
            <a:spAutoFit/>
          </a:bodyPr>
          <a:lstStyle/>
          <a:p>
            <a:r>
              <a:rPr lang="en-US" sz="1200" b="1" dirty="0" smtClean="0">
                <a:cs typeface="Arial"/>
              </a:rPr>
              <a:t>Land-atmosphere feedbacks amplify aridity</a:t>
            </a:r>
            <a:endParaRPr lang="en-US" sz="1200" b="1" dirty="0">
              <a:cs typeface="Arial"/>
            </a:endParaRPr>
          </a:p>
        </p:txBody>
      </p:sp>
    </p:spTree>
    <p:extLst>
      <p:ext uri="{BB962C8B-B14F-4D97-AF65-F5344CB8AC3E}">
        <p14:creationId xmlns:p14="http://schemas.microsoft.com/office/powerpoint/2010/main" val="9326655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131919"/>
            <a:ext cx="9144000" cy="847795"/>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3200" dirty="0" smtClean="0">
                <a:solidFill>
                  <a:schemeClr val="tx2"/>
                </a:solidFill>
                <a:latin typeface="+mn-lt"/>
              </a:rPr>
              <a:t>V3 - Biogeochemistry</a:t>
            </a:r>
            <a:endParaRPr lang="en-US" sz="3200" dirty="0">
              <a:solidFill>
                <a:schemeClr val="tx2"/>
              </a:solidFill>
              <a:latin typeface="+mn-lt"/>
            </a:endParaRPr>
          </a:p>
          <a:p>
            <a:pPr algn="ctr"/>
            <a:r>
              <a:rPr lang="en-US" sz="2000" dirty="0" smtClean="0">
                <a:solidFill>
                  <a:schemeClr val="tx2"/>
                </a:solidFill>
                <a:latin typeface="+mn-lt"/>
              </a:rPr>
              <a:t>Impacts of energy and </a:t>
            </a:r>
            <a:r>
              <a:rPr lang="en-US" sz="2000" dirty="0" err="1" smtClean="0">
                <a:solidFill>
                  <a:schemeClr val="tx2"/>
                </a:solidFill>
                <a:latin typeface="+mn-lt"/>
              </a:rPr>
              <a:t>landuse</a:t>
            </a:r>
            <a:r>
              <a:rPr lang="en-US" sz="2000" dirty="0" smtClean="0">
                <a:solidFill>
                  <a:schemeClr val="tx2"/>
                </a:solidFill>
                <a:latin typeface="+mn-lt"/>
              </a:rPr>
              <a:t> future on biogeochemistry and water availability</a:t>
            </a:r>
            <a:endParaRPr lang="en-US" sz="2000" dirty="0">
              <a:solidFill>
                <a:schemeClr val="tx2"/>
              </a:solidFill>
              <a:latin typeface="+mn-lt"/>
            </a:endParaRPr>
          </a:p>
        </p:txBody>
      </p:sp>
      <p:sp>
        <p:nvSpPr>
          <p:cNvPr id="3" name="Content Placeholder 2"/>
          <p:cNvSpPr txBox="1">
            <a:spLocks/>
          </p:cNvSpPr>
          <p:nvPr/>
        </p:nvSpPr>
        <p:spPr>
          <a:xfrm>
            <a:off x="187157" y="979714"/>
            <a:ext cx="8688215" cy="1658199"/>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mn-lt"/>
              </a:rPr>
              <a:t>What are the impacts of different </a:t>
            </a:r>
            <a:r>
              <a:rPr lang="en-US" sz="2000" dirty="0" smtClean="0">
                <a:latin typeface="+mn-lt"/>
              </a:rPr>
              <a:t>energy and </a:t>
            </a:r>
            <a:r>
              <a:rPr lang="en-US" sz="2000" dirty="0" err="1" smtClean="0">
                <a:latin typeface="+mn-lt"/>
              </a:rPr>
              <a:t>landuse</a:t>
            </a:r>
            <a:r>
              <a:rPr lang="en-US" sz="2000" dirty="0" smtClean="0">
                <a:latin typeface="+mn-lt"/>
              </a:rPr>
              <a:t> future on terrestrial biogeochemistry and water availability</a:t>
            </a:r>
            <a:r>
              <a:rPr lang="en-US" sz="2000" dirty="0">
                <a:latin typeface="+mn-lt"/>
              </a:rPr>
              <a:t>? </a:t>
            </a:r>
            <a:endParaRPr lang="en-US" sz="2000" dirty="0" smtClean="0">
              <a:latin typeface="+mn-lt"/>
            </a:endParaRPr>
          </a:p>
          <a:p>
            <a:r>
              <a:rPr lang="en-US" sz="2000" dirty="0" smtClean="0">
                <a:latin typeface="+mn-lt"/>
              </a:rPr>
              <a:t>How </a:t>
            </a:r>
            <a:r>
              <a:rPr lang="en-US" sz="2000" dirty="0">
                <a:latin typeface="+mn-lt"/>
              </a:rPr>
              <a:t>might </a:t>
            </a:r>
            <a:r>
              <a:rPr lang="en-US" sz="2000" dirty="0" smtClean="0">
                <a:latin typeface="+mn-lt"/>
              </a:rPr>
              <a:t>terrestrial-aquatic processes associated with the energy and </a:t>
            </a:r>
            <a:r>
              <a:rPr lang="en-US" sz="2000" dirty="0" err="1" smtClean="0">
                <a:latin typeface="+mn-lt"/>
              </a:rPr>
              <a:t>landuse</a:t>
            </a:r>
            <a:r>
              <a:rPr lang="en-US" sz="2000" dirty="0" smtClean="0">
                <a:latin typeface="+mn-lt"/>
              </a:rPr>
              <a:t> future combined with extreme events and regional sea level rise influence hypoxia in the coastal zone?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385" y="3191198"/>
            <a:ext cx="4270542" cy="1214136"/>
          </a:xfrm>
          <a:prstGeom prst="rect">
            <a:avLst/>
          </a:prstGeom>
        </p:spPr>
      </p:pic>
      <p:sp>
        <p:nvSpPr>
          <p:cNvPr id="5" name="TextBox 4"/>
          <p:cNvSpPr txBox="1"/>
          <p:nvPr/>
        </p:nvSpPr>
        <p:spPr>
          <a:xfrm>
            <a:off x="659859" y="3198325"/>
            <a:ext cx="1566454" cy="246221"/>
          </a:xfrm>
          <a:prstGeom prst="rect">
            <a:avLst/>
          </a:prstGeom>
          <a:noFill/>
        </p:spPr>
        <p:txBody>
          <a:bodyPr wrap="none" rtlCol="0">
            <a:spAutoFit/>
          </a:bodyPr>
          <a:lstStyle/>
          <a:p>
            <a:r>
              <a:rPr lang="en-US" sz="1000" dirty="0" smtClean="0">
                <a:cs typeface="Arial"/>
              </a:rPr>
              <a:t>(Cook et al. 2015 Sci. Rep.)</a:t>
            </a:r>
            <a:endParaRPr lang="en-US" sz="1000" dirty="0">
              <a:cs typeface="Arial"/>
            </a:endParaRPr>
          </a:p>
        </p:txBody>
      </p:sp>
      <p:grpSp>
        <p:nvGrpSpPr>
          <p:cNvPr id="7" name="Group 6"/>
          <p:cNvGrpSpPr/>
          <p:nvPr/>
        </p:nvGrpSpPr>
        <p:grpSpPr>
          <a:xfrm>
            <a:off x="187157" y="4786925"/>
            <a:ext cx="4819440" cy="1027850"/>
            <a:chOff x="156234" y="4236963"/>
            <a:chExt cx="8703386" cy="1856186"/>
          </a:xfrm>
        </p:grpSpPr>
        <p:pic>
          <p:nvPicPr>
            <p:cNvPr id="9" name="Picture 8" descr="cid:image003.png@01CFD9BE.3534A550"/>
            <p:cNvPicPr/>
            <p:nvPr/>
          </p:nvPicPr>
          <p:blipFill rotWithShape="1">
            <a:blip r:embed="rId4" r:link="rId5" cstate="screen">
              <a:extLst>
                <a:ext uri="{28A0092B-C50C-407E-A947-70E740481C1C}">
                  <a14:useLocalDpi xmlns:a14="http://schemas.microsoft.com/office/drawing/2010/main"/>
                </a:ext>
              </a:extLst>
            </a:blip>
            <a:srcRect/>
            <a:stretch/>
          </p:blipFill>
          <p:spPr bwMode="auto">
            <a:xfrm>
              <a:off x="752752" y="4236963"/>
              <a:ext cx="7006594" cy="1856186"/>
            </a:xfrm>
            <a:prstGeom prst="rect">
              <a:avLst/>
            </a:prstGeom>
            <a:noFill/>
            <a:ln>
              <a:noFill/>
            </a:ln>
          </p:spPr>
        </p:pic>
        <p:pic>
          <p:nvPicPr>
            <p:cNvPr id="10" name="Picture 9" descr="cid:image003.png@01CFD9BE.3534A550"/>
            <p:cNvPicPr/>
            <p:nvPr/>
          </p:nvPicPr>
          <p:blipFill rotWithShape="1">
            <a:blip r:embed="rId6" r:link="rId5" cstate="screen">
              <a:extLst>
                <a:ext uri="{28A0092B-C50C-407E-A947-70E740481C1C}">
                  <a14:useLocalDpi xmlns:a14="http://schemas.microsoft.com/office/drawing/2010/main"/>
                </a:ext>
              </a:extLst>
            </a:blip>
            <a:srcRect r="-6803" b="-1988"/>
            <a:stretch/>
          </p:blipFill>
          <p:spPr bwMode="auto">
            <a:xfrm>
              <a:off x="7812106" y="4236963"/>
              <a:ext cx="1047514" cy="1747358"/>
            </a:xfrm>
            <a:prstGeom prst="rect">
              <a:avLst/>
            </a:prstGeom>
            <a:noFill/>
            <a:ln>
              <a:noFill/>
            </a:ln>
          </p:spPr>
        </p:pic>
        <p:pic>
          <p:nvPicPr>
            <p:cNvPr id="11" name="Picture 10" descr="cid:image003.png@01CFD9BE.3534A550"/>
            <p:cNvPicPr/>
            <p:nvPr/>
          </p:nvPicPr>
          <p:blipFill rotWithShape="1">
            <a:blip r:embed="rId7" r:link="rId5" cstate="screen">
              <a:extLst>
                <a:ext uri="{28A0092B-C50C-407E-A947-70E740481C1C}">
                  <a14:useLocalDpi xmlns:a14="http://schemas.microsoft.com/office/drawing/2010/main"/>
                </a:ext>
              </a:extLst>
            </a:blip>
            <a:srcRect/>
            <a:stretch/>
          </p:blipFill>
          <p:spPr bwMode="auto">
            <a:xfrm>
              <a:off x="156234" y="4740245"/>
              <a:ext cx="557838" cy="801314"/>
            </a:xfrm>
            <a:prstGeom prst="rect">
              <a:avLst/>
            </a:prstGeom>
            <a:noFill/>
            <a:ln>
              <a:noFill/>
            </a:ln>
          </p:spPr>
        </p:pic>
      </p:grpSp>
      <p:sp>
        <p:nvSpPr>
          <p:cNvPr id="12" name="TextBox 11"/>
          <p:cNvSpPr txBox="1"/>
          <p:nvPr/>
        </p:nvSpPr>
        <p:spPr>
          <a:xfrm>
            <a:off x="1540870" y="5922497"/>
            <a:ext cx="2258395" cy="261610"/>
          </a:xfrm>
          <a:prstGeom prst="rect">
            <a:avLst/>
          </a:prstGeom>
          <a:noFill/>
        </p:spPr>
        <p:txBody>
          <a:bodyPr wrap="square" rtlCol="0">
            <a:spAutoFit/>
          </a:bodyPr>
          <a:lstStyle/>
          <a:p>
            <a:pPr algn="ctr"/>
            <a:r>
              <a:rPr lang="en-US" sz="1050" dirty="0" smtClean="0">
                <a:cs typeface="Arial"/>
              </a:rPr>
              <a:t>(</a:t>
            </a:r>
            <a:r>
              <a:rPr lang="en-US" sz="1050" dirty="0" err="1" smtClean="0">
                <a:cs typeface="Arial"/>
              </a:rPr>
              <a:t>Hejazi</a:t>
            </a:r>
            <a:r>
              <a:rPr lang="en-US" sz="1050" dirty="0" smtClean="0">
                <a:cs typeface="Arial"/>
              </a:rPr>
              <a:t> et al. 2015 PNAS)</a:t>
            </a:r>
            <a:endParaRPr lang="en-US" sz="1050" dirty="0">
              <a:cs typeface="Arial"/>
            </a:endParaRPr>
          </a:p>
        </p:txBody>
      </p:sp>
      <p:sp>
        <p:nvSpPr>
          <p:cNvPr id="13" name="TextBox 12"/>
          <p:cNvSpPr txBox="1"/>
          <p:nvPr/>
        </p:nvSpPr>
        <p:spPr>
          <a:xfrm>
            <a:off x="4113723" y="5763573"/>
            <a:ext cx="1164549" cy="369332"/>
          </a:xfrm>
          <a:prstGeom prst="rect">
            <a:avLst/>
          </a:prstGeom>
          <a:noFill/>
        </p:spPr>
        <p:txBody>
          <a:bodyPr wrap="square" rtlCol="0">
            <a:spAutoFit/>
          </a:bodyPr>
          <a:lstStyle/>
          <a:p>
            <a:r>
              <a:rPr lang="en-US" sz="900" dirty="0" smtClean="0"/>
              <a:t>Water deficit as a fraction of demand</a:t>
            </a:r>
            <a:endParaRPr lang="en-US" sz="900" dirty="0"/>
          </a:p>
        </p:txBody>
      </p:sp>
      <p:sp>
        <p:nvSpPr>
          <p:cNvPr id="15" name="TextBox 14"/>
          <p:cNvSpPr txBox="1"/>
          <p:nvPr/>
        </p:nvSpPr>
        <p:spPr>
          <a:xfrm>
            <a:off x="5405272" y="2796461"/>
            <a:ext cx="3738727" cy="600164"/>
          </a:xfrm>
          <a:prstGeom prst="rect">
            <a:avLst/>
          </a:prstGeom>
          <a:noFill/>
        </p:spPr>
        <p:txBody>
          <a:bodyPr wrap="square" rtlCol="0">
            <a:spAutoFit/>
          </a:bodyPr>
          <a:lstStyle/>
          <a:p>
            <a:pPr algn="ctr"/>
            <a:r>
              <a:rPr lang="en-US" sz="1100" b="1" spc="-5" dirty="0">
                <a:solidFill>
                  <a:srgbClr val="000000"/>
                </a:solidFill>
                <a:cs typeface="Arial"/>
              </a:rPr>
              <a:t>C</a:t>
            </a:r>
            <a:r>
              <a:rPr lang="en-US" sz="1100" b="1" spc="-15" dirty="0">
                <a:solidFill>
                  <a:srgbClr val="000000"/>
                </a:solidFill>
                <a:cs typeface="Arial"/>
              </a:rPr>
              <a:t>a</a:t>
            </a:r>
            <a:r>
              <a:rPr lang="en-US" sz="1100" b="1" spc="-5" dirty="0">
                <a:solidFill>
                  <a:srgbClr val="000000"/>
                </a:solidFill>
                <a:cs typeface="Arial"/>
              </a:rPr>
              <a:t>rb</a:t>
            </a:r>
            <a:r>
              <a:rPr lang="en-US" sz="1100" b="1" spc="-10" dirty="0">
                <a:solidFill>
                  <a:srgbClr val="000000"/>
                </a:solidFill>
                <a:cs typeface="Arial"/>
              </a:rPr>
              <a:t>on</a:t>
            </a:r>
            <a:r>
              <a:rPr lang="en-US" sz="1100" b="1" spc="-20" dirty="0">
                <a:solidFill>
                  <a:srgbClr val="000000"/>
                </a:solidFill>
                <a:cs typeface="Arial"/>
              </a:rPr>
              <a:t> </a:t>
            </a:r>
            <a:r>
              <a:rPr lang="en-US" sz="1100" b="1" spc="-10" dirty="0">
                <a:solidFill>
                  <a:srgbClr val="000000"/>
                </a:solidFill>
                <a:cs typeface="Arial"/>
              </a:rPr>
              <a:t>f</a:t>
            </a:r>
            <a:r>
              <a:rPr lang="en-US" sz="1100" b="1" spc="-5" dirty="0">
                <a:solidFill>
                  <a:srgbClr val="000000"/>
                </a:solidFill>
                <a:cs typeface="Arial"/>
              </a:rPr>
              <a:t>l</a:t>
            </a:r>
            <a:r>
              <a:rPr lang="en-US" sz="1100" b="1" spc="5" dirty="0">
                <a:solidFill>
                  <a:srgbClr val="000000"/>
                </a:solidFill>
                <a:cs typeface="Arial"/>
              </a:rPr>
              <a:t>u</a:t>
            </a:r>
            <a:r>
              <a:rPr lang="en-US" sz="1100" b="1" spc="-50" dirty="0">
                <a:solidFill>
                  <a:srgbClr val="000000"/>
                </a:solidFill>
                <a:cs typeface="Arial"/>
              </a:rPr>
              <a:t>x</a:t>
            </a:r>
            <a:r>
              <a:rPr lang="en-US" sz="1100" b="1" spc="5" dirty="0">
                <a:solidFill>
                  <a:srgbClr val="000000"/>
                </a:solidFill>
                <a:cs typeface="Arial"/>
              </a:rPr>
              <a:t>e</a:t>
            </a:r>
            <a:r>
              <a:rPr lang="en-US" sz="1100" b="1" spc="-10" dirty="0">
                <a:solidFill>
                  <a:srgbClr val="000000"/>
                </a:solidFill>
                <a:cs typeface="Arial"/>
              </a:rPr>
              <a:t>s </a:t>
            </a:r>
            <a:r>
              <a:rPr lang="en-US" sz="1100" b="1" spc="-30" dirty="0">
                <a:solidFill>
                  <a:srgbClr val="000000"/>
                </a:solidFill>
                <a:cs typeface="Arial"/>
              </a:rPr>
              <a:t>r</a:t>
            </a:r>
            <a:r>
              <a:rPr lang="en-US" sz="1100" b="1" spc="5" dirty="0">
                <a:solidFill>
                  <a:srgbClr val="000000"/>
                </a:solidFill>
                <a:cs typeface="Arial"/>
              </a:rPr>
              <a:t>e</a:t>
            </a:r>
            <a:r>
              <a:rPr lang="en-US" sz="1100" b="1" spc="-5" dirty="0">
                <a:solidFill>
                  <a:srgbClr val="000000"/>
                </a:solidFill>
                <a:cs typeface="Arial"/>
              </a:rPr>
              <a:t>l</a:t>
            </a:r>
            <a:r>
              <a:rPr lang="en-US" sz="1100" b="1" spc="-25" dirty="0">
                <a:solidFill>
                  <a:srgbClr val="000000"/>
                </a:solidFill>
                <a:cs typeface="Arial"/>
              </a:rPr>
              <a:t>a</a:t>
            </a:r>
            <a:r>
              <a:rPr lang="en-US" sz="1100" b="1" spc="-35" dirty="0">
                <a:solidFill>
                  <a:srgbClr val="000000"/>
                </a:solidFill>
                <a:cs typeface="Arial"/>
              </a:rPr>
              <a:t>t</a:t>
            </a:r>
            <a:r>
              <a:rPr lang="en-US" sz="1100" b="1" spc="5" dirty="0">
                <a:solidFill>
                  <a:srgbClr val="000000"/>
                </a:solidFill>
                <a:cs typeface="Arial"/>
              </a:rPr>
              <a:t>e</a:t>
            </a:r>
            <a:r>
              <a:rPr lang="en-US" sz="1100" b="1" spc="-10" dirty="0">
                <a:solidFill>
                  <a:srgbClr val="000000"/>
                </a:solidFill>
                <a:cs typeface="Arial"/>
              </a:rPr>
              <a:t>d</a:t>
            </a:r>
            <a:r>
              <a:rPr lang="en-US" sz="1100" b="1" spc="-30" dirty="0">
                <a:solidFill>
                  <a:srgbClr val="000000"/>
                </a:solidFill>
                <a:cs typeface="Arial"/>
              </a:rPr>
              <a:t> </a:t>
            </a:r>
            <a:r>
              <a:rPr lang="en-US" sz="1100" b="1" spc="-25" dirty="0">
                <a:solidFill>
                  <a:srgbClr val="000000"/>
                </a:solidFill>
                <a:cs typeface="Arial"/>
              </a:rPr>
              <a:t>t</a:t>
            </a:r>
            <a:r>
              <a:rPr lang="en-US" sz="1100" b="1" spc="-10" dirty="0">
                <a:solidFill>
                  <a:srgbClr val="000000"/>
                </a:solidFill>
                <a:cs typeface="Arial"/>
              </a:rPr>
              <a:t>o </a:t>
            </a:r>
            <a:r>
              <a:rPr lang="en-US" sz="1100" b="1" spc="-5" dirty="0">
                <a:solidFill>
                  <a:srgbClr val="000000"/>
                </a:solidFill>
                <a:cs typeface="Arial"/>
              </a:rPr>
              <a:t>inl</a:t>
            </a:r>
            <a:r>
              <a:rPr lang="en-US" sz="1100" b="1" spc="-15" dirty="0">
                <a:solidFill>
                  <a:srgbClr val="000000"/>
                </a:solidFill>
                <a:cs typeface="Arial"/>
              </a:rPr>
              <a:t>a</a:t>
            </a:r>
            <a:r>
              <a:rPr lang="en-US" sz="1100" b="1" spc="-5" dirty="0">
                <a:solidFill>
                  <a:srgbClr val="000000"/>
                </a:solidFill>
                <a:cs typeface="Arial"/>
              </a:rPr>
              <a:t>nd</a:t>
            </a:r>
            <a:r>
              <a:rPr lang="en-US" sz="1100" b="1" dirty="0">
                <a:solidFill>
                  <a:srgbClr val="000000"/>
                </a:solidFill>
                <a:cs typeface="Arial"/>
              </a:rPr>
              <a:t> </a:t>
            </a:r>
            <a:r>
              <a:rPr lang="en-US" sz="1100" b="1" spc="-15" dirty="0">
                <a:solidFill>
                  <a:srgbClr val="000000"/>
                </a:solidFill>
                <a:cs typeface="Arial"/>
              </a:rPr>
              <a:t>a</a:t>
            </a:r>
            <a:r>
              <a:rPr lang="en-US" sz="1100" b="1" spc="-5" dirty="0">
                <a:solidFill>
                  <a:srgbClr val="000000"/>
                </a:solidFill>
                <a:cs typeface="Arial"/>
              </a:rPr>
              <a:t>qu</a:t>
            </a:r>
            <a:r>
              <a:rPr lang="en-US" sz="1100" b="1" spc="-25" dirty="0">
                <a:solidFill>
                  <a:srgbClr val="000000"/>
                </a:solidFill>
                <a:cs typeface="Arial"/>
              </a:rPr>
              <a:t>a</a:t>
            </a:r>
            <a:r>
              <a:rPr lang="en-US" sz="1100" b="1" spc="-10" dirty="0">
                <a:solidFill>
                  <a:srgbClr val="000000"/>
                </a:solidFill>
                <a:cs typeface="Arial"/>
              </a:rPr>
              <a:t>ti</a:t>
            </a:r>
            <a:r>
              <a:rPr lang="en-US" sz="1100" b="1" dirty="0">
                <a:solidFill>
                  <a:srgbClr val="000000"/>
                </a:solidFill>
                <a:cs typeface="Arial"/>
              </a:rPr>
              <a:t>c</a:t>
            </a:r>
            <a:r>
              <a:rPr lang="en-US" sz="1100" b="1" spc="-35" dirty="0">
                <a:solidFill>
                  <a:srgbClr val="000000"/>
                </a:solidFill>
                <a:cs typeface="Arial"/>
              </a:rPr>
              <a:t> </a:t>
            </a:r>
            <a:r>
              <a:rPr lang="en-US" sz="1100" b="1" spc="5" dirty="0">
                <a:solidFill>
                  <a:srgbClr val="000000"/>
                </a:solidFill>
                <a:cs typeface="Arial"/>
              </a:rPr>
              <a:t>e</a:t>
            </a:r>
            <a:r>
              <a:rPr lang="en-US" sz="1100" b="1" spc="-10" dirty="0">
                <a:solidFill>
                  <a:srgbClr val="000000"/>
                </a:solidFill>
                <a:cs typeface="Arial"/>
              </a:rPr>
              <a:t>co</a:t>
            </a:r>
            <a:r>
              <a:rPr lang="en-US" sz="1100" b="1" spc="-35" dirty="0">
                <a:solidFill>
                  <a:srgbClr val="000000"/>
                </a:solidFill>
                <a:cs typeface="Arial"/>
              </a:rPr>
              <a:t>s</a:t>
            </a:r>
            <a:r>
              <a:rPr lang="en-US" sz="1100" b="1" spc="-25" dirty="0">
                <a:solidFill>
                  <a:srgbClr val="000000"/>
                </a:solidFill>
                <a:cs typeface="Arial"/>
              </a:rPr>
              <a:t>y</a:t>
            </a:r>
            <a:r>
              <a:rPr lang="en-US" sz="1100" b="1" spc="-35" dirty="0">
                <a:solidFill>
                  <a:srgbClr val="000000"/>
                </a:solidFill>
                <a:cs typeface="Arial"/>
              </a:rPr>
              <a:t>st</a:t>
            </a:r>
            <a:r>
              <a:rPr lang="en-US" sz="1100" b="1" spc="-10" dirty="0">
                <a:solidFill>
                  <a:srgbClr val="000000"/>
                </a:solidFill>
                <a:cs typeface="Arial"/>
              </a:rPr>
              <a:t>e</a:t>
            </a:r>
            <a:r>
              <a:rPr lang="en-US" sz="1100" b="1" spc="-5" dirty="0">
                <a:solidFill>
                  <a:srgbClr val="000000"/>
                </a:solidFill>
                <a:cs typeface="Arial"/>
              </a:rPr>
              <a:t>m</a:t>
            </a:r>
            <a:r>
              <a:rPr lang="en-US" sz="1100" b="1" dirty="0">
                <a:solidFill>
                  <a:srgbClr val="000000"/>
                </a:solidFill>
                <a:cs typeface="Arial"/>
              </a:rPr>
              <a:t>s</a:t>
            </a:r>
            <a:r>
              <a:rPr lang="en-US" sz="1100" b="1" spc="-35" dirty="0">
                <a:solidFill>
                  <a:srgbClr val="000000"/>
                </a:solidFill>
                <a:cs typeface="Arial"/>
              </a:rPr>
              <a:t> </a:t>
            </a:r>
            <a:r>
              <a:rPr lang="en-US" sz="1100" b="1" spc="-10" dirty="0">
                <a:solidFill>
                  <a:srgbClr val="000000"/>
                </a:solidFill>
                <a:cs typeface="Arial"/>
              </a:rPr>
              <a:t>(St</a:t>
            </a:r>
            <a:r>
              <a:rPr lang="en-US" sz="1100" b="1" spc="-40" dirty="0">
                <a:solidFill>
                  <a:srgbClr val="000000"/>
                </a:solidFill>
                <a:cs typeface="Arial"/>
              </a:rPr>
              <a:t>r</a:t>
            </a:r>
            <a:r>
              <a:rPr lang="en-US" sz="1100" b="1" spc="5" dirty="0">
                <a:solidFill>
                  <a:srgbClr val="000000"/>
                </a:solidFill>
                <a:cs typeface="Arial"/>
              </a:rPr>
              <a:t>e</a:t>
            </a:r>
            <a:r>
              <a:rPr lang="en-US" sz="1100" b="1" spc="-15" dirty="0">
                <a:solidFill>
                  <a:srgbClr val="000000"/>
                </a:solidFill>
                <a:cs typeface="Arial"/>
              </a:rPr>
              <a:t>a</a:t>
            </a:r>
            <a:r>
              <a:rPr lang="en-US" sz="1100" b="1" spc="-5" dirty="0">
                <a:solidFill>
                  <a:srgbClr val="000000"/>
                </a:solidFill>
                <a:cs typeface="Arial"/>
              </a:rPr>
              <a:t>m</a:t>
            </a:r>
            <a:r>
              <a:rPr lang="en-US" sz="1100" b="1" dirty="0">
                <a:solidFill>
                  <a:srgbClr val="000000"/>
                </a:solidFill>
                <a:cs typeface="Arial"/>
              </a:rPr>
              <a:t>s</a:t>
            </a:r>
            <a:r>
              <a:rPr lang="en-US" sz="1100" b="1" spc="-5" dirty="0">
                <a:solidFill>
                  <a:srgbClr val="000000"/>
                </a:solidFill>
                <a:cs typeface="Arial"/>
              </a:rPr>
              <a:t>,</a:t>
            </a:r>
            <a:r>
              <a:rPr lang="en-US" sz="1100" b="1" spc="-20" dirty="0">
                <a:solidFill>
                  <a:srgbClr val="000000"/>
                </a:solidFill>
                <a:cs typeface="Arial"/>
              </a:rPr>
              <a:t> </a:t>
            </a:r>
            <a:r>
              <a:rPr lang="en-US" sz="1100" b="1" spc="-25" dirty="0">
                <a:solidFill>
                  <a:srgbClr val="000000"/>
                </a:solidFill>
                <a:cs typeface="Arial"/>
              </a:rPr>
              <a:t>R</a:t>
            </a:r>
            <a:r>
              <a:rPr lang="en-US" sz="1100" b="1" spc="-5" dirty="0">
                <a:solidFill>
                  <a:srgbClr val="000000"/>
                </a:solidFill>
                <a:cs typeface="Arial"/>
              </a:rPr>
              <a:t>i</a:t>
            </a:r>
            <a:r>
              <a:rPr lang="en-US" sz="1100" b="1" spc="-15" dirty="0">
                <a:solidFill>
                  <a:srgbClr val="000000"/>
                </a:solidFill>
                <a:cs typeface="Arial"/>
              </a:rPr>
              <a:t>v</a:t>
            </a:r>
            <a:r>
              <a:rPr lang="en-US" sz="1100" b="1" spc="5" dirty="0">
                <a:solidFill>
                  <a:srgbClr val="000000"/>
                </a:solidFill>
                <a:cs typeface="Arial"/>
              </a:rPr>
              <a:t>e</a:t>
            </a:r>
            <a:r>
              <a:rPr lang="en-US" sz="1100" b="1" spc="-30" dirty="0">
                <a:solidFill>
                  <a:srgbClr val="000000"/>
                </a:solidFill>
                <a:cs typeface="Arial"/>
              </a:rPr>
              <a:t>r</a:t>
            </a:r>
            <a:r>
              <a:rPr lang="en-US" sz="1100" b="1" spc="-10" dirty="0">
                <a:solidFill>
                  <a:srgbClr val="000000"/>
                </a:solidFill>
                <a:cs typeface="Arial"/>
              </a:rPr>
              <a:t>s,</a:t>
            </a:r>
            <a:r>
              <a:rPr lang="en-US" sz="1100" b="1" spc="-5" dirty="0">
                <a:solidFill>
                  <a:srgbClr val="000000"/>
                </a:solidFill>
                <a:cs typeface="Arial"/>
              </a:rPr>
              <a:t> </a:t>
            </a:r>
            <a:r>
              <a:rPr lang="en-US" sz="1100" b="1" spc="-20" dirty="0">
                <a:solidFill>
                  <a:srgbClr val="000000"/>
                </a:solidFill>
                <a:cs typeface="Arial"/>
              </a:rPr>
              <a:t>L</a:t>
            </a:r>
            <a:r>
              <a:rPr lang="en-US" sz="1100" b="1" spc="-15" dirty="0">
                <a:solidFill>
                  <a:srgbClr val="000000"/>
                </a:solidFill>
                <a:cs typeface="Arial"/>
              </a:rPr>
              <a:t>a</a:t>
            </a:r>
            <a:r>
              <a:rPr lang="en-US" sz="1100" b="1" spc="-60" dirty="0">
                <a:solidFill>
                  <a:srgbClr val="000000"/>
                </a:solidFill>
                <a:cs typeface="Arial"/>
              </a:rPr>
              <a:t>k</a:t>
            </a:r>
            <a:r>
              <a:rPr lang="en-US" sz="1100" b="1" spc="5" dirty="0">
                <a:solidFill>
                  <a:srgbClr val="000000"/>
                </a:solidFill>
                <a:cs typeface="Arial"/>
              </a:rPr>
              <a:t>e</a:t>
            </a:r>
            <a:r>
              <a:rPr lang="en-US" sz="1100" b="1" spc="-10" dirty="0">
                <a:solidFill>
                  <a:srgbClr val="000000"/>
                </a:solidFill>
                <a:cs typeface="Arial"/>
              </a:rPr>
              <a:t>s, </a:t>
            </a:r>
            <a:r>
              <a:rPr lang="en-US" sz="1100" b="1" spc="-15" dirty="0">
                <a:solidFill>
                  <a:srgbClr val="000000"/>
                </a:solidFill>
                <a:cs typeface="Arial"/>
              </a:rPr>
              <a:t>a</a:t>
            </a:r>
            <a:r>
              <a:rPr lang="en-US" sz="1100" b="1" spc="-5" dirty="0">
                <a:solidFill>
                  <a:srgbClr val="000000"/>
                </a:solidFill>
                <a:cs typeface="Arial"/>
              </a:rPr>
              <a:t>n</a:t>
            </a:r>
            <a:r>
              <a:rPr lang="en-US" sz="1100" b="1" spc="-10" dirty="0">
                <a:solidFill>
                  <a:srgbClr val="000000"/>
                </a:solidFill>
                <a:cs typeface="Arial"/>
              </a:rPr>
              <a:t>d</a:t>
            </a:r>
            <a:r>
              <a:rPr lang="en-US" sz="1100" b="1" spc="-20" dirty="0">
                <a:solidFill>
                  <a:srgbClr val="000000"/>
                </a:solidFill>
                <a:cs typeface="Arial"/>
              </a:rPr>
              <a:t> </a:t>
            </a:r>
            <a:r>
              <a:rPr lang="en-US" sz="1100" b="1" spc="-60" dirty="0">
                <a:solidFill>
                  <a:srgbClr val="000000"/>
                </a:solidFill>
                <a:cs typeface="Arial"/>
              </a:rPr>
              <a:t>W</a:t>
            </a:r>
            <a:r>
              <a:rPr lang="en-US" sz="1100" b="1" spc="-10" dirty="0">
                <a:solidFill>
                  <a:srgbClr val="000000"/>
                </a:solidFill>
                <a:cs typeface="Arial"/>
              </a:rPr>
              <a:t>e</a:t>
            </a:r>
            <a:r>
              <a:rPr lang="en-US" sz="1100" b="1" spc="-15" dirty="0">
                <a:solidFill>
                  <a:srgbClr val="000000"/>
                </a:solidFill>
                <a:cs typeface="Arial"/>
              </a:rPr>
              <a:t>t</a:t>
            </a:r>
            <a:r>
              <a:rPr lang="en-US" sz="1100" b="1" spc="-5" dirty="0">
                <a:solidFill>
                  <a:srgbClr val="000000"/>
                </a:solidFill>
                <a:cs typeface="Arial"/>
              </a:rPr>
              <a:t>l</a:t>
            </a:r>
            <a:r>
              <a:rPr lang="en-US" sz="1100" b="1" spc="-15" dirty="0">
                <a:solidFill>
                  <a:srgbClr val="000000"/>
                </a:solidFill>
                <a:cs typeface="Arial"/>
              </a:rPr>
              <a:t>a</a:t>
            </a:r>
            <a:r>
              <a:rPr lang="en-US" sz="1100" b="1" spc="-5" dirty="0">
                <a:solidFill>
                  <a:srgbClr val="000000"/>
                </a:solidFill>
                <a:cs typeface="Arial"/>
              </a:rPr>
              <a:t>nd</a:t>
            </a:r>
            <a:r>
              <a:rPr lang="en-US" sz="1100" b="1" spc="-10" dirty="0">
                <a:solidFill>
                  <a:srgbClr val="000000"/>
                </a:solidFill>
                <a:cs typeface="Arial"/>
              </a:rPr>
              <a:t>s)</a:t>
            </a:r>
            <a:r>
              <a:rPr lang="en-US" sz="1100" b="1" spc="-35" dirty="0">
                <a:solidFill>
                  <a:srgbClr val="000000"/>
                </a:solidFill>
                <a:cs typeface="Arial"/>
              </a:rPr>
              <a:t> </a:t>
            </a:r>
            <a:r>
              <a:rPr lang="en-US" sz="1100" b="1" spc="-5" dirty="0" smtClean="0">
                <a:solidFill>
                  <a:srgbClr val="000000"/>
                </a:solidFill>
                <a:cs typeface="Arial"/>
              </a:rPr>
              <a:t>h</a:t>
            </a:r>
            <a:r>
              <a:rPr lang="en-US" sz="1100" b="1" spc="-10" dirty="0" smtClean="0">
                <a:solidFill>
                  <a:srgbClr val="000000"/>
                </a:solidFill>
                <a:cs typeface="Arial"/>
              </a:rPr>
              <a:t>ave</a:t>
            </a:r>
            <a:r>
              <a:rPr lang="en-US" sz="1100" b="1" spc="-30" dirty="0" smtClean="0">
                <a:solidFill>
                  <a:srgbClr val="000000"/>
                </a:solidFill>
                <a:cs typeface="Arial"/>
              </a:rPr>
              <a:t> </a:t>
            </a:r>
            <a:r>
              <a:rPr lang="en-US" sz="1100" b="1" spc="-10" dirty="0">
                <a:solidFill>
                  <a:srgbClr val="000000"/>
                </a:solidFill>
                <a:cs typeface="Arial"/>
              </a:rPr>
              <a:t>t</a:t>
            </a:r>
            <a:r>
              <a:rPr lang="en-US" sz="1100" b="1" spc="5" dirty="0">
                <a:solidFill>
                  <a:srgbClr val="000000"/>
                </a:solidFill>
                <a:cs typeface="Arial"/>
              </a:rPr>
              <a:t>he </a:t>
            </a:r>
            <a:r>
              <a:rPr lang="en-US" sz="1100" b="1" spc="-5" dirty="0">
                <a:solidFill>
                  <a:srgbClr val="000000"/>
                </a:solidFill>
                <a:cs typeface="Arial"/>
              </a:rPr>
              <a:t>p</a:t>
            </a:r>
            <a:r>
              <a:rPr lang="en-US" sz="1100" b="1" spc="-10" dirty="0">
                <a:solidFill>
                  <a:srgbClr val="000000"/>
                </a:solidFill>
                <a:cs typeface="Arial"/>
              </a:rPr>
              <a:t>o</a:t>
            </a:r>
            <a:r>
              <a:rPr lang="en-US" sz="1100" b="1" spc="-35" dirty="0">
                <a:solidFill>
                  <a:srgbClr val="000000"/>
                </a:solidFill>
                <a:cs typeface="Arial"/>
              </a:rPr>
              <a:t>t</a:t>
            </a:r>
            <a:r>
              <a:rPr lang="en-US" sz="1100" b="1" spc="5" dirty="0">
                <a:solidFill>
                  <a:srgbClr val="000000"/>
                </a:solidFill>
                <a:cs typeface="Arial"/>
              </a:rPr>
              <a:t>e</a:t>
            </a:r>
            <a:r>
              <a:rPr lang="en-US" sz="1100" b="1" spc="-30" dirty="0">
                <a:solidFill>
                  <a:srgbClr val="000000"/>
                </a:solidFill>
                <a:cs typeface="Arial"/>
              </a:rPr>
              <a:t>n</a:t>
            </a:r>
            <a:r>
              <a:rPr lang="en-US" sz="1100" b="1" spc="-10" dirty="0">
                <a:solidFill>
                  <a:srgbClr val="000000"/>
                </a:solidFill>
                <a:cs typeface="Arial"/>
              </a:rPr>
              <a:t>ti</a:t>
            </a:r>
            <a:r>
              <a:rPr lang="en-US" sz="1100" b="1" spc="-15" dirty="0">
                <a:solidFill>
                  <a:srgbClr val="000000"/>
                </a:solidFill>
                <a:cs typeface="Arial"/>
              </a:rPr>
              <a:t>a</a:t>
            </a:r>
            <a:r>
              <a:rPr lang="en-US" sz="1100" b="1" spc="-5" dirty="0">
                <a:solidFill>
                  <a:srgbClr val="000000"/>
                </a:solidFill>
                <a:cs typeface="Arial"/>
              </a:rPr>
              <a:t>l</a:t>
            </a:r>
            <a:r>
              <a:rPr lang="en-US" sz="1100" b="1" spc="-10" dirty="0">
                <a:solidFill>
                  <a:srgbClr val="000000"/>
                </a:solidFill>
                <a:cs typeface="Arial"/>
              </a:rPr>
              <a:t> </a:t>
            </a:r>
            <a:r>
              <a:rPr lang="en-US" sz="1100" b="1" spc="-25" dirty="0">
                <a:solidFill>
                  <a:srgbClr val="000000"/>
                </a:solidFill>
                <a:cs typeface="Arial"/>
              </a:rPr>
              <a:t>t</a:t>
            </a:r>
            <a:r>
              <a:rPr lang="en-US" sz="1100" b="1" spc="-10" dirty="0">
                <a:solidFill>
                  <a:srgbClr val="000000"/>
                </a:solidFill>
                <a:cs typeface="Arial"/>
              </a:rPr>
              <a:t>o</a:t>
            </a:r>
            <a:r>
              <a:rPr lang="en-US" sz="1100" b="1" spc="-35" dirty="0">
                <a:solidFill>
                  <a:srgbClr val="000000"/>
                </a:solidFill>
                <a:cs typeface="Arial"/>
              </a:rPr>
              <a:t> </a:t>
            </a:r>
            <a:r>
              <a:rPr lang="en-US" sz="1100" b="1" spc="-20" dirty="0">
                <a:solidFill>
                  <a:srgbClr val="000000"/>
                </a:solidFill>
                <a:cs typeface="Arial"/>
              </a:rPr>
              <a:t>e</a:t>
            </a:r>
            <a:r>
              <a:rPr lang="en-US" sz="1100" b="1" dirty="0">
                <a:solidFill>
                  <a:srgbClr val="000000"/>
                </a:solidFill>
                <a:cs typeface="Arial"/>
              </a:rPr>
              <a:t>x</a:t>
            </a:r>
            <a:r>
              <a:rPr lang="en-US" sz="1100" b="1" spc="-5" dirty="0">
                <a:solidFill>
                  <a:srgbClr val="000000"/>
                </a:solidFill>
                <a:cs typeface="Arial"/>
              </a:rPr>
              <a:t>pl</a:t>
            </a:r>
            <a:r>
              <a:rPr lang="en-US" sz="1100" b="1" spc="-15" dirty="0">
                <a:solidFill>
                  <a:srgbClr val="000000"/>
                </a:solidFill>
                <a:cs typeface="Arial"/>
              </a:rPr>
              <a:t>a</a:t>
            </a:r>
            <a:r>
              <a:rPr lang="en-US" sz="1100" b="1" spc="-10" dirty="0">
                <a:solidFill>
                  <a:srgbClr val="000000"/>
                </a:solidFill>
                <a:cs typeface="Arial"/>
              </a:rPr>
              <a:t>in</a:t>
            </a:r>
            <a:r>
              <a:rPr lang="en-US" sz="1100" b="1" spc="-45" dirty="0">
                <a:solidFill>
                  <a:srgbClr val="000000"/>
                </a:solidFill>
                <a:cs typeface="Arial"/>
              </a:rPr>
              <a:t> </a:t>
            </a:r>
            <a:r>
              <a:rPr lang="en-US" sz="1100" b="1" spc="-10" dirty="0">
                <a:solidFill>
                  <a:srgbClr val="000000"/>
                </a:solidFill>
                <a:cs typeface="Arial"/>
              </a:rPr>
              <a:t>a</a:t>
            </a:r>
            <a:r>
              <a:rPr lang="en-US" sz="1100" b="1" dirty="0">
                <a:solidFill>
                  <a:srgbClr val="000000"/>
                </a:solidFill>
                <a:cs typeface="Arial"/>
              </a:rPr>
              <a:t> </a:t>
            </a:r>
            <a:r>
              <a:rPr lang="en-US" sz="1100" b="1" spc="-5" dirty="0">
                <a:solidFill>
                  <a:srgbClr val="000000"/>
                </a:solidFill>
                <a:cs typeface="Arial"/>
              </a:rPr>
              <a:t>l</a:t>
            </a:r>
            <a:r>
              <a:rPr lang="en-US" sz="1100" b="1" spc="-15" dirty="0">
                <a:solidFill>
                  <a:srgbClr val="000000"/>
                </a:solidFill>
                <a:cs typeface="Arial"/>
              </a:rPr>
              <a:t>a</a:t>
            </a:r>
            <a:r>
              <a:rPr lang="en-US" sz="1100" b="1" spc="-30" dirty="0">
                <a:solidFill>
                  <a:srgbClr val="000000"/>
                </a:solidFill>
                <a:cs typeface="Arial"/>
              </a:rPr>
              <a:t>rg</a:t>
            </a:r>
            <a:r>
              <a:rPr lang="en-US" sz="1100" b="1" dirty="0">
                <a:solidFill>
                  <a:srgbClr val="000000"/>
                </a:solidFill>
                <a:cs typeface="Arial"/>
              </a:rPr>
              <a:t>e</a:t>
            </a:r>
            <a:r>
              <a:rPr lang="en-US" sz="1100" b="1" spc="5" dirty="0">
                <a:solidFill>
                  <a:srgbClr val="000000"/>
                </a:solidFill>
                <a:cs typeface="Arial"/>
              </a:rPr>
              <a:t> </a:t>
            </a:r>
            <a:r>
              <a:rPr lang="en-US" sz="1100" b="1" spc="-5" dirty="0">
                <a:solidFill>
                  <a:srgbClr val="000000"/>
                </a:solidFill>
                <a:cs typeface="Arial"/>
              </a:rPr>
              <a:t>p</a:t>
            </a:r>
            <a:r>
              <a:rPr lang="en-US" sz="1100" b="1" spc="-10" dirty="0">
                <a:solidFill>
                  <a:srgbClr val="000000"/>
                </a:solidFill>
                <a:cs typeface="Arial"/>
              </a:rPr>
              <a:t>o</a:t>
            </a:r>
            <a:r>
              <a:rPr lang="en-US" sz="1100" b="1" spc="-5" dirty="0">
                <a:solidFill>
                  <a:srgbClr val="000000"/>
                </a:solidFill>
                <a:cs typeface="Arial"/>
              </a:rPr>
              <a:t>r</a:t>
            </a:r>
            <a:r>
              <a:rPr lang="en-US" sz="1100" b="1" spc="-10" dirty="0">
                <a:solidFill>
                  <a:srgbClr val="000000"/>
                </a:solidFill>
                <a:cs typeface="Arial"/>
              </a:rPr>
              <a:t>tion o</a:t>
            </a:r>
            <a:r>
              <a:rPr lang="en-US" sz="1100" b="1" dirty="0">
                <a:solidFill>
                  <a:srgbClr val="000000"/>
                </a:solidFill>
                <a:cs typeface="Arial"/>
              </a:rPr>
              <a:t>f</a:t>
            </a:r>
            <a:r>
              <a:rPr lang="en-US" sz="1100" b="1" spc="-5" dirty="0">
                <a:solidFill>
                  <a:srgbClr val="000000"/>
                </a:solidFill>
                <a:cs typeface="Arial"/>
              </a:rPr>
              <a:t> </a:t>
            </a:r>
            <a:r>
              <a:rPr lang="en-US" sz="1100" b="1" spc="-15" dirty="0">
                <a:solidFill>
                  <a:srgbClr val="000000"/>
                </a:solidFill>
                <a:cs typeface="Arial"/>
              </a:rPr>
              <a:t>t</a:t>
            </a:r>
            <a:r>
              <a:rPr lang="en-US" sz="1100" b="1" spc="5" dirty="0">
                <a:solidFill>
                  <a:srgbClr val="000000"/>
                </a:solidFill>
                <a:cs typeface="Arial"/>
              </a:rPr>
              <a:t>h</a:t>
            </a:r>
            <a:r>
              <a:rPr lang="en-US" sz="1100" b="1" dirty="0">
                <a:solidFill>
                  <a:srgbClr val="000000"/>
                </a:solidFill>
                <a:cs typeface="Arial"/>
              </a:rPr>
              <a:t>e</a:t>
            </a:r>
            <a:r>
              <a:rPr lang="en-US" sz="1100" b="1" spc="-5" dirty="0">
                <a:solidFill>
                  <a:srgbClr val="000000"/>
                </a:solidFill>
                <a:cs typeface="Arial"/>
              </a:rPr>
              <a:t> un</a:t>
            </a:r>
            <a:r>
              <a:rPr lang="en-US" sz="1100" b="1" spc="-10" dirty="0">
                <a:solidFill>
                  <a:srgbClr val="000000"/>
                </a:solidFill>
                <a:cs typeface="Arial"/>
              </a:rPr>
              <a:t>k</a:t>
            </a:r>
            <a:r>
              <a:rPr lang="en-US" sz="1100" b="1" spc="-5" dirty="0">
                <a:solidFill>
                  <a:srgbClr val="000000"/>
                </a:solidFill>
                <a:cs typeface="Arial"/>
              </a:rPr>
              <a:t>n</a:t>
            </a:r>
            <a:r>
              <a:rPr lang="en-US" sz="1100" b="1" spc="-10" dirty="0">
                <a:solidFill>
                  <a:srgbClr val="000000"/>
                </a:solidFill>
                <a:cs typeface="Arial"/>
              </a:rPr>
              <a:t>own</a:t>
            </a:r>
            <a:r>
              <a:rPr lang="en-US" sz="1100" b="1" spc="-5" dirty="0">
                <a:solidFill>
                  <a:srgbClr val="000000"/>
                </a:solidFill>
                <a:cs typeface="Arial"/>
              </a:rPr>
              <a:t> </a:t>
            </a:r>
            <a:r>
              <a:rPr lang="en-US" sz="1100" b="1" spc="-30" dirty="0">
                <a:solidFill>
                  <a:srgbClr val="000000"/>
                </a:solidFill>
                <a:cs typeface="Arial"/>
              </a:rPr>
              <a:t>r</a:t>
            </a:r>
            <a:r>
              <a:rPr lang="en-US" sz="1100" b="1" spc="5" dirty="0">
                <a:solidFill>
                  <a:srgbClr val="000000"/>
                </a:solidFill>
                <a:cs typeface="Arial"/>
              </a:rPr>
              <a:t>e</a:t>
            </a:r>
            <a:r>
              <a:rPr lang="en-US" sz="1100" b="1" spc="-25" dirty="0">
                <a:solidFill>
                  <a:srgbClr val="000000"/>
                </a:solidFill>
                <a:cs typeface="Arial"/>
              </a:rPr>
              <a:t>s</a:t>
            </a:r>
            <a:r>
              <a:rPr lang="en-US" sz="1100" b="1" spc="-5" dirty="0">
                <a:solidFill>
                  <a:srgbClr val="000000"/>
                </a:solidFill>
                <a:cs typeface="Arial"/>
              </a:rPr>
              <a:t>i</a:t>
            </a:r>
            <a:r>
              <a:rPr lang="en-US" sz="1100" b="1" spc="-20" dirty="0">
                <a:solidFill>
                  <a:srgbClr val="000000"/>
                </a:solidFill>
                <a:cs typeface="Arial"/>
              </a:rPr>
              <a:t>du</a:t>
            </a:r>
            <a:r>
              <a:rPr lang="en-US" sz="1100" b="1" spc="-15" dirty="0">
                <a:solidFill>
                  <a:srgbClr val="000000"/>
                </a:solidFill>
                <a:cs typeface="Arial"/>
              </a:rPr>
              <a:t>a</a:t>
            </a:r>
            <a:r>
              <a:rPr lang="en-US" sz="1100" b="1" spc="-5" dirty="0">
                <a:solidFill>
                  <a:srgbClr val="000000"/>
                </a:solidFill>
                <a:cs typeface="Arial"/>
              </a:rPr>
              <a:t>l</a:t>
            </a:r>
            <a:r>
              <a:rPr lang="en-US" sz="1100" b="1" spc="-35" dirty="0">
                <a:solidFill>
                  <a:srgbClr val="000000"/>
                </a:solidFill>
                <a:cs typeface="Arial"/>
              </a:rPr>
              <a:t> </a:t>
            </a:r>
            <a:r>
              <a:rPr lang="en-US" sz="1100" b="1" spc="-5" dirty="0">
                <a:solidFill>
                  <a:srgbClr val="000000"/>
                </a:solidFill>
                <a:cs typeface="Arial"/>
              </a:rPr>
              <a:t>l</a:t>
            </a:r>
            <a:r>
              <a:rPr lang="en-US" sz="1100" b="1" spc="-15" dirty="0">
                <a:solidFill>
                  <a:srgbClr val="000000"/>
                </a:solidFill>
                <a:cs typeface="Arial"/>
              </a:rPr>
              <a:t>a</a:t>
            </a:r>
            <a:r>
              <a:rPr lang="en-US" sz="1100" b="1" spc="-5" dirty="0">
                <a:solidFill>
                  <a:srgbClr val="000000"/>
                </a:solidFill>
                <a:cs typeface="Arial"/>
              </a:rPr>
              <a:t>n</a:t>
            </a:r>
            <a:r>
              <a:rPr lang="en-US" sz="1100" b="1" spc="-10" dirty="0">
                <a:solidFill>
                  <a:srgbClr val="000000"/>
                </a:solidFill>
                <a:cs typeface="Arial"/>
              </a:rPr>
              <a:t>d</a:t>
            </a:r>
            <a:r>
              <a:rPr lang="en-US" sz="1100" b="1" spc="-20" dirty="0">
                <a:solidFill>
                  <a:srgbClr val="000000"/>
                </a:solidFill>
                <a:cs typeface="Arial"/>
              </a:rPr>
              <a:t> </a:t>
            </a:r>
            <a:r>
              <a:rPr lang="en-US" sz="1100" b="1" spc="-10" dirty="0" smtClean="0">
                <a:solidFill>
                  <a:srgbClr val="000000"/>
                </a:solidFill>
                <a:cs typeface="Arial"/>
              </a:rPr>
              <a:t>si</a:t>
            </a:r>
            <a:r>
              <a:rPr lang="en-US" sz="1100" b="1" spc="-5" dirty="0" smtClean="0">
                <a:solidFill>
                  <a:srgbClr val="000000"/>
                </a:solidFill>
                <a:cs typeface="Arial"/>
              </a:rPr>
              <a:t>n</a:t>
            </a:r>
            <a:r>
              <a:rPr lang="en-US" sz="1100" b="1" spc="-10" dirty="0" smtClean="0">
                <a:solidFill>
                  <a:srgbClr val="000000"/>
                </a:solidFill>
                <a:cs typeface="Arial"/>
              </a:rPr>
              <a:t>k</a:t>
            </a:r>
            <a:endParaRPr lang="en-US" sz="1100" dirty="0">
              <a:solidFill>
                <a:srgbClr val="000000"/>
              </a:solidFill>
              <a:cs typeface="Arial"/>
            </a:endParaRPr>
          </a:p>
        </p:txBody>
      </p:sp>
      <p:sp>
        <p:nvSpPr>
          <p:cNvPr id="16" name="object 62"/>
          <p:cNvSpPr txBox="1"/>
          <p:nvPr/>
        </p:nvSpPr>
        <p:spPr>
          <a:xfrm>
            <a:off x="5540528" y="5916629"/>
            <a:ext cx="3471286" cy="171816"/>
          </a:xfrm>
          <a:prstGeom prst="rect">
            <a:avLst/>
          </a:prstGeom>
        </p:spPr>
        <p:txBody>
          <a:bodyPr vert="horz" wrap="square" lIns="0" tIns="0" rIns="0" bIns="0" rtlCol="0">
            <a:spAutoFit/>
          </a:bodyPr>
          <a:lstStyle/>
          <a:p>
            <a:pPr marL="12700" marR="5080" indent="34925">
              <a:lnSpc>
                <a:spcPct val="101800"/>
              </a:lnSpc>
            </a:pPr>
            <a:r>
              <a:rPr lang="en-US" sz="1100" spc="-5" dirty="0" smtClean="0">
                <a:solidFill>
                  <a:srgbClr val="000000"/>
                </a:solidFill>
                <a:cs typeface="Arial"/>
              </a:rPr>
              <a:t>(</a:t>
            </a:r>
            <a:r>
              <a:rPr sz="1100" spc="-5" dirty="0" err="1" smtClean="0">
                <a:solidFill>
                  <a:srgbClr val="000000"/>
                </a:solidFill>
                <a:cs typeface="Arial"/>
              </a:rPr>
              <a:t>Weh</a:t>
            </a:r>
            <a:r>
              <a:rPr sz="1100" dirty="0" err="1" smtClean="0">
                <a:solidFill>
                  <a:srgbClr val="000000"/>
                </a:solidFill>
                <a:cs typeface="Arial"/>
              </a:rPr>
              <a:t>rli</a:t>
            </a:r>
            <a:r>
              <a:rPr sz="1100" dirty="0">
                <a:solidFill>
                  <a:srgbClr val="000000"/>
                </a:solidFill>
                <a:cs typeface="Arial"/>
              </a:rPr>
              <a:t>,</a:t>
            </a:r>
            <a:r>
              <a:rPr sz="1100" spc="-10" dirty="0">
                <a:solidFill>
                  <a:srgbClr val="000000"/>
                </a:solidFill>
                <a:cs typeface="Arial"/>
              </a:rPr>
              <a:t> </a:t>
            </a:r>
            <a:r>
              <a:rPr sz="1100" dirty="0">
                <a:solidFill>
                  <a:srgbClr val="000000"/>
                </a:solidFill>
                <a:cs typeface="Arial"/>
              </a:rPr>
              <a:t>2013,</a:t>
            </a:r>
            <a:r>
              <a:rPr sz="1100" spc="-10" dirty="0">
                <a:solidFill>
                  <a:srgbClr val="000000"/>
                </a:solidFill>
                <a:cs typeface="Arial"/>
              </a:rPr>
              <a:t> </a:t>
            </a:r>
            <a:r>
              <a:rPr sz="1100" spc="-5" dirty="0" smtClean="0">
                <a:solidFill>
                  <a:srgbClr val="000000"/>
                </a:solidFill>
                <a:cs typeface="Arial"/>
              </a:rPr>
              <a:t>N</a:t>
            </a:r>
            <a:r>
              <a:rPr sz="1100" spc="5" dirty="0" smtClean="0">
                <a:solidFill>
                  <a:srgbClr val="000000"/>
                </a:solidFill>
                <a:cs typeface="Arial"/>
              </a:rPr>
              <a:t>a</a:t>
            </a:r>
            <a:r>
              <a:rPr sz="1100" dirty="0" smtClean="0">
                <a:solidFill>
                  <a:srgbClr val="000000"/>
                </a:solidFill>
                <a:cs typeface="Arial"/>
              </a:rPr>
              <a:t>t</a:t>
            </a:r>
            <a:r>
              <a:rPr sz="1100" spc="5" dirty="0" smtClean="0">
                <a:solidFill>
                  <a:srgbClr val="000000"/>
                </a:solidFill>
                <a:cs typeface="Arial"/>
              </a:rPr>
              <a:t>u</a:t>
            </a:r>
            <a:r>
              <a:rPr sz="1100" spc="-5" dirty="0" smtClean="0">
                <a:solidFill>
                  <a:srgbClr val="000000"/>
                </a:solidFill>
                <a:cs typeface="Arial"/>
              </a:rPr>
              <a:t>re</a:t>
            </a:r>
            <a:r>
              <a:rPr lang="en-US" sz="1100" dirty="0" smtClean="0">
                <a:solidFill>
                  <a:srgbClr val="000000"/>
                </a:solidFill>
                <a:cs typeface="Arial"/>
              </a:rPr>
              <a:t>; </a:t>
            </a:r>
            <a:r>
              <a:rPr sz="1100" dirty="0" smtClean="0">
                <a:solidFill>
                  <a:srgbClr val="000000"/>
                </a:solidFill>
                <a:cs typeface="Arial"/>
              </a:rPr>
              <a:t>R</a:t>
            </a:r>
            <a:r>
              <a:rPr sz="1100" spc="-5" dirty="0" smtClean="0">
                <a:solidFill>
                  <a:srgbClr val="000000"/>
                </a:solidFill>
                <a:cs typeface="Arial"/>
              </a:rPr>
              <a:t>a</a:t>
            </a:r>
            <a:r>
              <a:rPr sz="1100" dirty="0" smtClean="0">
                <a:solidFill>
                  <a:srgbClr val="000000"/>
                </a:solidFill>
                <a:cs typeface="Arial"/>
              </a:rPr>
              <a:t>ym</a:t>
            </a:r>
            <a:r>
              <a:rPr sz="1100" spc="-10" dirty="0" smtClean="0">
                <a:solidFill>
                  <a:srgbClr val="000000"/>
                </a:solidFill>
                <a:cs typeface="Arial"/>
              </a:rPr>
              <a:t>o</a:t>
            </a:r>
            <a:r>
              <a:rPr sz="1100" spc="-5" dirty="0" smtClean="0">
                <a:solidFill>
                  <a:srgbClr val="000000"/>
                </a:solidFill>
                <a:cs typeface="Arial"/>
              </a:rPr>
              <a:t>n</a:t>
            </a:r>
            <a:r>
              <a:rPr sz="1100" dirty="0" smtClean="0">
                <a:solidFill>
                  <a:srgbClr val="000000"/>
                </a:solidFill>
                <a:cs typeface="Arial"/>
              </a:rPr>
              <a:t>d</a:t>
            </a:r>
            <a:r>
              <a:rPr sz="1100" spc="-15" dirty="0" smtClean="0">
                <a:solidFill>
                  <a:srgbClr val="000000"/>
                </a:solidFill>
                <a:cs typeface="Arial"/>
              </a:rPr>
              <a:t> </a:t>
            </a:r>
            <a:r>
              <a:rPr sz="1100" spc="-5" dirty="0">
                <a:solidFill>
                  <a:srgbClr val="000000"/>
                </a:solidFill>
                <a:cs typeface="Arial"/>
              </a:rPr>
              <a:t>e</a:t>
            </a:r>
            <a:r>
              <a:rPr sz="1100" dirty="0">
                <a:solidFill>
                  <a:srgbClr val="000000"/>
                </a:solidFill>
                <a:cs typeface="Arial"/>
              </a:rPr>
              <a:t>t </a:t>
            </a:r>
            <a:r>
              <a:rPr sz="1100" spc="-5" dirty="0">
                <a:solidFill>
                  <a:srgbClr val="000000"/>
                </a:solidFill>
                <a:cs typeface="Arial"/>
              </a:rPr>
              <a:t>a</a:t>
            </a:r>
            <a:r>
              <a:rPr sz="1100" dirty="0">
                <a:solidFill>
                  <a:srgbClr val="000000"/>
                </a:solidFill>
                <a:cs typeface="Arial"/>
              </a:rPr>
              <a:t>l</a:t>
            </a:r>
            <a:r>
              <a:rPr sz="1100" spc="5" dirty="0">
                <a:solidFill>
                  <a:srgbClr val="000000"/>
                </a:solidFill>
                <a:cs typeface="Arial"/>
              </a:rPr>
              <a:t>.</a:t>
            </a:r>
            <a:r>
              <a:rPr sz="1100" dirty="0">
                <a:solidFill>
                  <a:srgbClr val="000000"/>
                </a:solidFill>
                <a:cs typeface="Arial"/>
              </a:rPr>
              <a:t>,</a:t>
            </a:r>
            <a:r>
              <a:rPr sz="1100" spc="5" dirty="0">
                <a:solidFill>
                  <a:srgbClr val="000000"/>
                </a:solidFill>
                <a:cs typeface="Arial"/>
              </a:rPr>
              <a:t> </a:t>
            </a:r>
            <a:r>
              <a:rPr sz="1100" dirty="0">
                <a:solidFill>
                  <a:srgbClr val="000000"/>
                </a:solidFill>
                <a:cs typeface="Arial"/>
              </a:rPr>
              <a:t>2013,</a:t>
            </a:r>
            <a:r>
              <a:rPr sz="1100" spc="-5" dirty="0">
                <a:solidFill>
                  <a:srgbClr val="000000"/>
                </a:solidFill>
                <a:cs typeface="Arial"/>
              </a:rPr>
              <a:t> </a:t>
            </a:r>
            <a:r>
              <a:rPr sz="1100" spc="-5" dirty="0" smtClean="0">
                <a:solidFill>
                  <a:srgbClr val="000000"/>
                </a:solidFill>
                <a:cs typeface="Arial"/>
              </a:rPr>
              <a:t>N</a:t>
            </a:r>
            <a:r>
              <a:rPr sz="1100" spc="5" dirty="0" smtClean="0">
                <a:solidFill>
                  <a:srgbClr val="000000"/>
                </a:solidFill>
                <a:cs typeface="Arial"/>
              </a:rPr>
              <a:t>a</a:t>
            </a:r>
            <a:r>
              <a:rPr sz="1100" dirty="0" smtClean="0">
                <a:solidFill>
                  <a:srgbClr val="000000"/>
                </a:solidFill>
                <a:cs typeface="Arial"/>
              </a:rPr>
              <a:t>t</a:t>
            </a:r>
            <a:r>
              <a:rPr sz="1100" spc="5" dirty="0" smtClean="0">
                <a:solidFill>
                  <a:srgbClr val="000000"/>
                </a:solidFill>
                <a:cs typeface="Arial"/>
              </a:rPr>
              <a:t>u</a:t>
            </a:r>
            <a:r>
              <a:rPr sz="1100" spc="-5" dirty="0" smtClean="0">
                <a:solidFill>
                  <a:srgbClr val="000000"/>
                </a:solidFill>
                <a:cs typeface="Arial"/>
              </a:rPr>
              <a:t>re</a:t>
            </a:r>
            <a:r>
              <a:rPr lang="en-US" sz="1100" spc="-5" dirty="0" smtClean="0">
                <a:solidFill>
                  <a:srgbClr val="000000"/>
                </a:solidFill>
                <a:cs typeface="Arial"/>
              </a:rPr>
              <a:t>)</a:t>
            </a:r>
            <a:endParaRPr sz="1100" dirty="0">
              <a:solidFill>
                <a:srgbClr val="000000"/>
              </a:solidFill>
              <a:cs typeface="Arial"/>
            </a:endParaRPr>
          </a:p>
        </p:txBody>
      </p:sp>
      <p:sp>
        <p:nvSpPr>
          <p:cNvPr id="17" name="TextBox 16"/>
          <p:cNvSpPr txBox="1"/>
          <p:nvPr/>
        </p:nvSpPr>
        <p:spPr>
          <a:xfrm>
            <a:off x="274530" y="2760311"/>
            <a:ext cx="4717418" cy="430887"/>
          </a:xfrm>
          <a:prstGeom prst="rect">
            <a:avLst/>
          </a:prstGeom>
          <a:noFill/>
        </p:spPr>
        <p:txBody>
          <a:bodyPr wrap="square" rtlCol="0">
            <a:spAutoFit/>
          </a:bodyPr>
          <a:lstStyle/>
          <a:p>
            <a:pPr algn="ctr"/>
            <a:r>
              <a:rPr lang="en-US" sz="1100" b="1" dirty="0" smtClean="0">
                <a:cs typeface="Arial"/>
              </a:rPr>
              <a:t>CMIP5 models projected future drought risks exceeding the driest centuries of the Medieval Climate Anomaly (1100–1300CE)   </a:t>
            </a:r>
            <a:endParaRPr lang="en-US" sz="1100" b="1" dirty="0">
              <a:cs typeface="Arial"/>
            </a:endParaRPr>
          </a:p>
        </p:txBody>
      </p:sp>
      <p:sp>
        <p:nvSpPr>
          <p:cNvPr id="18" name="TextBox 17"/>
          <p:cNvSpPr txBox="1"/>
          <p:nvPr/>
        </p:nvSpPr>
        <p:spPr>
          <a:xfrm>
            <a:off x="1" y="4533059"/>
            <a:ext cx="4935967" cy="261610"/>
          </a:xfrm>
          <a:prstGeom prst="rect">
            <a:avLst/>
          </a:prstGeom>
          <a:noFill/>
        </p:spPr>
        <p:txBody>
          <a:bodyPr wrap="none" rtlCol="0">
            <a:spAutoFit/>
          </a:bodyPr>
          <a:lstStyle/>
          <a:p>
            <a:r>
              <a:rPr lang="en-US" sz="1100" b="1" dirty="0" smtClean="0">
                <a:cs typeface="Arial"/>
              </a:rPr>
              <a:t>Increased irrigation water demand from bioenergy crops increases water deficits </a:t>
            </a:r>
            <a:endParaRPr lang="en-US" sz="1100" b="1" dirty="0">
              <a:cs typeface="Arial"/>
            </a:endParaRPr>
          </a:p>
        </p:txBody>
      </p:sp>
      <p:pic>
        <p:nvPicPr>
          <p:cNvPr id="19" name="Picture 1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544868" y="3589461"/>
            <a:ext cx="3470256" cy="2305648"/>
          </a:xfrm>
          <a:prstGeom prst="rect">
            <a:avLst/>
          </a:prstGeom>
        </p:spPr>
      </p:pic>
    </p:spTree>
    <p:extLst>
      <p:ext uri="{BB962C8B-B14F-4D97-AF65-F5344CB8AC3E}">
        <p14:creationId xmlns:p14="http://schemas.microsoft.com/office/powerpoint/2010/main" val="12093827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7157" y="182562"/>
            <a:ext cx="8956843" cy="824366"/>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3200" dirty="0" smtClean="0">
                <a:solidFill>
                  <a:schemeClr val="tx2"/>
                </a:solidFill>
                <a:latin typeface="+mn-lt"/>
              </a:rPr>
              <a:t>V3 - Cryosphere Systems</a:t>
            </a:r>
            <a:endParaRPr lang="en-US" sz="3200" dirty="0">
              <a:solidFill>
                <a:schemeClr val="tx2"/>
              </a:solidFill>
              <a:latin typeface="+mn-lt"/>
            </a:endParaRPr>
          </a:p>
          <a:p>
            <a:pPr algn="ctr"/>
            <a:r>
              <a:rPr lang="en-US" sz="2000" dirty="0" smtClean="0">
                <a:solidFill>
                  <a:schemeClr val="tx2"/>
                </a:solidFill>
                <a:latin typeface="+mn-lt"/>
              </a:rPr>
              <a:t>Regional sea level rise and implications to coastal inundation</a:t>
            </a:r>
            <a:endParaRPr lang="en-US" sz="2000" dirty="0">
              <a:solidFill>
                <a:schemeClr val="tx2"/>
              </a:solidFill>
              <a:latin typeface="+mn-lt"/>
            </a:endParaRPr>
          </a:p>
        </p:txBody>
      </p:sp>
      <p:sp>
        <p:nvSpPr>
          <p:cNvPr id="3" name="Content Placeholder 2"/>
          <p:cNvSpPr txBox="1">
            <a:spLocks/>
          </p:cNvSpPr>
          <p:nvPr/>
        </p:nvSpPr>
        <p:spPr>
          <a:xfrm>
            <a:off x="187157" y="1006928"/>
            <a:ext cx="8855243" cy="1233272"/>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mn-lt"/>
              </a:rPr>
              <a:t>What processes </a:t>
            </a:r>
            <a:r>
              <a:rPr lang="en-US" sz="2000" dirty="0" smtClean="0">
                <a:latin typeface="+mn-lt"/>
              </a:rPr>
              <a:t>contribute </a:t>
            </a:r>
            <a:r>
              <a:rPr lang="en-US" sz="2000" dirty="0">
                <a:latin typeface="+mn-lt"/>
              </a:rPr>
              <a:t>to key uncertainty in </a:t>
            </a:r>
            <a:r>
              <a:rPr lang="en-US" sz="2000" dirty="0" smtClean="0">
                <a:latin typeface="+mn-lt"/>
              </a:rPr>
              <a:t>projecting regional SLR? </a:t>
            </a:r>
          </a:p>
          <a:p>
            <a:r>
              <a:rPr lang="en-US" sz="2000" dirty="0" smtClean="0">
                <a:latin typeface="+mn-lt"/>
              </a:rPr>
              <a:t>What </a:t>
            </a:r>
            <a:r>
              <a:rPr lang="en-US" sz="2000" dirty="0">
                <a:latin typeface="+mn-lt"/>
              </a:rPr>
              <a:t>are the implications to coastal inundation that result from interactions between </a:t>
            </a:r>
            <a:r>
              <a:rPr lang="en-US" sz="2000" dirty="0" smtClean="0">
                <a:latin typeface="+mn-lt"/>
              </a:rPr>
              <a:t>SLR and </a:t>
            </a:r>
            <a:r>
              <a:rPr lang="en-US" sz="2000" dirty="0">
                <a:latin typeface="+mn-lt"/>
              </a:rPr>
              <a:t>extreme storms?</a:t>
            </a:r>
            <a:endParaRPr lang="en-US" sz="2000" dirty="0" smtClean="0">
              <a:latin typeface="+mn-lt"/>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5722" y="4094152"/>
            <a:ext cx="2278710" cy="1709033"/>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6750" y="4099535"/>
            <a:ext cx="2523844" cy="1718313"/>
          </a:xfrm>
          <a:prstGeom prst="rect">
            <a:avLst/>
          </a:prstGeom>
        </p:spPr>
      </p:pic>
      <p:sp>
        <p:nvSpPr>
          <p:cNvPr id="6" name="TextBox 5"/>
          <p:cNvSpPr txBox="1"/>
          <p:nvPr/>
        </p:nvSpPr>
        <p:spPr>
          <a:xfrm>
            <a:off x="187157" y="5817848"/>
            <a:ext cx="1888659" cy="261610"/>
          </a:xfrm>
          <a:prstGeom prst="rect">
            <a:avLst/>
          </a:prstGeom>
          <a:noFill/>
        </p:spPr>
        <p:txBody>
          <a:bodyPr wrap="none" rtlCol="0">
            <a:spAutoFit/>
          </a:bodyPr>
          <a:lstStyle/>
          <a:p>
            <a:r>
              <a:rPr lang="en-US" sz="1100" dirty="0" smtClean="0">
                <a:cs typeface="Arial"/>
              </a:rPr>
              <a:t>(</a:t>
            </a:r>
            <a:r>
              <a:rPr lang="en-US" sz="1100" dirty="0" err="1" smtClean="0">
                <a:cs typeface="Arial"/>
              </a:rPr>
              <a:t>Ashmore</a:t>
            </a:r>
            <a:r>
              <a:rPr lang="en-US" sz="1100" dirty="0" smtClean="0">
                <a:cs typeface="Arial"/>
              </a:rPr>
              <a:t> and Bingham 2014)</a:t>
            </a:r>
            <a:endParaRPr lang="en-US" sz="1100" dirty="0">
              <a:cs typeface="Arial"/>
            </a:endParaRP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5928" y="4489378"/>
            <a:ext cx="2712787" cy="1525943"/>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09436" y="2476592"/>
            <a:ext cx="3005987" cy="1716221"/>
          </a:xfrm>
          <a:prstGeom prst="rect">
            <a:avLst/>
          </a:prstGeom>
        </p:spPr>
      </p:pic>
      <p:sp>
        <p:nvSpPr>
          <p:cNvPr id="9" name="object 9"/>
          <p:cNvSpPr txBox="1"/>
          <p:nvPr/>
        </p:nvSpPr>
        <p:spPr>
          <a:xfrm>
            <a:off x="5074169" y="4192813"/>
            <a:ext cx="3581400" cy="169277"/>
          </a:xfrm>
          <a:prstGeom prst="rect">
            <a:avLst/>
          </a:prstGeom>
        </p:spPr>
        <p:txBody>
          <a:bodyPr vert="horz" wrap="square" lIns="0" tIns="0" rIns="0" bIns="0" rtlCol="0">
            <a:spAutoFit/>
          </a:bodyPr>
          <a:lstStyle/>
          <a:p>
            <a:pPr algn="ctr"/>
            <a:r>
              <a:rPr lang="en-US" sz="1100" dirty="0" smtClean="0">
                <a:cs typeface="Arial"/>
              </a:rPr>
              <a:t>(Knutson et al., 2010, Nature </a:t>
            </a:r>
            <a:r>
              <a:rPr lang="en-US" sz="1100" dirty="0" err="1" smtClean="0">
                <a:cs typeface="Arial"/>
              </a:rPr>
              <a:t>Geosci</a:t>
            </a:r>
            <a:r>
              <a:rPr lang="en-US" sz="1100" dirty="0" smtClean="0">
                <a:cs typeface="Arial"/>
              </a:rPr>
              <a:t>.)</a:t>
            </a:r>
            <a:endParaRPr sz="1100" dirty="0">
              <a:cs typeface="Arial"/>
            </a:endParaRPr>
          </a:p>
        </p:txBody>
      </p:sp>
      <p:sp>
        <p:nvSpPr>
          <p:cNvPr id="10" name="object 9"/>
          <p:cNvSpPr txBox="1"/>
          <p:nvPr/>
        </p:nvSpPr>
        <p:spPr>
          <a:xfrm>
            <a:off x="4759158" y="2240200"/>
            <a:ext cx="4191000" cy="184666"/>
          </a:xfrm>
          <a:prstGeom prst="rect">
            <a:avLst/>
          </a:prstGeom>
        </p:spPr>
        <p:txBody>
          <a:bodyPr vert="horz" wrap="square" lIns="0" tIns="0" rIns="0" bIns="0" rtlCol="0">
            <a:spAutoFit/>
          </a:bodyPr>
          <a:lstStyle/>
          <a:p>
            <a:pPr algn="ctr"/>
            <a:r>
              <a:rPr lang="en-US" sz="1200" b="1" dirty="0" smtClean="0">
                <a:cs typeface="Arial"/>
              </a:rPr>
              <a:t>Projected increase in Atlantic hurricane intensity</a:t>
            </a:r>
            <a:endParaRPr sz="1200" b="1" dirty="0">
              <a:cs typeface="Arial"/>
            </a:endParaRPr>
          </a:p>
        </p:txBody>
      </p:sp>
      <p:sp>
        <p:nvSpPr>
          <p:cNvPr id="11" name="object 9"/>
          <p:cNvSpPr txBox="1"/>
          <p:nvPr/>
        </p:nvSpPr>
        <p:spPr>
          <a:xfrm>
            <a:off x="136750" y="2517199"/>
            <a:ext cx="4191000" cy="215444"/>
          </a:xfrm>
          <a:prstGeom prst="rect">
            <a:avLst/>
          </a:prstGeom>
        </p:spPr>
        <p:txBody>
          <a:bodyPr vert="horz" wrap="square" lIns="0" tIns="0" rIns="0" bIns="0" rtlCol="0">
            <a:spAutoFit/>
          </a:bodyPr>
          <a:lstStyle/>
          <a:p>
            <a:pPr algn="ctr"/>
            <a:r>
              <a:rPr lang="en-US" sz="1400" b="1" dirty="0" smtClean="0">
                <a:cs typeface="Arial"/>
              </a:rPr>
              <a:t>Sources of uncertainty in SLR</a:t>
            </a:r>
            <a:endParaRPr sz="1400" b="1" dirty="0">
              <a:cs typeface="Arial"/>
            </a:endParaRPr>
          </a:p>
        </p:txBody>
      </p:sp>
      <p:sp>
        <p:nvSpPr>
          <p:cNvPr id="12" name="Content Placeholder 2"/>
          <p:cNvSpPr txBox="1">
            <a:spLocks/>
          </p:cNvSpPr>
          <p:nvPr/>
        </p:nvSpPr>
        <p:spPr>
          <a:xfrm>
            <a:off x="187157" y="2798684"/>
            <a:ext cx="4354286" cy="1121350"/>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latin typeface="+mn-lt"/>
              </a:rPr>
              <a:t>W</a:t>
            </a:r>
            <a:r>
              <a:rPr lang="en-US" sz="1400" dirty="0" smtClean="0">
                <a:latin typeface="+mn-lt"/>
              </a:rPr>
              <a:t>ater </a:t>
            </a:r>
            <a:r>
              <a:rPr lang="en-US" sz="1400" dirty="0">
                <a:latin typeface="+mn-lt"/>
              </a:rPr>
              <a:t>mass transformation and deep water </a:t>
            </a:r>
            <a:r>
              <a:rPr lang="en-US" sz="1400" dirty="0" smtClean="0">
                <a:latin typeface="+mn-lt"/>
              </a:rPr>
              <a:t>creation around Antarctica</a:t>
            </a:r>
          </a:p>
          <a:p>
            <a:r>
              <a:rPr lang="en-US" sz="1400" dirty="0" smtClean="0">
                <a:latin typeface="+mn-lt"/>
              </a:rPr>
              <a:t>Solid and liquid discharge </a:t>
            </a:r>
            <a:r>
              <a:rPr lang="en-US" sz="1400" dirty="0">
                <a:latin typeface="+mn-lt"/>
              </a:rPr>
              <a:t>from ice sheets </a:t>
            </a:r>
            <a:endParaRPr lang="en-US" sz="1400" dirty="0" smtClean="0">
              <a:latin typeface="+mn-lt"/>
            </a:endParaRPr>
          </a:p>
          <a:p>
            <a:r>
              <a:rPr lang="en-US" sz="1400" dirty="0" smtClean="0">
                <a:latin typeface="+mn-lt"/>
              </a:rPr>
              <a:t>Snow </a:t>
            </a:r>
            <a:r>
              <a:rPr lang="en-US" sz="1400" dirty="0">
                <a:latin typeface="+mn-lt"/>
              </a:rPr>
              <a:t>processes on sea </a:t>
            </a:r>
            <a:r>
              <a:rPr lang="en-US" sz="1400" dirty="0" smtClean="0">
                <a:latin typeface="+mn-lt"/>
              </a:rPr>
              <a:t>ice</a:t>
            </a:r>
          </a:p>
        </p:txBody>
      </p:sp>
    </p:spTree>
    <p:extLst>
      <p:ext uri="{BB962C8B-B14F-4D97-AF65-F5344CB8AC3E}">
        <p14:creationId xmlns:p14="http://schemas.microsoft.com/office/powerpoint/2010/main" val="2557467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7157" y="271462"/>
            <a:ext cx="8956843" cy="824366"/>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4400" smtClean="0">
                <a:solidFill>
                  <a:schemeClr val="tx2"/>
                </a:solidFill>
                <a:latin typeface="+mn-lt"/>
              </a:rPr>
              <a:t>Discussion</a:t>
            </a:r>
            <a:endParaRPr lang="en-US" sz="4400" dirty="0">
              <a:solidFill>
                <a:schemeClr val="tx2"/>
              </a:solidFill>
              <a:latin typeface="+mn-lt"/>
            </a:endParaRPr>
          </a:p>
        </p:txBody>
      </p:sp>
      <p:sp>
        <p:nvSpPr>
          <p:cNvPr id="12" name="Content Placeholder 2"/>
          <p:cNvSpPr txBox="1">
            <a:spLocks/>
          </p:cNvSpPr>
          <p:nvPr/>
        </p:nvSpPr>
        <p:spPr>
          <a:xfrm>
            <a:off x="199856" y="1325484"/>
            <a:ext cx="8639343" cy="1121350"/>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mn-lt"/>
              </a:rPr>
              <a:t>W</a:t>
            </a:r>
            <a:r>
              <a:rPr lang="en-US" sz="2000" dirty="0" smtClean="0">
                <a:latin typeface="+mn-lt"/>
              </a:rPr>
              <a:t>ater </a:t>
            </a:r>
            <a:r>
              <a:rPr lang="en-US" sz="2000" dirty="0">
                <a:latin typeface="+mn-lt"/>
              </a:rPr>
              <a:t>mass transformation and deep water </a:t>
            </a:r>
            <a:r>
              <a:rPr lang="en-US" sz="2000" dirty="0" smtClean="0">
                <a:latin typeface="+mn-lt"/>
              </a:rPr>
              <a:t>creation around </a:t>
            </a:r>
            <a:r>
              <a:rPr lang="en-US" sz="2000" dirty="0" smtClean="0">
                <a:latin typeface="+mn-lt"/>
              </a:rPr>
              <a:t>Antarctica</a:t>
            </a:r>
            <a:endParaRPr lang="en-US" sz="2000" dirty="0" smtClean="0">
              <a:latin typeface="+mn-lt"/>
            </a:endParaRPr>
          </a:p>
        </p:txBody>
      </p:sp>
    </p:spTree>
    <p:extLst>
      <p:ext uri="{BB962C8B-B14F-4D97-AF65-F5344CB8AC3E}">
        <p14:creationId xmlns:p14="http://schemas.microsoft.com/office/powerpoint/2010/main" val="2490006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696627"/>
          </a:xfrm>
          <a:prstGeom prst="rect">
            <a:avLst/>
          </a:prstGeom>
        </p:spPr>
        <p:txBody>
          <a:bodyPr>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r>
              <a:rPr lang="en-US" sz="4000" dirty="0" smtClean="0">
                <a:solidFill>
                  <a:schemeClr val="tx2"/>
                </a:solidFill>
                <a:latin typeface="+mn-lt"/>
              </a:rPr>
              <a:t>Development timeline</a:t>
            </a:r>
            <a:endParaRPr lang="en-US" sz="4000" dirty="0">
              <a:solidFill>
                <a:schemeClr val="tx2"/>
              </a:solidFill>
              <a:latin typeface="+mn-lt"/>
            </a:endParaRPr>
          </a:p>
        </p:txBody>
      </p:sp>
      <p:sp>
        <p:nvSpPr>
          <p:cNvPr id="3" name="Content Placeholder 2"/>
          <p:cNvSpPr txBox="1">
            <a:spLocks/>
          </p:cNvSpPr>
          <p:nvPr/>
        </p:nvSpPr>
        <p:spPr>
          <a:xfrm>
            <a:off x="457200" y="994682"/>
            <a:ext cx="8229600" cy="5164818"/>
          </a:xfrm>
          <a:prstGeom prst="rect">
            <a:avLst/>
          </a:prstGeom>
        </p:spPr>
        <p:txBody>
          <a:bodyPr>
            <a:normAutofit fontScale="77500" lnSpcReduction="20000"/>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latin typeface="+mn-lt"/>
              </a:rPr>
              <a:t>Relevant dates:</a:t>
            </a:r>
          </a:p>
          <a:p>
            <a:pPr lvl="1"/>
            <a:r>
              <a:rPr lang="en-US" dirty="0" smtClean="0">
                <a:latin typeface="+mn-lt"/>
              </a:rPr>
              <a:t>V1 release: 12/1/2017 </a:t>
            </a:r>
            <a:r>
              <a:rPr lang="mr-IN" dirty="0" smtClean="0">
                <a:latin typeface="+mn-lt"/>
              </a:rPr>
              <a:t>–</a:t>
            </a:r>
            <a:r>
              <a:rPr lang="en-US" dirty="0" smtClean="0">
                <a:latin typeface="+mn-lt"/>
              </a:rPr>
              <a:t> collaborators may have earlier access once the LR model is finalized for the DECK experiment</a:t>
            </a:r>
          </a:p>
          <a:p>
            <a:pPr lvl="1"/>
            <a:r>
              <a:rPr lang="en-US" dirty="0" smtClean="0">
                <a:latin typeface="+mn-lt"/>
              </a:rPr>
              <a:t>V2 feature freeze: 6/1/2018</a:t>
            </a:r>
          </a:p>
          <a:p>
            <a:pPr lvl="1"/>
            <a:r>
              <a:rPr lang="en-US" dirty="0" smtClean="0">
                <a:latin typeface="+mn-lt"/>
              </a:rPr>
              <a:t>V2 release: 6/1/2020</a:t>
            </a:r>
          </a:p>
          <a:p>
            <a:r>
              <a:rPr lang="en-US" sz="2800" dirty="0" smtClean="0">
                <a:latin typeface="+mn-lt"/>
              </a:rPr>
              <a:t>ACME-Arctic development</a:t>
            </a:r>
          </a:p>
          <a:p>
            <a:pPr lvl="1"/>
            <a:r>
              <a:rPr lang="en-US" sz="2200" dirty="0" smtClean="0">
                <a:latin typeface="+mn-lt"/>
              </a:rPr>
              <a:t>10/2017: </a:t>
            </a:r>
            <a:r>
              <a:rPr lang="en-US" sz="2200" dirty="0"/>
              <a:t>Arctic RR grid configured for </a:t>
            </a:r>
            <a:r>
              <a:rPr lang="en-US" sz="2200" dirty="0" smtClean="0"/>
              <a:t>atmosphere, land, and ocean</a:t>
            </a:r>
            <a:endParaRPr lang="en-US" sz="2200" dirty="0" smtClean="0">
              <a:latin typeface="+mn-lt"/>
            </a:endParaRPr>
          </a:p>
          <a:p>
            <a:pPr lvl="1"/>
            <a:r>
              <a:rPr lang="en-US" sz="2200" dirty="0" smtClean="0">
                <a:latin typeface="+mn-lt"/>
              </a:rPr>
              <a:t>1/2018: Test run of RR grid for G case complete using v1 (share with collaborators)</a:t>
            </a:r>
          </a:p>
          <a:p>
            <a:pPr lvl="1"/>
            <a:r>
              <a:rPr lang="en-US" sz="2200" dirty="0" smtClean="0">
                <a:latin typeface="+mn-lt"/>
              </a:rPr>
              <a:t>6/2018: Model development for v2 complete</a:t>
            </a:r>
          </a:p>
          <a:p>
            <a:pPr lvl="1"/>
            <a:r>
              <a:rPr lang="en-US" sz="2200" dirty="0" smtClean="0">
                <a:latin typeface="+mn-lt"/>
              </a:rPr>
              <a:t>9/2018: Arctic RR grid coupled simulation established</a:t>
            </a:r>
          </a:p>
          <a:p>
            <a:pPr lvl="1"/>
            <a:r>
              <a:rPr lang="en-US" sz="2200" dirty="0" smtClean="0">
                <a:latin typeface="+mn-lt"/>
              </a:rPr>
              <a:t>3/2019: Tuning of coupled simulation complete</a:t>
            </a:r>
          </a:p>
          <a:p>
            <a:pPr lvl="1"/>
            <a:r>
              <a:rPr lang="en-US" sz="2200" dirty="0" smtClean="0">
                <a:solidFill>
                  <a:schemeClr val="tx2"/>
                </a:solidFill>
                <a:latin typeface="+mn-lt"/>
              </a:rPr>
              <a:t>3/2019: Submit manuscript(s) on Arctic RR G case simulations</a:t>
            </a:r>
          </a:p>
          <a:p>
            <a:pPr lvl="1"/>
            <a:r>
              <a:rPr lang="en-US" sz="2200" dirty="0" smtClean="0">
                <a:latin typeface="+mn-lt"/>
              </a:rPr>
              <a:t>9/2019: Control simulation for water cycle/cryosphere and BGC experiments complete</a:t>
            </a:r>
          </a:p>
          <a:p>
            <a:pPr lvl="1"/>
            <a:r>
              <a:rPr lang="en-US" sz="2200" dirty="0">
                <a:latin typeface="+mn-lt"/>
              </a:rPr>
              <a:t>3</a:t>
            </a:r>
            <a:r>
              <a:rPr lang="en-US" sz="2200" dirty="0" smtClean="0">
                <a:latin typeface="+mn-lt"/>
              </a:rPr>
              <a:t>/2020: Sensitivity simulations for water cycle/cryosphere and BGC experiments complete</a:t>
            </a:r>
          </a:p>
          <a:p>
            <a:pPr lvl="1"/>
            <a:r>
              <a:rPr lang="en-US" sz="2200" dirty="0" smtClean="0">
                <a:solidFill>
                  <a:schemeClr val="tx2"/>
                </a:solidFill>
                <a:latin typeface="+mn-lt"/>
              </a:rPr>
              <a:t>3/2020: Submit manuscript(s) on Arctic RR coupled control simulations</a:t>
            </a:r>
          </a:p>
          <a:p>
            <a:pPr lvl="1"/>
            <a:r>
              <a:rPr lang="en-US" sz="2200" dirty="0" smtClean="0">
                <a:latin typeface="+mn-lt"/>
              </a:rPr>
              <a:t>6/2020: Release of v2 and Arctic configuration and simulation outputs</a:t>
            </a:r>
          </a:p>
          <a:p>
            <a:r>
              <a:rPr lang="en-US" sz="2800" dirty="0" smtClean="0">
                <a:latin typeface="+mn-lt"/>
              </a:rPr>
              <a:t>Analysis of simulations (3/2019 </a:t>
            </a:r>
            <a:r>
              <a:rPr lang="mr-IN" sz="2800" dirty="0" smtClean="0">
                <a:latin typeface="+mn-lt"/>
              </a:rPr>
              <a:t>–</a:t>
            </a:r>
            <a:r>
              <a:rPr lang="en-US" sz="2800" dirty="0" smtClean="0">
                <a:latin typeface="+mn-lt"/>
              </a:rPr>
              <a:t> 6/2020) and more publications</a:t>
            </a:r>
          </a:p>
          <a:p>
            <a:endParaRPr lang="en-US" sz="2800" dirty="0">
              <a:latin typeface="+mn-lt"/>
            </a:endParaRPr>
          </a:p>
        </p:txBody>
      </p:sp>
    </p:spTree>
    <p:extLst>
      <p:ext uri="{BB962C8B-B14F-4D97-AF65-F5344CB8AC3E}">
        <p14:creationId xmlns:p14="http://schemas.microsoft.com/office/powerpoint/2010/main" val="1529630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7157" y="191582"/>
            <a:ext cx="8756427" cy="794737"/>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4000" dirty="0">
                <a:latin typeface="+mn-lt"/>
              </a:rPr>
              <a:t>Q</a:t>
            </a:r>
            <a:r>
              <a:rPr lang="en-US" sz="4000" dirty="0" smtClean="0">
                <a:latin typeface="+mn-lt"/>
              </a:rPr>
              <a:t>uestions </a:t>
            </a:r>
            <a:r>
              <a:rPr lang="en-US" sz="4000" dirty="0">
                <a:latin typeface="+mn-lt"/>
              </a:rPr>
              <a:t>for v2 </a:t>
            </a:r>
            <a:r>
              <a:rPr lang="en-US" sz="4000" dirty="0" smtClean="0">
                <a:latin typeface="+mn-lt"/>
              </a:rPr>
              <a:t>tropics </a:t>
            </a:r>
            <a:r>
              <a:rPr lang="en-US" sz="4000" dirty="0">
                <a:latin typeface="+mn-lt"/>
              </a:rPr>
              <a:t>focus</a:t>
            </a:r>
          </a:p>
        </p:txBody>
      </p:sp>
      <p:sp>
        <p:nvSpPr>
          <p:cNvPr id="3" name="Content Placeholder 2"/>
          <p:cNvSpPr txBox="1">
            <a:spLocks/>
          </p:cNvSpPr>
          <p:nvPr/>
        </p:nvSpPr>
        <p:spPr>
          <a:xfrm>
            <a:off x="288412" y="843899"/>
            <a:ext cx="8633361" cy="1272284"/>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latin typeface="+mn-lt"/>
              </a:rPr>
              <a:t>Water cycle/cryosphere: </a:t>
            </a:r>
            <a:r>
              <a:rPr lang="en-US" sz="2000" dirty="0">
                <a:latin typeface="+mn-lt"/>
              </a:rPr>
              <a:t>How do soil-plant-atmosphere interactions influence water recycling in tropical forest and plant response to the perturbations such as LULCC? What are the local and remote influence of the plant response in the Amazon?</a:t>
            </a:r>
          </a:p>
        </p:txBody>
      </p:sp>
      <p:sp>
        <p:nvSpPr>
          <p:cNvPr id="9" name="TextBox 8"/>
          <p:cNvSpPr txBox="1"/>
          <p:nvPr/>
        </p:nvSpPr>
        <p:spPr>
          <a:xfrm>
            <a:off x="2639944" y="6210300"/>
            <a:ext cx="1775166" cy="369332"/>
          </a:xfrm>
          <a:prstGeom prst="rect">
            <a:avLst/>
          </a:prstGeom>
          <a:noFill/>
        </p:spPr>
        <p:txBody>
          <a:bodyPr wrap="none" rtlCol="0">
            <a:spAutoFit/>
          </a:bodyPr>
          <a:lstStyle/>
          <a:p>
            <a:r>
              <a:rPr lang="en-US" smtClean="0"/>
              <a:t>(Trenberth 1997)</a:t>
            </a:r>
            <a:endParaRPr lang="en-US" dirty="0"/>
          </a:p>
        </p:txBody>
      </p:sp>
      <p:pic>
        <p:nvPicPr>
          <p:cNvPr id="6" name="Picture 5"/>
          <p:cNvPicPr>
            <a:picLocks noChangeAspect="1"/>
          </p:cNvPicPr>
          <p:nvPr/>
        </p:nvPicPr>
        <p:blipFill>
          <a:blip r:embed="rId2"/>
          <a:stretch>
            <a:fillRect/>
          </a:stretch>
        </p:blipFill>
        <p:spPr>
          <a:xfrm>
            <a:off x="253999" y="2821188"/>
            <a:ext cx="4406901" cy="3249412"/>
          </a:xfrm>
          <a:prstGeom prst="rect">
            <a:avLst/>
          </a:prstGeom>
        </p:spPr>
      </p:pic>
      <p:sp>
        <p:nvSpPr>
          <p:cNvPr id="17" name="TextBox 16"/>
          <p:cNvSpPr txBox="1"/>
          <p:nvPr/>
        </p:nvSpPr>
        <p:spPr>
          <a:xfrm>
            <a:off x="309770" y="2214217"/>
            <a:ext cx="4147930" cy="584775"/>
          </a:xfrm>
          <a:prstGeom prst="rect">
            <a:avLst/>
          </a:prstGeom>
          <a:noFill/>
        </p:spPr>
        <p:txBody>
          <a:bodyPr wrap="square" rtlCol="0">
            <a:spAutoFit/>
          </a:bodyPr>
          <a:lstStyle/>
          <a:p>
            <a:pPr algn="ctr"/>
            <a:r>
              <a:rPr lang="en-US" sz="1600" dirty="0" smtClean="0"/>
              <a:t>15-30% of precipitation in the Amazon comes from local recycling</a:t>
            </a:r>
            <a:endParaRPr lang="en-US" sz="1600" dirty="0"/>
          </a:p>
        </p:txBody>
      </p:sp>
      <p:sp>
        <p:nvSpPr>
          <p:cNvPr id="18" name="TextBox 17"/>
          <p:cNvSpPr txBox="1"/>
          <p:nvPr/>
        </p:nvSpPr>
        <p:spPr>
          <a:xfrm>
            <a:off x="4457700" y="1934817"/>
            <a:ext cx="4508500" cy="584775"/>
          </a:xfrm>
          <a:prstGeom prst="rect">
            <a:avLst/>
          </a:prstGeom>
          <a:noFill/>
        </p:spPr>
        <p:txBody>
          <a:bodyPr wrap="square" rtlCol="0">
            <a:spAutoFit/>
          </a:bodyPr>
          <a:lstStyle/>
          <a:p>
            <a:pPr algn="ctr"/>
            <a:r>
              <a:rPr lang="en-US" sz="1600" dirty="0" smtClean="0"/>
              <a:t>Stomatal conductance response dominates the changes in Amazon precipitation under warming</a:t>
            </a:r>
            <a:endParaRPr lang="en-US" sz="1600" dirty="0"/>
          </a:p>
        </p:txBody>
      </p:sp>
      <p:pic>
        <p:nvPicPr>
          <p:cNvPr id="10" name="Picture 9"/>
          <p:cNvPicPr>
            <a:picLocks noChangeAspect="1"/>
          </p:cNvPicPr>
          <p:nvPr/>
        </p:nvPicPr>
        <p:blipFill>
          <a:blip r:embed="rId3"/>
          <a:stretch>
            <a:fillRect/>
          </a:stretch>
        </p:blipFill>
        <p:spPr>
          <a:xfrm>
            <a:off x="5365750" y="3606800"/>
            <a:ext cx="2980214" cy="2552699"/>
          </a:xfrm>
          <a:prstGeom prst="rect">
            <a:avLst/>
          </a:prstGeom>
        </p:spPr>
      </p:pic>
      <p:pic>
        <p:nvPicPr>
          <p:cNvPr id="11" name="Picture 10"/>
          <p:cNvPicPr>
            <a:picLocks noChangeAspect="1"/>
          </p:cNvPicPr>
          <p:nvPr/>
        </p:nvPicPr>
        <p:blipFill>
          <a:blip r:embed="rId4"/>
          <a:stretch>
            <a:fillRect/>
          </a:stretch>
        </p:blipFill>
        <p:spPr>
          <a:xfrm>
            <a:off x="5372100" y="2540000"/>
            <a:ext cx="2964110" cy="1062949"/>
          </a:xfrm>
          <a:prstGeom prst="rect">
            <a:avLst/>
          </a:prstGeom>
        </p:spPr>
      </p:pic>
      <p:sp>
        <p:nvSpPr>
          <p:cNvPr id="12" name="TextBox 11"/>
          <p:cNvSpPr txBox="1"/>
          <p:nvPr/>
        </p:nvSpPr>
        <p:spPr>
          <a:xfrm>
            <a:off x="4684644" y="6197600"/>
            <a:ext cx="3367717" cy="369332"/>
          </a:xfrm>
          <a:prstGeom prst="rect">
            <a:avLst/>
          </a:prstGeom>
          <a:noFill/>
        </p:spPr>
        <p:txBody>
          <a:bodyPr wrap="none" rtlCol="0">
            <a:spAutoFit/>
          </a:bodyPr>
          <a:lstStyle/>
          <a:p>
            <a:r>
              <a:rPr lang="en-US" dirty="0" smtClean="0"/>
              <a:t>(</a:t>
            </a:r>
            <a:r>
              <a:rPr lang="en-US" dirty="0" err="1" smtClean="0"/>
              <a:t>Kooperman</a:t>
            </a:r>
            <a:r>
              <a:rPr lang="en-US" dirty="0" smtClean="0"/>
              <a:t> et al. 2017 in review)</a:t>
            </a:r>
            <a:endParaRPr lang="en-US" dirty="0"/>
          </a:p>
        </p:txBody>
      </p:sp>
    </p:spTree>
    <p:extLst>
      <p:ext uri="{BB962C8B-B14F-4D97-AF65-F5344CB8AC3E}">
        <p14:creationId xmlns:p14="http://schemas.microsoft.com/office/powerpoint/2010/main" val="6441828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7157" y="191582"/>
            <a:ext cx="8756427" cy="794737"/>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4000" dirty="0">
                <a:latin typeface="+mn-lt"/>
              </a:rPr>
              <a:t>Q</a:t>
            </a:r>
            <a:r>
              <a:rPr lang="en-US" sz="4000" dirty="0" smtClean="0">
                <a:latin typeface="+mn-lt"/>
              </a:rPr>
              <a:t>uestions </a:t>
            </a:r>
            <a:r>
              <a:rPr lang="en-US" sz="4000" dirty="0">
                <a:latin typeface="+mn-lt"/>
              </a:rPr>
              <a:t>for v2 </a:t>
            </a:r>
            <a:r>
              <a:rPr lang="en-US" sz="4000" dirty="0" smtClean="0">
                <a:latin typeface="+mn-lt"/>
              </a:rPr>
              <a:t>tropics </a:t>
            </a:r>
            <a:r>
              <a:rPr lang="en-US" sz="4000" dirty="0">
                <a:latin typeface="+mn-lt"/>
              </a:rPr>
              <a:t>focus</a:t>
            </a:r>
          </a:p>
        </p:txBody>
      </p:sp>
      <p:sp>
        <p:nvSpPr>
          <p:cNvPr id="3" name="Content Placeholder 2"/>
          <p:cNvSpPr txBox="1">
            <a:spLocks/>
          </p:cNvSpPr>
          <p:nvPr/>
        </p:nvSpPr>
        <p:spPr>
          <a:xfrm>
            <a:off x="288412" y="927099"/>
            <a:ext cx="8633361" cy="1189083"/>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latin typeface="+mn-lt"/>
              </a:rPr>
              <a:t>Biogeochemistry:</a:t>
            </a:r>
            <a:r>
              <a:rPr lang="en-US" dirty="0">
                <a:latin typeface="+mn-lt"/>
              </a:rPr>
              <a:t> What </a:t>
            </a:r>
            <a:r>
              <a:rPr lang="en-US" dirty="0" smtClean="0">
                <a:latin typeface="+mn-lt"/>
              </a:rPr>
              <a:t>is </a:t>
            </a:r>
            <a:r>
              <a:rPr lang="en-US" dirty="0">
                <a:latin typeface="+mn-lt"/>
              </a:rPr>
              <a:t>the relative </a:t>
            </a:r>
            <a:r>
              <a:rPr lang="en-US" dirty="0" smtClean="0">
                <a:latin typeface="+mn-lt"/>
              </a:rPr>
              <a:t>influence </a:t>
            </a:r>
            <a:r>
              <a:rPr lang="en-US" dirty="0">
                <a:latin typeface="+mn-lt"/>
              </a:rPr>
              <a:t>of plant phenology and vegetation dynamics of tropical forests on cycling of carbon in the Amazon? </a:t>
            </a:r>
          </a:p>
        </p:txBody>
      </p:sp>
      <p:sp>
        <p:nvSpPr>
          <p:cNvPr id="18" name="TextBox 17"/>
          <p:cNvSpPr txBox="1"/>
          <p:nvPr/>
        </p:nvSpPr>
        <p:spPr>
          <a:xfrm>
            <a:off x="203200" y="2239617"/>
            <a:ext cx="4572000" cy="1323439"/>
          </a:xfrm>
          <a:prstGeom prst="rect">
            <a:avLst/>
          </a:prstGeom>
          <a:noFill/>
        </p:spPr>
        <p:txBody>
          <a:bodyPr wrap="square" rtlCol="0">
            <a:spAutoFit/>
          </a:bodyPr>
          <a:lstStyle/>
          <a:p>
            <a:pPr algn="ctr"/>
            <a:r>
              <a:rPr lang="en-US" sz="1600" dirty="0" smtClean="0"/>
              <a:t>Large difference in carbon-climate feedback between simulations with prescribed vs. dynamic vegetation. Difference in N demand and production among different PFTs combined with changes in the PFTs determine the carbon-climate feedback</a:t>
            </a:r>
            <a:endParaRPr lang="en-US" sz="1600" dirty="0"/>
          </a:p>
        </p:txBody>
      </p:sp>
      <p:sp>
        <p:nvSpPr>
          <p:cNvPr id="11" name="TextBox 10"/>
          <p:cNvSpPr txBox="1"/>
          <p:nvPr/>
        </p:nvSpPr>
        <p:spPr>
          <a:xfrm>
            <a:off x="3622261" y="6216926"/>
            <a:ext cx="2295565" cy="369332"/>
          </a:xfrm>
          <a:prstGeom prst="rect">
            <a:avLst/>
          </a:prstGeom>
          <a:noFill/>
        </p:spPr>
        <p:txBody>
          <a:bodyPr wrap="none" rtlCol="0">
            <a:spAutoFit/>
          </a:bodyPr>
          <a:lstStyle/>
          <a:p>
            <a:r>
              <a:rPr lang="en-US" dirty="0" smtClean="0"/>
              <a:t>(</a:t>
            </a:r>
            <a:r>
              <a:rPr lang="en-US" dirty="0" err="1" smtClean="0"/>
              <a:t>Sakaguchi</a:t>
            </a:r>
            <a:r>
              <a:rPr lang="en-US" dirty="0" smtClean="0"/>
              <a:t> et al. 2016)</a:t>
            </a:r>
            <a:endParaRPr lang="en-US" dirty="0"/>
          </a:p>
        </p:txBody>
      </p:sp>
      <p:pic>
        <p:nvPicPr>
          <p:cNvPr id="4" name="Picture 3"/>
          <p:cNvPicPr>
            <a:picLocks noChangeAspect="1"/>
          </p:cNvPicPr>
          <p:nvPr/>
        </p:nvPicPr>
        <p:blipFill rotWithShape="1">
          <a:blip r:embed="rId3"/>
          <a:srcRect r="62804" b="50476"/>
          <a:stretch/>
        </p:blipFill>
        <p:spPr>
          <a:xfrm>
            <a:off x="1066799" y="3587192"/>
            <a:ext cx="3302001" cy="2635807"/>
          </a:xfrm>
          <a:prstGeom prst="rect">
            <a:avLst/>
          </a:prstGeom>
        </p:spPr>
      </p:pic>
      <p:grpSp>
        <p:nvGrpSpPr>
          <p:cNvPr id="6" name="Group 5"/>
          <p:cNvGrpSpPr/>
          <p:nvPr/>
        </p:nvGrpSpPr>
        <p:grpSpPr>
          <a:xfrm>
            <a:off x="4952999" y="2277140"/>
            <a:ext cx="3771900" cy="3850887"/>
            <a:chOff x="4952999" y="1993900"/>
            <a:chExt cx="3956967" cy="4039830"/>
          </a:xfrm>
        </p:grpSpPr>
        <p:grpSp>
          <p:nvGrpSpPr>
            <p:cNvPr id="15" name="Group 14"/>
            <p:cNvGrpSpPr/>
            <p:nvPr/>
          </p:nvGrpSpPr>
          <p:grpSpPr>
            <a:xfrm>
              <a:off x="4952999" y="1993900"/>
              <a:ext cx="3956967" cy="4039830"/>
              <a:chOff x="5943600" y="1143000"/>
              <a:chExt cx="3134755" cy="3200400"/>
            </a:xfrm>
          </p:grpSpPr>
          <p:pic>
            <p:nvPicPr>
              <p:cNvPr id="16" name="Picture 15"/>
              <p:cNvPicPr>
                <a:picLocks noChangeAspect="1"/>
              </p:cNvPicPr>
              <p:nvPr/>
            </p:nvPicPr>
            <p:blipFill>
              <a:blip r:embed="rId4"/>
              <a:stretch>
                <a:fillRect/>
              </a:stretch>
            </p:blipFill>
            <p:spPr>
              <a:xfrm>
                <a:off x="5943600" y="1935480"/>
                <a:ext cx="2758440" cy="731520"/>
              </a:xfrm>
              <a:prstGeom prst="rect">
                <a:avLst/>
              </a:prstGeom>
            </p:spPr>
          </p:pic>
          <p:pic>
            <p:nvPicPr>
              <p:cNvPr id="17" name="Picture 16"/>
              <p:cNvPicPr>
                <a:picLocks noChangeAspect="1"/>
              </p:cNvPicPr>
              <p:nvPr/>
            </p:nvPicPr>
            <p:blipFill>
              <a:blip r:embed="rId5"/>
              <a:stretch>
                <a:fillRect/>
              </a:stretch>
            </p:blipFill>
            <p:spPr>
              <a:xfrm>
                <a:off x="5943600" y="1143000"/>
                <a:ext cx="2727960" cy="777240"/>
              </a:xfrm>
              <a:prstGeom prst="rect">
                <a:avLst/>
              </a:prstGeom>
            </p:spPr>
          </p:pic>
          <p:pic>
            <p:nvPicPr>
              <p:cNvPr id="19" name="Picture 18"/>
              <p:cNvPicPr>
                <a:picLocks noChangeAspect="1"/>
              </p:cNvPicPr>
              <p:nvPr/>
            </p:nvPicPr>
            <p:blipFill>
              <a:blip r:embed="rId6"/>
              <a:stretch>
                <a:fillRect/>
              </a:stretch>
            </p:blipFill>
            <p:spPr>
              <a:xfrm>
                <a:off x="8665691" y="1168744"/>
                <a:ext cx="335280" cy="1424940"/>
              </a:xfrm>
              <a:prstGeom prst="rect">
                <a:avLst/>
              </a:prstGeom>
            </p:spPr>
          </p:pic>
          <p:pic>
            <p:nvPicPr>
              <p:cNvPr id="20" name="Picture 19"/>
              <p:cNvPicPr>
                <a:picLocks noChangeAspect="1"/>
              </p:cNvPicPr>
              <p:nvPr/>
            </p:nvPicPr>
            <p:blipFill>
              <a:blip r:embed="rId7"/>
              <a:stretch>
                <a:fillRect/>
              </a:stretch>
            </p:blipFill>
            <p:spPr>
              <a:xfrm>
                <a:off x="6096000" y="2667000"/>
                <a:ext cx="2971800" cy="830580"/>
              </a:xfrm>
              <a:prstGeom prst="rect">
                <a:avLst/>
              </a:prstGeom>
            </p:spPr>
          </p:pic>
          <p:pic>
            <p:nvPicPr>
              <p:cNvPr id="21" name="Picture 20"/>
              <p:cNvPicPr>
                <a:picLocks noChangeAspect="1"/>
              </p:cNvPicPr>
              <p:nvPr/>
            </p:nvPicPr>
            <p:blipFill>
              <a:blip r:embed="rId8"/>
              <a:stretch>
                <a:fillRect/>
              </a:stretch>
            </p:blipFill>
            <p:spPr>
              <a:xfrm>
                <a:off x="6096000" y="3581400"/>
                <a:ext cx="2590800" cy="762000"/>
              </a:xfrm>
              <a:prstGeom prst="rect">
                <a:avLst/>
              </a:prstGeom>
            </p:spPr>
          </p:pic>
          <p:pic>
            <p:nvPicPr>
              <p:cNvPr id="22" name="Picture 21"/>
              <p:cNvPicPr>
                <a:picLocks noChangeAspect="1"/>
              </p:cNvPicPr>
              <p:nvPr/>
            </p:nvPicPr>
            <p:blipFill>
              <a:blip r:embed="rId9"/>
              <a:stretch>
                <a:fillRect/>
              </a:stretch>
            </p:blipFill>
            <p:spPr>
              <a:xfrm>
                <a:off x="8689735" y="3478169"/>
                <a:ext cx="388620" cy="777240"/>
              </a:xfrm>
              <a:prstGeom prst="rect">
                <a:avLst/>
              </a:prstGeom>
            </p:spPr>
          </p:pic>
        </p:grpSp>
        <p:sp>
          <p:nvSpPr>
            <p:cNvPr id="23" name="TextBox 22"/>
            <p:cNvSpPr txBox="1"/>
            <p:nvPr/>
          </p:nvSpPr>
          <p:spPr>
            <a:xfrm>
              <a:off x="5288279" y="5668614"/>
              <a:ext cx="890447" cy="234086"/>
            </a:xfrm>
            <a:prstGeom prst="rect">
              <a:avLst/>
            </a:prstGeom>
            <a:noFill/>
          </p:spPr>
          <p:txBody>
            <a:bodyPr wrap="square" rtlCol="0">
              <a:spAutoFit/>
            </a:bodyPr>
            <a:lstStyle/>
            <a:p>
              <a:r>
                <a:rPr lang="en-US" sz="850" dirty="0" smtClean="0"/>
                <a:t>N production</a:t>
              </a:r>
              <a:endParaRPr lang="en-US" sz="850" dirty="0"/>
            </a:p>
          </p:txBody>
        </p:sp>
      </p:grpSp>
    </p:spTree>
    <p:extLst>
      <p:ext uri="{BB962C8B-B14F-4D97-AF65-F5344CB8AC3E}">
        <p14:creationId xmlns:p14="http://schemas.microsoft.com/office/powerpoint/2010/main" val="908080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7157" y="191582"/>
            <a:ext cx="8756427" cy="794737"/>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4400" dirty="0" smtClean="0">
                <a:solidFill>
                  <a:schemeClr val="tx2"/>
                </a:solidFill>
                <a:latin typeface="+mn-lt"/>
              </a:rPr>
              <a:t>Numerical experiments</a:t>
            </a:r>
            <a:endParaRPr lang="en-US" sz="4400" dirty="0">
              <a:solidFill>
                <a:schemeClr val="tx2"/>
              </a:solidFill>
              <a:latin typeface="+mn-lt"/>
            </a:endParaRPr>
          </a:p>
        </p:txBody>
      </p:sp>
      <p:sp>
        <p:nvSpPr>
          <p:cNvPr id="4" name="Content Placeholder 2"/>
          <p:cNvSpPr txBox="1">
            <a:spLocks/>
          </p:cNvSpPr>
          <p:nvPr/>
        </p:nvSpPr>
        <p:spPr>
          <a:xfrm>
            <a:off x="261908" y="1028700"/>
            <a:ext cx="8633361" cy="5002223"/>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latin typeface="+mn-lt"/>
              </a:rPr>
              <a:t>Water cycle and cryosphere: </a:t>
            </a:r>
            <a:endParaRPr lang="en-US" sz="2800" dirty="0">
              <a:latin typeface="+mn-lt"/>
            </a:endParaRPr>
          </a:p>
          <a:p>
            <a:pPr lvl="1"/>
            <a:r>
              <a:rPr lang="en-US" sz="2400" dirty="0" smtClean="0">
                <a:latin typeface="+mn-lt"/>
              </a:rPr>
              <a:t>Combined coupled experiments for water cycle and cryosphere questions using a tropical RR configurations without BGC</a:t>
            </a:r>
          </a:p>
          <a:p>
            <a:pPr lvl="1"/>
            <a:r>
              <a:rPr lang="en-US" sz="2400" dirty="0" smtClean="0">
                <a:latin typeface="+mn-lt"/>
              </a:rPr>
              <a:t>Include </a:t>
            </a:r>
            <a:r>
              <a:rPr lang="en-US" sz="2400" dirty="0">
                <a:latin typeface="+mn-lt"/>
              </a:rPr>
              <a:t>simulations with multiple </a:t>
            </a:r>
            <a:r>
              <a:rPr lang="en-US" sz="2400" dirty="0" err="1">
                <a:latin typeface="+mn-lt"/>
              </a:rPr>
              <a:t>forcings</a:t>
            </a:r>
            <a:r>
              <a:rPr lang="en-US" sz="2400" dirty="0">
                <a:latin typeface="+mn-lt"/>
              </a:rPr>
              <a:t> (GHG, aerosols, LULCC)</a:t>
            </a:r>
            <a:endParaRPr lang="en-US" sz="2400" dirty="0" smtClean="0">
              <a:latin typeface="+mn-lt"/>
            </a:endParaRPr>
          </a:p>
          <a:p>
            <a:pPr lvl="1"/>
            <a:r>
              <a:rPr lang="en-US" sz="2400" dirty="0">
                <a:latin typeface="+mn-lt"/>
              </a:rPr>
              <a:t>M</a:t>
            </a:r>
            <a:r>
              <a:rPr lang="en-US" sz="2400" dirty="0" smtClean="0">
                <a:latin typeface="+mn-lt"/>
              </a:rPr>
              <a:t>ultiple ensemble members of 1970-2050</a:t>
            </a:r>
          </a:p>
          <a:p>
            <a:r>
              <a:rPr lang="en-US" sz="2800" dirty="0" smtClean="0">
                <a:latin typeface="+mn-lt"/>
              </a:rPr>
              <a:t>Biogeochemistry:</a:t>
            </a:r>
          </a:p>
          <a:p>
            <a:pPr lvl="1"/>
            <a:r>
              <a:rPr lang="en-US" sz="2400" dirty="0" smtClean="0">
                <a:latin typeface="+mn-lt"/>
              </a:rPr>
              <a:t>Coupled experiments using the tropical RR configuration with coupled BGC cycle and prescribed CO2 (B case) for 1850-2100</a:t>
            </a:r>
          </a:p>
          <a:p>
            <a:pPr lvl="1"/>
            <a:r>
              <a:rPr lang="en-US" sz="2400" dirty="0" smtClean="0">
                <a:latin typeface="+mn-lt"/>
              </a:rPr>
              <a:t>Include </a:t>
            </a:r>
            <a:r>
              <a:rPr lang="en-US" sz="2400" dirty="0">
                <a:latin typeface="+mn-lt"/>
              </a:rPr>
              <a:t>multiple simulations with vegetation dynamics on/off in FATES</a:t>
            </a:r>
          </a:p>
          <a:p>
            <a:endParaRPr lang="en-US" sz="3200" dirty="0" smtClean="0">
              <a:latin typeface="+mn-lt"/>
            </a:endParaRPr>
          </a:p>
        </p:txBody>
      </p:sp>
    </p:spTree>
    <p:extLst>
      <p:ext uri="{BB962C8B-B14F-4D97-AF65-F5344CB8AC3E}">
        <p14:creationId xmlns:p14="http://schemas.microsoft.com/office/powerpoint/2010/main" val="3463909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9900" y="173038"/>
            <a:ext cx="8229600" cy="449262"/>
          </a:xfrm>
          <a:prstGeom prst="rect">
            <a:avLst/>
          </a:prstGeom>
        </p:spPr>
        <p:txBody>
          <a:bodyPr>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r>
              <a:rPr lang="en-US" sz="3200" dirty="0" smtClean="0"/>
              <a:t>Atmosphere and land grid</a:t>
            </a:r>
            <a:endParaRPr lang="en-US" sz="3200" dirty="0"/>
          </a:p>
        </p:txBody>
      </p:sp>
      <p:sp>
        <p:nvSpPr>
          <p:cNvPr id="3" name="Content Placeholder 2"/>
          <p:cNvSpPr txBox="1">
            <a:spLocks/>
          </p:cNvSpPr>
          <p:nvPr/>
        </p:nvSpPr>
        <p:spPr>
          <a:xfrm>
            <a:off x="368300" y="762000"/>
            <a:ext cx="8496300" cy="2032000"/>
          </a:xfrm>
          <a:prstGeom prst="rect">
            <a:avLst/>
          </a:prstGeom>
        </p:spPr>
        <p:txBody>
          <a:bodyPr>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latin typeface="+mn-lt"/>
              </a:rPr>
              <a:t>Same grid for atmosphere and land</a:t>
            </a:r>
          </a:p>
          <a:p>
            <a:r>
              <a:rPr lang="en-US" dirty="0" smtClean="0">
                <a:latin typeface="+mn-lt"/>
              </a:rPr>
              <a:t>Leveraging experience from v1 water cycle experiments for low and high resolution: Amazon: 25 km; outside: 100 km</a:t>
            </a:r>
            <a:endParaRPr lang="en-US" baseline="30000" dirty="0" smtClean="0">
              <a:latin typeface="+mn-lt"/>
            </a:endParaRPr>
          </a:p>
          <a:p>
            <a:r>
              <a:rPr lang="en-US" dirty="0" smtClean="0">
                <a:latin typeface="+mn-lt"/>
              </a:rPr>
              <a:t>RR grid computational saving relative to global 25 km grid ~ x6.5</a:t>
            </a:r>
            <a:endParaRPr lang="en-US" dirty="0">
              <a:latin typeface="+mn-lt"/>
            </a:endParaRPr>
          </a:p>
        </p:txBody>
      </p:sp>
      <p:pic>
        <p:nvPicPr>
          <p:cNvPr id="5" name="Picture 4"/>
          <p:cNvPicPr>
            <a:picLocks noChangeAspect="1"/>
          </p:cNvPicPr>
          <p:nvPr/>
        </p:nvPicPr>
        <p:blipFill>
          <a:blip r:embed="rId3"/>
          <a:stretch>
            <a:fillRect/>
          </a:stretch>
        </p:blipFill>
        <p:spPr>
          <a:xfrm>
            <a:off x="1396999" y="2596396"/>
            <a:ext cx="6539681" cy="3436104"/>
          </a:xfrm>
          <a:prstGeom prst="rect">
            <a:avLst/>
          </a:prstGeom>
        </p:spPr>
      </p:pic>
    </p:spTree>
    <p:extLst>
      <p:ext uri="{BB962C8B-B14F-4D97-AF65-F5344CB8AC3E}">
        <p14:creationId xmlns:p14="http://schemas.microsoft.com/office/powerpoint/2010/main" val="13604664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696627"/>
          </a:xfrm>
          <a:prstGeom prst="rect">
            <a:avLst/>
          </a:prstGeom>
        </p:spPr>
        <p:txBody>
          <a:bodyPr>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r>
              <a:rPr lang="en-US" sz="4000" dirty="0" smtClean="0">
                <a:solidFill>
                  <a:schemeClr val="tx2"/>
                </a:solidFill>
                <a:latin typeface="+mn-lt"/>
              </a:rPr>
              <a:t>Collaborative projects: NGEE tropics</a:t>
            </a:r>
            <a:endParaRPr lang="en-US" sz="4000" dirty="0">
              <a:solidFill>
                <a:schemeClr val="tx2"/>
              </a:solidFill>
              <a:latin typeface="+mn-lt"/>
            </a:endParaRPr>
          </a:p>
        </p:txBody>
      </p:sp>
      <p:sp>
        <p:nvSpPr>
          <p:cNvPr id="4" name="Content Placeholder 2"/>
          <p:cNvSpPr txBox="1">
            <a:spLocks/>
          </p:cNvSpPr>
          <p:nvPr/>
        </p:nvSpPr>
        <p:spPr>
          <a:xfrm>
            <a:off x="469900" y="1092200"/>
            <a:ext cx="8382000" cy="4906963"/>
          </a:xfrm>
          <a:prstGeom prst="rect">
            <a:avLst/>
          </a:prstGeom>
        </p:spPr>
        <p:txBody>
          <a:bodyPr>
            <a:norm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latin typeface="+mn-lt"/>
              </a:rPr>
              <a:t>Capabilities</a:t>
            </a:r>
          </a:p>
          <a:p>
            <a:pPr lvl="1"/>
            <a:r>
              <a:rPr lang="en-US" sz="2400" dirty="0" smtClean="0">
                <a:latin typeface="+mn-lt"/>
              </a:rPr>
              <a:t>FATES (a demographic vegetation model) and FATES-hydro models for ALM</a:t>
            </a:r>
          </a:p>
          <a:p>
            <a:pPr lvl="1"/>
            <a:r>
              <a:rPr lang="en-US" sz="2400" dirty="0" smtClean="0">
                <a:latin typeface="+mn-lt"/>
              </a:rPr>
              <a:t>Datasets (stream hydrology, fluxes, traits) for assessing coupled system dynamics</a:t>
            </a:r>
          </a:p>
          <a:p>
            <a:r>
              <a:rPr lang="en-US" sz="2800" dirty="0" smtClean="0">
                <a:latin typeface="+mn-lt"/>
              </a:rPr>
              <a:t>Science interests</a:t>
            </a:r>
          </a:p>
          <a:p>
            <a:pPr lvl="1"/>
            <a:r>
              <a:rPr lang="en-US" sz="2400" dirty="0" smtClean="0">
                <a:latin typeface="+mn-lt"/>
              </a:rPr>
              <a:t>Understanding effect of structural heterogeneity, plant hydraulics, and plant functional variation on coupled system behavior:</a:t>
            </a:r>
          </a:p>
          <a:p>
            <a:pPr lvl="2"/>
            <a:r>
              <a:rPr lang="en-US" sz="2000" dirty="0" smtClean="0">
                <a:latin typeface="+mn-lt"/>
              </a:rPr>
              <a:t>Mean-state diurnal and seasonal cycles of water and energy</a:t>
            </a:r>
          </a:p>
          <a:p>
            <a:pPr lvl="2"/>
            <a:r>
              <a:rPr lang="en-US" sz="2000" dirty="0" smtClean="0">
                <a:latin typeface="+mn-lt"/>
              </a:rPr>
              <a:t>Forced response of precipitation to biophysical CO</a:t>
            </a:r>
            <a:r>
              <a:rPr lang="en-US" sz="2000" baseline="-25000" dirty="0" smtClean="0">
                <a:latin typeface="+mn-lt"/>
              </a:rPr>
              <a:t>2</a:t>
            </a:r>
            <a:r>
              <a:rPr lang="en-US" sz="2000" dirty="0" smtClean="0">
                <a:latin typeface="+mn-lt"/>
              </a:rPr>
              <a:t> effects</a:t>
            </a:r>
            <a:endParaRPr lang="en-US" sz="2000" dirty="0">
              <a:latin typeface="+mn-lt"/>
            </a:endParaRPr>
          </a:p>
        </p:txBody>
      </p:sp>
    </p:spTree>
    <p:extLst>
      <p:ext uri="{BB962C8B-B14F-4D97-AF65-F5344CB8AC3E}">
        <p14:creationId xmlns:p14="http://schemas.microsoft.com/office/powerpoint/2010/main" val="925406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394700" cy="696627"/>
          </a:xfrm>
          <a:prstGeom prst="rect">
            <a:avLst/>
          </a:prstGeom>
        </p:spPr>
        <p:txBody>
          <a:bodyPr>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r>
              <a:rPr lang="en-US" sz="4000" dirty="0" smtClean="0">
                <a:solidFill>
                  <a:schemeClr val="tx2"/>
                </a:solidFill>
                <a:latin typeface="+mn-lt"/>
              </a:rPr>
              <a:t>Collaborative projects: BGC-Feedbacks</a:t>
            </a:r>
            <a:endParaRPr lang="en-US" sz="4000" dirty="0">
              <a:solidFill>
                <a:schemeClr val="tx2"/>
              </a:solidFill>
              <a:latin typeface="+mn-lt"/>
            </a:endParaRPr>
          </a:p>
        </p:txBody>
      </p:sp>
      <p:sp>
        <p:nvSpPr>
          <p:cNvPr id="4" name="Content Placeholder 2"/>
          <p:cNvSpPr txBox="1">
            <a:spLocks/>
          </p:cNvSpPr>
          <p:nvPr/>
        </p:nvSpPr>
        <p:spPr>
          <a:xfrm>
            <a:off x="482600" y="990600"/>
            <a:ext cx="8382000" cy="5041900"/>
          </a:xfrm>
          <a:prstGeom prst="rect">
            <a:avLst/>
          </a:prstGeom>
        </p:spPr>
        <p:txBody>
          <a:bodyPr>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latin typeface="+mn-lt"/>
              </a:rPr>
              <a:t>Capabilities:</a:t>
            </a:r>
          </a:p>
          <a:p>
            <a:pPr lvl="1"/>
            <a:r>
              <a:rPr lang="en-US" dirty="0">
                <a:latin typeface="+mn-lt"/>
              </a:rPr>
              <a:t>C</a:t>
            </a:r>
            <a:r>
              <a:rPr lang="en-US" dirty="0" smtClean="0">
                <a:latin typeface="+mn-lt"/>
              </a:rPr>
              <a:t>ommunity open source benchmarking software systems</a:t>
            </a:r>
          </a:p>
          <a:p>
            <a:pPr lvl="1"/>
            <a:r>
              <a:rPr lang="en-US" dirty="0" smtClean="0">
                <a:latin typeface="+mn-lt"/>
              </a:rPr>
              <a:t>Framework for decadal predictions of biogeochemistry and ecosystem response</a:t>
            </a:r>
          </a:p>
          <a:p>
            <a:r>
              <a:rPr lang="en-US" dirty="0" smtClean="0">
                <a:latin typeface="+mn-lt"/>
              </a:rPr>
              <a:t>Science interests:</a:t>
            </a:r>
          </a:p>
          <a:p>
            <a:pPr lvl="1"/>
            <a:r>
              <a:rPr lang="en-US" dirty="0" smtClean="0">
                <a:latin typeface="+mn-lt"/>
              </a:rPr>
              <a:t>Understanding </a:t>
            </a:r>
            <a:r>
              <a:rPr lang="en-US" dirty="0">
                <a:latin typeface="+mn-lt"/>
              </a:rPr>
              <a:t>how changes in water availability </a:t>
            </a:r>
            <a:r>
              <a:rPr lang="en-US" dirty="0" smtClean="0">
                <a:latin typeface="+mn-lt"/>
              </a:rPr>
              <a:t>influence </a:t>
            </a:r>
            <a:r>
              <a:rPr lang="en-US" dirty="0">
                <a:latin typeface="+mn-lt"/>
              </a:rPr>
              <a:t>regional </a:t>
            </a:r>
            <a:r>
              <a:rPr lang="en-US" dirty="0" smtClean="0">
                <a:latin typeface="+mn-lt"/>
              </a:rPr>
              <a:t>temperatures</a:t>
            </a:r>
            <a:endParaRPr lang="en-US" dirty="0">
              <a:latin typeface="+mn-lt"/>
            </a:endParaRPr>
          </a:p>
          <a:p>
            <a:pPr lvl="1"/>
            <a:r>
              <a:rPr lang="en-US" dirty="0" smtClean="0">
                <a:latin typeface="+mn-lt"/>
              </a:rPr>
              <a:t>Decomposing </a:t>
            </a:r>
            <a:r>
              <a:rPr lang="en-US" dirty="0">
                <a:latin typeface="+mn-lt"/>
              </a:rPr>
              <a:t>continental influences on global </a:t>
            </a:r>
            <a:r>
              <a:rPr lang="en-US" dirty="0" smtClean="0">
                <a:latin typeface="+mn-lt"/>
              </a:rPr>
              <a:t>precipitation</a:t>
            </a:r>
            <a:endParaRPr lang="en-US" dirty="0">
              <a:latin typeface="+mn-lt"/>
            </a:endParaRPr>
          </a:p>
          <a:p>
            <a:pPr lvl="1"/>
            <a:r>
              <a:rPr lang="en-US" dirty="0" smtClean="0">
                <a:latin typeface="+mn-lt"/>
              </a:rPr>
              <a:t>Understanding </a:t>
            </a:r>
            <a:r>
              <a:rPr lang="en-US" dirty="0">
                <a:latin typeface="+mn-lt"/>
              </a:rPr>
              <a:t>the influence of tropical biomass burning, </a:t>
            </a:r>
            <a:r>
              <a:rPr lang="en-US" dirty="0" smtClean="0">
                <a:latin typeface="+mn-lt"/>
              </a:rPr>
              <a:t>deforestation, and </a:t>
            </a:r>
            <a:r>
              <a:rPr lang="en-US" dirty="0">
                <a:latin typeface="+mn-lt"/>
              </a:rPr>
              <a:t>afforestation on global biogeochemical cycles</a:t>
            </a:r>
          </a:p>
          <a:p>
            <a:pPr lvl="1"/>
            <a:r>
              <a:rPr lang="en-US" dirty="0" smtClean="0">
                <a:latin typeface="+mn-lt"/>
              </a:rPr>
              <a:t>Constraining </a:t>
            </a:r>
            <a:r>
              <a:rPr lang="en-US" dirty="0">
                <a:latin typeface="+mn-lt"/>
              </a:rPr>
              <a:t>ecosystem responses by confronting models with </a:t>
            </a:r>
            <a:r>
              <a:rPr lang="en-US" dirty="0" smtClean="0">
                <a:latin typeface="+mn-lt"/>
              </a:rPr>
              <a:t>land, ocean</a:t>
            </a:r>
            <a:r>
              <a:rPr lang="en-US" dirty="0">
                <a:latin typeface="+mn-lt"/>
              </a:rPr>
              <a:t>, and atmosphere measurements and informing field activities</a:t>
            </a:r>
          </a:p>
          <a:p>
            <a:pPr lvl="1"/>
            <a:r>
              <a:rPr lang="en-US" dirty="0" smtClean="0">
                <a:latin typeface="+mn-lt"/>
              </a:rPr>
              <a:t>Developing </a:t>
            </a:r>
            <a:r>
              <a:rPr lang="en-US" dirty="0">
                <a:latin typeface="+mn-lt"/>
              </a:rPr>
              <a:t>tropical-specific metrics for evaluating ACME and </a:t>
            </a:r>
            <a:r>
              <a:rPr lang="en-US" dirty="0" smtClean="0">
                <a:latin typeface="+mn-lt"/>
              </a:rPr>
              <a:t>community models</a:t>
            </a:r>
            <a:endParaRPr lang="en-US" dirty="0">
              <a:latin typeface="+mn-lt"/>
            </a:endParaRPr>
          </a:p>
        </p:txBody>
      </p:sp>
    </p:spTree>
    <p:extLst>
      <p:ext uri="{BB962C8B-B14F-4D97-AF65-F5344CB8AC3E}">
        <p14:creationId xmlns:p14="http://schemas.microsoft.com/office/powerpoint/2010/main" val="1459860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7157" y="191582"/>
            <a:ext cx="8756427" cy="794737"/>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4000" dirty="0">
                <a:latin typeface="+mn-lt"/>
              </a:rPr>
              <a:t>Q</a:t>
            </a:r>
            <a:r>
              <a:rPr lang="en-US" sz="4000" dirty="0" smtClean="0">
                <a:latin typeface="+mn-lt"/>
              </a:rPr>
              <a:t>uestions </a:t>
            </a:r>
            <a:r>
              <a:rPr lang="en-US" sz="4000" dirty="0">
                <a:latin typeface="+mn-lt"/>
              </a:rPr>
              <a:t>for v2 Arctic focus</a:t>
            </a:r>
          </a:p>
        </p:txBody>
      </p:sp>
      <p:sp>
        <p:nvSpPr>
          <p:cNvPr id="3" name="Content Placeholder 2"/>
          <p:cNvSpPr txBox="1">
            <a:spLocks/>
          </p:cNvSpPr>
          <p:nvPr/>
        </p:nvSpPr>
        <p:spPr>
          <a:xfrm>
            <a:off x="288412" y="843899"/>
            <a:ext cx="8633361" cy="1011406"/>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smtClean="0">
                <a:latin typeface="+mn-lt"/>
              </a:rPr>
              <a:t>Water cycle: </a:t>
            </a:r>
            <a:r>
              <a:rPr lang="en-US" sz="2000" dirty="0" smtClean="0">
                <a:latin typeface="+mn-lt"/>
              </a:rPr>
              <a:t>What </a:t>
            </a:r>
            <a:r>
              <a:rPr lang="en-US" sz="2000" dirty="0">
                <a:latin typeface="+mn-lt"/>
              </a:rPr>
              <a:t>controls extreme moisture transport to the Arctic and its impacts on seasonal melting of sea ice? How may </a:t>
            </a:r>
            <a:r>
              <a:rPr lang="en-US" sz="2000" dirty="0" smtClean="0">
                <a:latin typeface="+mn-lt"/>
              </a:rPr>
              <a:t>sea ice and other high latitude changes influence extreme events worldwide</a:t>
            </a:r>
            <a:endParaRPr lang="en-US" sz="2000" dirty="0">
              <a:latin typeface="+mn-lt"/>
            </a:endParaRPr>
          </a:p>
        </p:txBody>
      </p:sp>
      <p:pic>
        <p:nvPicPr>
          <p:cNvPr id="4" name="Picture 3"/>
          <p:cNvPicPr>
            <a:picLocks noChangeAspect="1"/>
          </p:cNvPicPr>
          <p:nvPr/>
        </p:nvPicPr>
        <p:blipFill>
          <a:blip r:embed="rId2"/>
          <a:stretch>
            <a:fillRect/>
          </a:stretch>
        </p:blipFill>
        <p:spPr>
          <a:xfrm>
            <a:off x="524607" y="2955281"/>
            <a:ext cx="3795602" cy="3178817"/>
          </a:xfrm>
          <a:prstGeom prst="rect">
            <a:avLst/>
          </a:prstGeom>
        </p:spPr>
      </p:pic>
      <p:sp>
        <p:nvSpPr>
          <p:cNvPr id="5" name="TextBox 4"/>
          <p:cNvSpPr txBox="1"/>
          <p:nvPr/>
        </p:nvSpPr>
        <p:spPr>
          <a:xfrm>
            <a:off x="2782957" y="6215269"/>
            <a:ext cx="2163156" cy="369332"/>
          </a:xfrm>
          <a:prstGeom prst="rect">
            <a:avLst/>
          </a:prstGeom>
          <a:noFill/>
        </p:spPr>
        <p:txBody>
          <a:bodyPr wrap="none" rtlCol="0">
            <a:spAutoFit/>
          </a:bodyPr>
          <a:lstStyle/>
          <a:p>
            <a:r>
              <a:rPr lang="en-US" dirty="0" smtClean="0"/>
              <a:t>(Park et al. 2015a&amp;b)</a:t>
            </a:r>
            <a:endParaRPr lang="en-US" dirty="0"/>
          </a:p>
        </p:txBody>
      </p:sp>
      <p:sp>
        <p:nvSpPr>
          <p:cNvPr id="6" name="TextBox 5"/>
          <p:cNvSpPr txBox="1"/>
          <p:nvPr/>
        </p:nvSpPr>
        <p:spPr>
          <a:xfrm>
            <a:off x="0" y="1895060"/>
            <a:ext cx="4916557" cy="1077218"/>
          </a:xfrm>
          <a:prstGeom prst="rect">
            <a:avLst/>
          </a:prstGeom>
          <a:noFill/>
        </p:spPr>
        <p:txBody>
          <a:bodyPr wrap="square" rtlCol="0">
            <a:spAutoFit/>
          </a:bodyPr>
          <a:lstStyle/>
          <a:p>
            <a:pPr algn="ctr"/>
            <a:r>
              <a:rPr lang="en-US" sz="1600" dirty="0" smtClean="0"/>
              <a:t>Extreme moisture to the Arctic in winter/spring reduces sea ice in the summer </a:t>
            </a:r>
            <a:r>
              <a:rPr lang="mr-IN" sz="1600" dirty="0" smtClean="0"/>
              <a:t>–</a:t>
            </a:r>
            <a:r>
              <a:rPr lang="en-US" sz="1600" dirty="0" smtClean="0"/>
              <a:t> increasing trend of moisture transport explained half of the sea ice loss in the Atlantic sector between 1979-2011</a:t>
            </a:r>
            <a:endParaRPr lang="en-US" sz="1600" dirty="0"/>
          </a:p>
        </p:txBody>
      </p:sp>
      <p:pic>
        <p:nvPicPr>
          <p:cNvPr id="7" name="Picture 6"/>
          <p:cNvPicPr>
            <a:picLocks noChangeAspect="1"/>
          </p:cNvPicPr>
          <p:nvPr/>
        </p:nvPicPr>
        <p:blipFill rotWithShape="1">
          <a:blip r:embed="rId3"/>
          <a:srcRect l="50747" r="7440" b="23437"/>
          <a:stretch/>
        </p:blipFill>
        <p:spPr>
          <a:xfrm>
            <a:off x="5459896" y="4328167"/>
            <a:ext cx="2591904" cy="1834094"/>
          </a:xfrm>
          <a:prstGeom prst="rect">
            <a:avLst/>
          </a:prstGeom>
        </p:spPr>
      </p:pic>
      <p:pic>
        <p:nvPicPr>
          <p:cNvPr id="8" name="Picture 7"/>
          <p:cNvPicPr>
            <a:picLocks noChangeAspect="1"/>
          </p:cNvPicPr>
          <p:nvPr/>
        </p:nvPicPr>
        <p:blipFill rotWithShape="1">
          <a:blip r:embed="rId3"/>
          <a:srcRect l="7817" r="48882" b="21672"/>
          <a:stretch/>
        </p:blipFill>
        <p:spPr>
          <a:xfrm>
            <a:off x="5472594" y="2692846"/>
            <a:ext cx="2591906" cy="1811879"/>
          </a:xfrm>
          <a:prstGeom prst="rect">
            <a:avLst/>
          </a:prstGeom>
        </p:spPr>
      </p:pic>
      <p:sp>
        <p:nvSpPr>
          <p:cNvPr id="9" name="TextBox 8"/>
          <p:cNvSpPr txBox="1"/>
          <p:nvPr/>
        </p:nvSpPr>
        <p:spPr>
          <a:xfrm>
            <a:off x="5459344" y="6248400"/>
            <a:ext cx="2582566" cy="369332"/>
          </a:xfrm>
          <a:prstGeom prst="rect">
            <a:avLst/>
          </a:prstGeom>
          <a:noFill/>
        </p:spPr>
        <p:txBody>
          <a:bodyPr wrap="none" rtlCol="0">
            <a:spAutoFit/>
          </a:bodyPr>
          <a:lstStyle/>
          <a:p>
            <a:r>
              <a:rPr lang="en-US" dirty="0" smtClean="0"/>
              <a:t>(Francis and </a:t>
            </a:r>
            <a:r>
              <a:rPr lang="en-US" dirty="0" err="1" smtClean="0"/>
              <a:t>Vavrus</a:t>
            </a:r>
            <a:r>
              <a:rPr lang="en-US" dirty="0" smtClean="0"/>
              <a:t> 2012)</a:t>
            </a:r>
            <a:endParaRPr lang="en-US" dirty="0"/>
          </a:p>
        </p:txBody>
      </p:sp>
      <p:sp>
        <p:nvSpPr>
          <p:cNvPr id="10" name="TextBox 9"/>
          <p:cNvSpPr txBox="1"/>
          <p:nvPr/>
        </p:nvSpPr>
        <p:spPr>
          <a:xfrm>
            <a:off x="4996070" y="1909417"/>
            <a:ext cx="4147930" cy="830997"/>
          </a:xfrm>
          <a:prstGeom prst="rect">
            <a:avLst/>
          </a:prstGeom>
          <a:noFill/>
        </p:spPr>
        <p:txBody>
          <a:bodyPr wrap="square" rtlCol="0">
            <a:spAutoFit/>
          </a:bodyPr>
          <a:lstStyle/>
          <a:p>
            <a:pPr algn="ctr"/>
            <a:r>
              <a:rPr lang="en-US" sz="1600" dirty="0" smtClean="0"/>
              <a:t>A slowed and more sinuous jet stream due to loss of sea ice is hypothesized to increase frequency of blocking and cold air outbreaks</a:t>
            </a:r>
            <a:endParaRPr lang="en-US" sz="1600" dirty="0"/>
          </a:p>
        </p:txBody>
      </p:sp>
    </p:spTree>
    <p:extLst>
      <p:ext uri="{BB962C8B-B14F-4D97-AF65-F5344CB8AC3E}">
        <p14:creationId xmlns:p14="http://schemas.microsoft.com/office/powerpoint/2010/main" val="12096025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20525</TotalTime>
  <Words>1875</Words>
  <Application>Microsoft Macintosh PowerPoint</Application>
  <PresentationFormat>On-screen Show (4:3)</PresentationFormat>
  <Paragraphs>198</Paragraphs>
  <Slides>25</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Calibri</vt:lpstr>
      <vt:lpstr>Mangal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Pacific Northwest National Laboratory</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DeGraaf</dc:creator>
  <cp:lastModifiedBy>Leung, Lai-Yung (Ruby)</cp:lastModifiedBy>
  <cp:revision>415</cp:revision>
  <dcterms:created xsi:type="dcterms:W3CDTF">2014-12-04T00:15:55Z</dcterms:created>
  <dcterms:modified xsi:type="dcterms:W3CDTF">2017-06-07T16:24:12Z</dcterms:modified>
</cp:coreProperties>
</file>