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76" r:id="rId2"/>
    <p:sldId id="354" r:id="rId3"/>
    <p:sldId id="357" r:id="rId4"/>
    <p:sldId id="358" r:id="rId5"/>
    <p:sldId id="365" r:id="rId6"/>
    <p:sldId id="374" r:id="rId7"/>
    <p:sldId id="375" r:id="rId8"/>
    <p:sldId id="362" r:id="rId9"/>
    <p:sldId id="363" r:id="rId10"/>
    <p:sldId id="364" r:id="rId11"/>
    <p:sldId id="3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/>
    <p:restoredTop sz="85463" autoAdjust="0"/>
  </p:normalViewPr>
  <p:slideViewPr>
    <p:cSldViewPr snapToGrid="0">
      <p:cViewPr>
        <p:scale>
          <a:sx n="100" d="100"/>
          <a:sy n="100" d="100"/>
        </p:scale>
        <p:origin x="21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65DDA-9E49-C74B-BAE0-7AABCB12928A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5A485-7AAC-D042-BCD7-5613B55C1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5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f"/><Relationship Id="rId3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1757" y="267782"/>
            <a:ext cx="8779043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mtClean="0">
                <a:latin typeface="+mn-lt"/>
              </a:rPr>
              <a:t>The myriad Arctic </a:t>
            </a:r>
            <a:r>
              <a:rPr lang="en-US" dirty="0" smtClean="0">
                <a:latin typeface="+mn-lt"/>
              </a:rPr>
              <a:t>influence</a:t>
            </a:r>
            <a:endParaRPr lang="en-US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090955"/>
            <a:ext cx="7874000" cy="487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487578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 smtClean="0">
                <a:solidFill>
                  <a:schemeClr val="tx2"/>
                </a:solidFill>
                <a:latin typeface="+mn-lt"/>
              </a:rPr>
              <a:t>Development and model configuration</a:t>
            </a:r>
            <a:endParaRPr lang="en-US" sz="4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137" y="1240971"/>
            <a:ext cx="8229600" cy="45978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>
                <a:latin typeface="+mn-lt"/>
              </a:rPr>
              <a:t>New development</a:t>
            </a:r>
          </a:p>
          <a:p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Parameterization improvements</a:t>
            </a:r>
          </a:p>
          <a:p>
            <a:pPr lvl="1"/>
            <a:r>
              <a:rPr lang="en-US" sz="2400" dirty="0" smtClean="0">
                <a:latin typeface="+mn-lt"/>
              </a:rPr>
              <a:t>Aerosol deposition on snow/ocean/ice</a:t>
            </a:r>
          </a:p>
          <a:p>
            <a:pPr lvl="1"/>
            <a:r>
              <a:rPr lang="en-US" sz="2400" dirty="0" smtClean="0">
                <a:latin typeface="+mn-lt"/>
              </a:rPr>
              <a:t>Improved cloud ice nucleation</a:t>
            </a:r>
          </a:p>
          <a:p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Model configuration</a:t>
            </a:r>
          </a:p>
          <a:p>
            <a:pPr lvl="1"/>
            <a:r>
              <a:rPr lang="en-US" sz="2400" dirty="0" smtClean="0">
                <a:latin typeface="+mn-lt"/>
              </a:rPr>
              <a:t>Atmosphere, land, ocean, sea ice, land ice</a:t>
            </a:r>
          </a:p>
          <a:p>
            <a:pPr lvl="1"/>
            <a:r>
              <a:rPr lang="en-US" sz="2400" dirty="0" smtClean="0">
                <a:latin typeface="+mn-lt"/>
              </a:rPr>
              <a:t>Complete biogeochemistry cycle? </a:t>
            </a:r>
          </a:p>
          <a:p>
            <a:pPr lvl="1"/>
            <a:endParaRPr lang="en-US" sz="2400" dirty="0" smtClean="0">
              <a:latin typeface="+mn-lt"/>
            </a:endParaRPr>
          </a:p>
          <a:p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052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6966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 smtClean="0">
                <a:solidFill>
                  <a:schemeClr val="tx2"/>
                </a:solidFill>
                <a:latin typeface="+mn-lt"/>
              </a:rPr>
              <a:t>Development timeline</a:t>
            </a:r>
            <a:endParaRPr lang="en-US" sz="4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94682"/>
            <a:ext cx="8229600" cy="516481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+mn-lt"/>
              </a:rPr>
              <a:t>Relevant dates:</a:t>
            </a:r>
          </a:p>
          <a:p>
            <a:pPr lvl="1"/>
            <a:r>
              <a:rPr lang="en-US" dirty="0" smtClean="0">
                <a:latin typeface="+mn-lt"/>
              </a:rPr>
              <a:t>V1 release: 12/1/2017 </a:t>
            </a:r>
            <a:r>
              <a:rPr lang="mr-IN" dirty="0" smtClean="0">
                <a:latin typeface="+mn-lt"/>
              </a:rPr>
              <a:t>–</a:t>
            </a:r>
            <a:r>
              <a:rPr lang="en-US" dirty="0" smtClean="0">
                <a:latin typeface="+mn-lt"/>
              </a:rPr>
              <a:t> collaborators may have earlier access once the LR model is finalized for the DECK experiment</a:t>
            </a:r>
          </a:p>
          <a:p>
            <a:pPr lvl="1"/>
            <a:r>
              <a:rPr lang="en-US" dirty="0" smtClean="0">
                <a:latin typeface="+mn-lt"/>
              </a:rPr>
              <a:t>V2 feature freeze: 6/1/2018</a:t>
            </a:r>
          </a:p>
          <a:p>
            <a:pPr lvl="1"/>
            <a:r>
              <a:rPr lang="en-US" dirty="0" smtClean="0">
                <a:latin typeface="+mn-lt"/>
              </a:rPr>
              <a:t>V2 release: 6/1/2020</a:t>
            </a:r>
          </a:p>
          <a:p>
            <a:r>
              <a:rPr lang="en-US" sz="2800" dirty="0" smtClean="0">
                <a:latin typeface="+mn-lt"/>
              </a:rPr>
              <a:t>ACME-Arctic development</a:t>
            </a:r>
          </a:p>
          <a:p>
            <a:pPr lvl="1"/>
            <a:r>
              <a:rPr lang="en-US" sz="2200" dirty="0" smtClean="0">
                <a:latin typeface="+mn-lt"/>
              </a:rPr>
              <a:t>10/2017: </a:t>
            </a:r>
            <a:r>
              <a:rPr lang="en-US" sz="2200" dirty="0"/>
              <a:t>Arctic RR grid configured for </a:t>
            </a:r>
            <a:r>
              <a:rPr lang="en-US" sz="2200" dirty="0" smtClean="0"/>
              <a:t>atmosphere, land, and ocean</a:t>
            </a:r>
            <a:endParaRPr lang="en-US" sz="2200" dirty="0" smtClean="0">
              <a:latin typeface="+mn-lt"/>
            </a:endParaRPr>
          </a:p>
          <a:p>
            <a:pPr lvl="1"/>
            <a:r>
              <a:rPr lang="en-US" sz="2200" dirty="0" smtClean="0">
                <a:latin typeface="+mn-lt"/>
              </a:rPr>
              <a:t>1/2018: Test run of RR grid for G case complete using v1 (share with collaborators)</a:t>
            </a:r>
          </a:p>
          <a:p>
            <a:pPr lvl="1"/>
            <a:r>
              <a:rPr lang="en-US" sz="2200" dirty="0" smtClean="0">
                <a:latin typeface="+mn-lt"/>
              </a:rPr>
              <a:t>6/2018: Model development for v2 complete</a:t>
            </a:r>
          </a:p>
          <a:p>
            <a:pPr lvl="1"/>
            <a:r>
              <a:rPr lang="en-US" sz="2200" dirty="0" smtClean="0">
                <a:latin typeface="+mn-lt"/>
              </a:rPr>
              <a:t>9/2018: Arctic RR grid coupled simulation established</a:t>
            </a:r>
          </a:p>
          <a:p>
            <a:pPr lvl="1"/>
            <a:r>
              <a:rPr lang="en-US" sz="2200" dirty="0" smtClean="0">
                <a:latin typeface="+mn-lt"/>
              </a:rPr>
              <a:t>3/2019: Tuning of coupled simulation complete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+mn-lt"/>
              </a:rPr>
              <a:t>3/2019: Submit manuscript(s) on Arctic RR G case simulations</a:t>
            </a:r>
          </a:p>
          <a:p>
            <a:pPr lvl="1"/>
            <a:r>
              <a:rPr lang="en-US" sz="2200" dirty="0" smtClean="0">
                <a:latin typeface="+mn-lt"/>
              </a:rPr>
              <a:t>9/2019: Control simulation for water cycle/cryosphere and BGC experiments complete</a:t>
            </a:r>
          </a:p>
          <a:p>
            <a:pPr lvl="1"/>
            <a:r>
              <a:rPr lang="en-US" sz="2200" dirty="0">
                <a:latin typeface="+mn-lt"/>
              </a:rPr>
              <a:t>3</a:t>
            </a:r>
            <a:r>
              <a:rPr lang="en-US" sz="2200" dirty="0" smtClean="0">
                <a:latin typeface="+mn-lt"/>
              </a:rPr>
              <a:t>/2020: Sensitivity simulations for water cycle/cryosphere and BGC experiments complete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+mn-lt"/>
              </a:rPr>
              <a:t>3/2020: Submit manuscript(s) on Arctic RR coupled control simulations</a:t>
            </a:r>
          </a:p>
          <a:p>
            <a:pPr lvl="1"/>
            <a:r>
              <a:rPr lang="en-US" sz="2200" dirty="0" smtClean="0">
                <a:latin typeface="+mn-lt"/>
              </a:rPr>
              <a:t>6/2020: Release of v2 and Arctic configuration and simulation outputs</a:t>
            </a:r>
          </a:p>
          <a:p>
            <a:r>
              <a:rPr lang="en-US" sz="2800" dirty="0" smtClean="0">
                <a:latin typeface="+mn-lt"/>
              </a:rPr>
              <a:t>Analysis of simulations (3/2019 </a:t>
            </a:r>
            <a:r>
              <a:rPr lang="mr-IN" sz="2800" dirty="0" smtClean="0">
                <a:latin typeface="+mn-lt"/>
              </a:rPr>
              <a:t>–</a:t>
            </a:r>
            <a:r>
              <a:rPr lang="en-US" sz="2800" dirty="0" smtClean="0">
                <a:latin typeface="+mn-lt"/>
              </a:rPr>
              <a:t> 6/2020) and more publications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963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Q</a:t>
            </a:r>
            <a:r>
              <a:rPr lang="en-US" sz="4000" dirty="0" smtClean="0">
                <a:latin typeface="+mn-lt"/>
              </a:rPr>
              <a:t>uestions </a:t>
            </a:r>
            <a:r>
              <a:rPr lang="en-US" sz="4000" dirty="0">
                <a:latin typeface="+mn-lt"/>
              </a:rPr>
              <a:t>for v2 Arctic focus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8412" y="843899"/>
            <a:ext cx="8633361" cy="10114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+mn-lt"/>
              </a:rPr>
              <a:t>Water cycle: </a:t>
            </a:r>
            <a:r>
              <a:rPr lang="en-US" sz="2000" dirty="0" smtClean="0">
                <a:latin typeface="+mn-lt"/>
              </a:rPr>
              <a:t>What </a:t>
            </a:r>
            <a:r>
              <a:rPr lang="en-US" sz="2000" dirty="0">
                <a:latin typeface="+mn-lt"/>
              </a:rPr>
              <a:t>controls extreme moisture transport to the Arctic and its impacts on seasonal melting of sea ice? How may </a:t>
            </a:r>
            <a:r>
              <a:rPr lang="en-US" sz="2000" dirty="0" smtClean="0">
                <a:latin typeface="+mn-lt"/>
              </a:rPr>
              <a:t>sea ice and other high latitude changes influence extreme events worldwide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07" y="2955281"/>
            <a:ext cx="3795602" cy="3178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2957" y="6215269"/>
            <a:ext cx="216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(Park et al. 2015a&amp;b)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95060"/>
            <a:ext cx="4916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Extreme moisture to the Arctic in winter/spring reduces sea ice in the summer </a:t>
            </a:r>
            <a:r>
              <a:rPr lang="mr-IN" sz="1600" dirty="0" smtClean="0"/>
              <a:t>–</a:t>
            </a:r>
            <a:r>
              <a:rPr lang="en-US" sz="1600" dirty="0" smtClean="0"/>
              <a:t> increasing trend of moisture transport explained half of the sea ice loss in the Atlantic sector between 1979-2011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747" r="7440" b="23437"/>
          <a:stretch/>
        </p:blipFill>
        <p:spPr>
          <a:xfrm>
            <a:off x="5459896" y="4328167"/>
            <a:ext cx="2591904" cy="1834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817" r="48882" b="21672"/>
          <a:stretch/>
        </p:blipFill>
        <p:spPr>
          <a:xfrm>
            <a:off x="5472594" y="2692846"/>
            <a:ext cx="2591906" cy="1811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59344" y="6248400"/>
            <a:ext cx="258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(Francis and </a:t>
            </a:r>
            <a:r>
              <a:rPr lang="en-US" dirty="0" err="1" smtClean="0"/>
              <a:t>Vavrus</a:t>
            </a:r>
            <a:r>
              <a:rPr lang="en-US" dirty="0" smtClean="0"/>
              <a:t> 2012)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6070" y="1909417"/>
            <a:ext cx="414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 slowed and more sinuous jet stream due to loss of sea ice is hypothesized to increase frequency of blocking and cold air outbreaks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96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Q</a:t>
            </a:r>
            <a:r>
              <a:rPr lang="en-US" sz="4000" dirty="0" smtClean="0">
                <a:latin typeface="+mn-lt"/>
              </a:rPr>
              <a:t>uestions </a:t>
            </a:r>
            <a:r>
              <a:rPr lang="en-US" sz="4000" dirty="0">
                <a:latin typeface="+mn-lt"/>
              </a:rPr>
              <a:t>for v2 Arctic focus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8412" y="843898"/>
            <a:ext cx="8633361" cy="15310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latin typeface="+mj-lt"/>
              </a:rPr>
              <a:t>Cryospheric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processes: </a:t>
            </a:r>
            <a:r>
              <a:rPr lang="en-US" sz="2000" dirty="0">
                <a:latin typeface="+mj-lt"/>
              </a:rPr>
              <a:t>How do trends and variability in ocean water mass transformation in the Arctic, as driven by changes in seasonal extent of sea ice, Greenland melt and river runoff, air-sea interaction and Arctic precipitation, impact the Arctic ocean circulation and the AMOC, with remote influence on weather extremes?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0744" y="6248400"/>
            <a:ext cx="180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(Yang et al. 2016)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7001" y="2507342"/>
            <a:ext cx="4483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New estimates of Greenland freshwater flux and heat </a:t>
            </a:r>
            <a:r>
              <a:rPr lang="en-US" sz="1600" dirty="0"/>
              <a:t>and salt </a:t>
            </a:r>
            <a:r>
              <a:rPr lang="en-US" sz="1600" dirty="0" smtClean="0"/>
              <a:t>flux from </a:t>
            </a:r>
            <a:r>
              <a:rPr lang="en-US" sz="1600" dirty="0"/>
              <a:t>the North Atlantic into the Labrador </a:t>
            </a:r>
            <a:r>
              <a:rPr lang="en-US" sz="1600" dirty="0" smtClean="0"/>
              <a:t>Sea suggest a direct link of Labrador Sea Water formation to </a:t>
            </a:r>
            <a:r>
              <a:rPr lang="en-US" sz="1600" dirty="0"/>
              <a:t>recent freshening, and </a:t>
            </a:r>
            <a:r>
              <a:rPr lang="en-US" sz="1600" dirty="0" smtClean="0"/>
              <a:t>a </a:t>
            </a:r>
            <a:r>
              <a:rPr lang="en-US" sz="1600" dirty="0"/>
              <a:t>possible link to AMOC </a:t>
            </a:r>
            <a:r>
              <a:rPr lang="en-US" sz="1600" dirty="0" smtClean="0"/>
              <a:t>weakening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119" y="2927320"/>
            <a:ext cx="3288282" cy="3229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18" y="3831762"/>
            <a:ext cx="2730682" cy="23094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93623" y="2354216"/>
            <a:ext cx="4650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Melt water focusing in the Labrador Sea and in a short time period may have significant effect on AMOC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4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000" dirty="0">
                <a:solidFill>
                  <a:schemeClr val="tx2"/>
                </a:solidFill>
                <a:latin typeface="+mn-lt"/>
              </a:rPr>
              <a:t>Q</a:t>
            </a:r>
            <a:r>
              <a:rPr lang="en-US" sz="4000" dirty="0" smtClean="0">
                <a:solidFill>
                  <a:schemeClr val="tx2"/>
                </a:solidFill>
                <a:latin typeface="+mn-lt"/>
              </a:rPr>
              <a:t>uestions </a:t>
            </a:r>
            <a:r>
              <a:rPr lang="en-US" sz="4000" dirty="0">
                <a:solidFill>
                  <a:schemeClr val="tx2"/>
                </a:solidFill>
                <a:latin typeface="+mn-lt"/>
              </a:rPr>
              <a:t>for v2 Arctic focus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4912" y="894699"/>
            <a:ext cx="8741288" cy="12722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Biogeochemistry: </a:t>
            </a:r>
            <a:r>
              <a:rPr lang="en-US" sz="2000"/>
              <a:t>How does surface heterogeneity, including sea-ice, snowpack, permafrost, and vegetation cover interact with changes in seasonality of temperature and precipitation to influence biogeochemistry and ecosystems in the </a:t>
            </a:r>
            <a:r>
              <a:rPr lang="en-US" sz="2000" smtClean="0"/>
              <a:t>Arctic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4379844" y="6261100"/>
            <a:ext cx="124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(NRC 2015)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77" y="2946400"/>
            <a:ext cx="2760202" cy="3111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290716"/>
            <a:ext cx="318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Sea ice coverage in 1980 (bottom) and 2012 (top) from satellite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457" y="2921000"/>
            <a:ext cx="2968440" cy="3187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0" y="2303416"/>
            <a:ext cx="383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Changes in vegetation (NDVI) between 1982 and 2011 showing greening in the tundra 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0" y="3092450"/>
            <a:ext cx="2794000" cy="29083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07200" y="2532016"/>
            <a:ext cx="23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/>
              <a:t>Permafrost distribution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3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2"/>
                </a:solidFill>
                <a:latin typeface="+mn-lt"/>
              </a:rPr>
              <a:t>Numerical experiments</a:t>
            </a:r>
            <a:endParaRPr lang="en-US" sz="4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908" y="1117600"/>
            <a:ext cx="8633361" cy="50022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+mn-lt"/>
              </a:rPr>
              <a:t>Water cycle and cryosphere: </a:t>
            </a:r>
            <a:endParaRPr lang="en-US" sz="2800" dirty="0">
              <a:latin typeface="+mn-lt"/>
            </a:endParaRPr>
          </a:p>
          <a:p>
            <a:pPr lvl="1"/>
            <a:r>
              <a:rPr lang="en-US" sz="2400" dirty="0" smtClean="0">
                <a:latin typeface="+mn-lt"/>
              </a:rPr>
              <a:t>Combined coupled experiments for water cycle and cryosphere questions using an Arctic RR configurations without BGC</a:t>
            </a:r>
          </a:p>
          <a:p>
            <a:pPr lvl="1"/>
            <a:r>
              <a:rPr lang="en-US" sz="2400" dirty="0">
                <a:latin typeface="+mn-lt"/>
              </a:rPr>
              <a:t>M</a:t>
            </a:r>
            <a:r>
              <a:rPr lang="en-US" sz="2400" dirty="0" smtClean="0">
                <a:latin typeface="+mn-lt"/>
              </a:rPr>
              <a:t>ultiple ensemble members of 1970-2050</a:t>
            </a:r>
          </a:p>
          <a:p>
            <a:r>
              <a:rPr lang="en-US" sz="2800" dirty="0" smtClean="0">
                <a:latin typeface="+mn-lt"/>
              </a:rPr>
              <a:t>Biogeochemistry:</a:t>
            </a:r>
          </a:p>
          <a:p>
            <a:pPr lvl="1"/>
            <a:r>
              <a:rPr lang="en-US" sz="2400" dirty="0" smtClean="0">
                <a:latin typeface="+mn-lt"/>
              </a:rPr>
              <a:t>Coupled experiments using the Arctic RR configuration with coupled BGC cycle and prescribed CO2 (B case) for 1850-2100</a:t>
            </a:r>
          </a:p>
          <a:p>
            <a:pPr lvl="1"/>
            <a:r>
              <a:rPr lang="en-US" sz="2400" dirty="0" smtClean="0">
                <a:latin typeface="+mn-lt"/>
              </a:rPr>
              <a:t>Include some experiments using offline land and ocean/ice models</a:t>
            </a:r>
          </a:p>
          <a:p>
            <a:endParaRPr lang="en-US" sz="3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136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2"/>
                </a:solidFill>
                <a:latin typeface="+mn-lt"/>
              </a:rPr>
              <a:t>Discussion</a:t>
            </a:r>
            <a:endParaRPr lang="en-US" sz="4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908" y="1117600"/>
            <a:ext cx="8633361" cy="50022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+mn-lt"/>
              </a:rPr>
              <a:t>Science questions for ACME and collaborative projects</a:t>
            </a:r>
          </a:p>
          <a:p>
            <a:r>
              <a:rPr lang="en-US" sz="2800" dirty="0" smtClean="0">
                <a:latin typeface="+mn-lt"/>
              </a:rPr>
              <a:t>ACME Arctic </a:t>
            </a:r>
            <a:r>
              <a:rPr lang="en-US" sz="2800" dirty="0">
                <a:latin typeface="+mn-lt"/>
              </a:rPr>
              <a:t>regional </a:t>
            </a:r>
            <a:r>
              <a:rPr lang="en-US" sz="2800" dirty="0" smtClean="0">
                <a:latin typeface="+mn-lt"/>
              </a:rPr>
              <a:t>refined (RR) </a:t>
            </a:r>
            <a:r>
              <a:rPr lang="en-US" sz="2800" dirty="0">
                <a:latin typeface="+mn-lt"/>
              </a:rPr>
              <a:t>grids</a:t>
            </a:r>
          </a:p>
          <a:p>
            <a:pPr lvl="1"/>
            <a:r>
              <a:rPr lang="en-US" dirty="0">
                <a:latin typeface="+mn-lt"/>
              </a:rPr>
              <a:t>Science requirements</a:t>
            </a:r>
          </a:p>
          <a:p>
            <a:pPr lvl="1"/>
            <a:r>
              <a:rPr lang="en-US" dirty="0">
                <a:latin typeface="+mn-lt"/>
              </a:rPr>
              <a:t>Computational requirements</a:t>
            </a:r>
          </a:p>
          <a:p>
            <a:r>
              <a:rPr lang="en-US" sz="2800" dirty="0">
                <a:latin typeface="+mn-lt"/>
              </a:rPr>
              <a:t>Development and model configuration</a:t>
            </a:r>
          </a:p>
          <a:p>
            <a:pPr lvl="1"/>
            <a:r>
              <a:rPr lang="en-US" dirty="0">
                <a:latin typeface="+mn-lt"/>
              </a:rPr>
              <a:t>New development</a:t>
            </a:r>
          </a:p>
          <a:p>
            <a:pPr lvl="1"/>
            <a:r>
              <a:rPr lang="en-US" dirty="0">
                <a:latin typeface="+mn-lt"/>
              </a:rPr>
              <a:t>Parameterization improvements</a:t>
            </a:r>
          </a:p>
          <a:p>
            <a:pPr lvl="1"/>
            <a:r>
              <a:rPr lang="en-US" dirty="0">
                <a:latin typeface="+mn-lt"/>
              </a:rPr>
              <a:t>Biogeochemistry </a:t>
            </a:r>
          </a:p>
          <a:p>
            <a:r>
              <a:rPr lang="en-US" sz="2800" dirty="0">
                <a:latin typeface="+mn-lt"/>
              </a:rPr>
              <a:t>T</a:t>
            </a:r>
            <a:r>
              <a:rPr lang="en-US" sz="2800" dirty="0" smtClean="0">
                <a:latin typeface="+mn-lt"/>
              </a:rPr>
              <a:t>imeline</a:t>
            </a:r>
            <a:endParaRPr lang="en-US" sz="2800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Which ACME version</a:t>
            </a:r>
          </a:p>
          <a:p>
            <a:pPr lvl="1"/>
            <a:r>
              <a:rPr lang="en-US" dirty="0">
                <a:latin typeface="+mn-lt"/>
              </a:rPr>
              <a:t>Timeline</a:t>
            </a:r>
          </a:p>
          <a:p>
            <a:endParaRPr lang="en-US" sz="3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364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4492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smtClean="0">
                <a:solidFill>
                  <a:schemeClr val="tx2"/>
                </a:solidFill>
              </a:rPr>
              <a:t>Atmosphere and land grid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63600"/>
            <a:ext cx="8229600" cy="203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Same grid for atmosphere and land</a:t>
            </a:r>
          </a:p>
          <a:p>
            <a:r>
              <a:rPr lang="en-US" sz="2000" dirty="0" smtClean="0">
                <a:latin typeface="+mn-lt"/>
              </a:rPr>
              <a:t>Leveraging experience from v1 water cycle experiments for low and high resolution: Arctic: 25 km; outside: 100 km</a:t>
            </a:r>
            <a:endParaRPr lang="en-US" sz="2000" baseline="30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Important features to include in the RR domain: aerosol/cloud/radiation, storm tracks, land-atmosphere interactions, permafrost, </a:t>
            </a:r>
            <a:r>
              <a:rPr lang="en-US" sz="2000" dirty="0" err="1" smtClean="0">
                <a:latin typeface="+mn-lt"/>
              </a:rPr>
              <a:t>thermokarst</a:t>
            </a:r>
            <a:r>
              <a:rPr lang="en-US" sz="2000" dirty="0" smtClean="0">
                <a:latin typeface="+mn-lt"/>
              </a:rPr>
              <a:t> lakes, basins draining to the Arctic, …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3000959"/>
            <a:ext cx="7307682" cy="36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4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0117"/>
            <a:ext cx="8229600" cy="7032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Ocean/ice grid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137" y="926428"/>
            <a:ext cx="8229600" cy="15471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+mn-lt"/>
              </a:rPr>
              <a:t>A hybrid v1 water cycle low and high resolution meshes</a:t>
            </a:r>
          </a:p>
          <a:p>
            <a:r>
              <a:rPr lang="en-US" dirty="0" smtClean="0">
                <a:latin typeface="+mn-lt"/>
              </a:rPr>
              <a:t>North Atlantic / Arctic ocean domain scales from 18 km at Equator to 6 km in the Arctic </a:t>
            </a:r>
          </a:p>
          <a:p>
            <a:r>
              <a:rPr lang="en-US" dirty="0" smtClean="0">
                <a:latin typeface="+mn-lt"/>
              </a:rPr>
              <a:t>Science requirements: 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64881"/>
            <a:ext cx="3870467" cy="3861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667" y="2764881"/>
            <a:ext cx="4628748" cy="365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7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5721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>
                <a:solidFill>
                  <a:schemeClr val="tx2"/>
                </a:solidFill>
                <a:latin typeface="+mn-lt"/>
              </a:rPr>
              <a:t>Computational requirements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199" y="931467"/>
            <a:ext cx="8470457" cy="15191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Low-res water cycle mesh: 5,400 elements</a:t>
            </a:r>
          </a:p>
          <a:p>
            <a:r>
              <a:rPr lang="en-US" sz="2000" dirty="0" smtClean="0">
                <a:latin typeface="+mn-lt"/>
              </a:rPr>
              <a:t>High-res water cycle mesh: 86,400 elements</a:t>
            </a:r>
          </a:p>
          <a:p>
            <a:r>
              <a:rPr lang="en-US" sz="2000" dirty="0" smtClean="0">
                <a:latin typeface="+mn-lt"/>
              </a:rPr>
              <a:t>RR Arctic atmosphere/land grid: 14,191 elements = x6 computational savings</a:t>
            </a:r>
          </a:p>
          <a:p>
            <a:r>
              <a:rPr lang="en-US" sz="2000" dirty="0" smtClean="0">
                <a:latin typeface="+mn-lt"/>
              </a:rPr>
              <a:t>Ocean/ice grid: Arctic ~ 4x computational savings</a:t>
            </a:r>
          </a:p>
          <a:p>
            <a:endParaRPr lang="en-US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32" y="2483705"/>
            <a:ext cx="6592184" cy="259556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2514" y="5145028"/>
            <a:ext cx="8470457" cy="1062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Overall, computational savings relative to the high-res water cycle mesh is about x5</a:t>
            </a:r>
          </a:p>
          <a:p>
            <a:r>
              <a:rPr lang="en-US" sz="2000" dirty="0" smtClean="0"/>
              <a:t>Reallocate computational resources to increasing the ensemble size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6895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18360</TotalTime>
  <Words>699</Words>
  <Application>Microsoft Macintosh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Leung, Lai-Yung (Ruby)</cp:lastModifiedBy>
  <cp:revision>377</cp:revision>
  <dcterms:created xsi:type="dcterms:W3CDTF">2014-12-04T00:15:55Z</dcterms:created>
  <dcterms:modified xsi:type="dcterms:W3CDTF">2017-06-06T04:19:49Z</dcterms:modified>
</cp:coreProperties>
</file>