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359" r:id="rId2"/>
    <p:sldId id="360" r:id="rId3"/>
    <p:sldId id="370" r:id="rId4"/>
    <p:sldId id="371" r:id="rId5"/>
    <p:sldId id="372" r:id="rId6"/>
    <p:sldId id="373" r:id="rId7"/>
    <p:sldId id="378" r:id="rId8"/>
    <p:sldId id="366" r:id="rId9"/>
    <p:sldId id="361" r:id="rId10"/>
    <p:sldId id="376" r:id="rId11"/>
    <p:sldId id="377" r:id="rId12"/>
    <p:sldId id="379"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1"/>
    <p:restoredTop sz="85463" autoAdjust="0"/>
  </p:normalViewPr>
  <p:slideViewPr>
    <p:cSldViewPr snapToGrid="0">
      <p:cViewPr>
        <p:scale>
          <a:sx n="100" d="100"/>
          <a:sy n="100" d="100"/>
        </p:scale>
        <p:origin x="211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65DDA-9E49-C74B-BAE0-7AABCB12928A}" type="datetimeFigureOut">
              <a:rPr lang="en-US" smtClean="0"/>
              <a:t>6/5/17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5A485-7AAC-D042-BCD7-5613B55C131E}" type="slidenum">
              <a:rPr lang="en-US" smtClean="0"/>
              <a:t>‹#›</a:t>
            </a:fld>
            <a:endParaRPr lang="en-US"/>
          </a:p>
        </p:txBody>
      </p:sp>
    </p:spTree>
    <p:extLst>
      <p:ext uri="{BB962C8B-B14F-4D97-AF65-F5344CB8AC3E}">
        <p14:creationId xmlns:p14="http://schemas.microsoft.com/office/powerpoint/2010/main" val="13495572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 cooling inhibition index</a:t>
            </a:r>
            <a:endParaRPr lang="en-US" dirty="0"/>
          </a:p>
        </p:txBody>
      </p:sp>
      <p:sp>
        <p:nvSpPr>
          <p:cNvPr id="4" name="Slide Number Placeholder 3"/>
          <p:cNvSpPr>
            <a:spLocks noGrp="1"/>
          </p:cNvSpPr>
          <p:nvPr>
            <p:ph type="sldNum" sz="quarter" idx="10"/>
          </p:nvPr>
        </p:nvSpPr>
        <p:spPr/>
        <p:txBody>
          <a:bodyPr/>
          <a:lstStyle/>
          <a:p>
            <a:fld id="{9305A485-7AAC-D042-BCD7-5613B55C131E}" type="slidenum">
              <a:rPr lang="en-US" smtClean="0"/>
              <a:t>5</a:t>
            </a:fld>
            <a:endParaRPr lang="en-US"/>
          </a:p>
        </p:txBody>
      </p:sp>
    </p:spTree>
    <p:extLst>
      <p:ext uri="{BB962C8B-B14F-4D97-AF65-F5344CB8AC3E}">
        <p14:creationId xmlns:p14="http://schemas.microsoft.com/office/powerpoint/2010/main" val="1639210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Forest dynamics and nitrogen cycle are important for</a:t>
            </a:r>
            <a:r>
              <a:rPr lang="en-US" baseline="0" dirty="0" smtClean="0"/>
              <a:t> determining carbon-climate feedback</a:t>
            </a:r>
            <a:endParaRPr lang="en-US" dirty="0"/>
          </a:p>
        </p:txBody>
      </p:sp>
      <p:sp>
        <p:nvSpPr>
          <p:cNvPr id="4" name="Slide Number Placeholder 3"/>
          <p:cNvSpPr>
            <a:spLocks noGrp="1"/>
          </p:cNvSpPr>
          <p:nvPr>
            <p:ph type="sldNum" sz="quarter" idx="10"/>
          </p:nvPr>
        </p:nvSpPr>
        <p:spPr/>
        <p:txBody>
          <a:bodyPr/>
          <a:lstStyle/>
          <a:p>
            <a:fld id="{9305A485-7AAC-D042-BCD7-5613B55C131E}" type="slidenum">
              <a:rPr lang="en-US" smtClean="0"/>
              <a:t>6</a:t>
            </a:fld>
            <a:endParaRPr lang="en-US"/>
          </a:p>
        </p:txBody>
      </p:sp>
    </p:spTree>
    <p:extLst>
      <p:ext uri="{BB962C8B-B14F-4D97-AF65-F5344CB8AC3E}">
        <p14:creationId xmlns:p14="http://schemas.microsoft.com/office/powerpoint/2010/main" val="1502320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13,266</a:t>
            </a:r>
            <a:endParaRPr lang="en-US" dirty="0"/>
          </a:p>
        </p:txBody>
      </p:sp>
      <p:sp>
        <p:nvSpPr>
          <p:cNvPr id="4" name="Slide Number Placeholder 3"/>
          <p:cNvSpPr>
            <a:spLocks noGrp="1"/>
          </p:cNvSpPr>
          <p:nvPr>
            <p:ph type="sldNum" sz="quarter" idx="10"/>
          </p:nvPr>
        </p:nvSpPr>
        <p:spPr/>
        <p:txBody>
          <a:bodyPr/>
          <a:lstStyle/>
          <a:p>
            <a:fld id="{9305A485-7AAC-D042-BCD7-5613B55C131E}" type="slidenum">
              <a:rPr lang="en-US" smtClean="0"/>
              <a:t>9</a:t>
            </a:fld>
            <a:endParaRPr lang="en-US"/>
          </a:p>
        </p:txBody>
      </p:sp>
    </p:spTree>
    <p:extLst>
      <p:ext uri="{BB962C8B-B14F-4D97-AF65-F5344CB8AC3E}">
        <p14:creationId xmlns:p14="http://schemas.microsoft.com/office/powerpoint/2010/main" val="646701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743200"/>
            <a:ext cx="7772400" cy="1371600"/>
          </a:xfrm>
        </p:spPr>
        <p:txBody>
          <a:bodyPr anchor="b" anchorCtr="0"/>
          <a:lstStyle/>
          <a:p>
            <a:r>
              <a:rPr lang="en-US" dirty="0" smtClean="0"/>
              <a:t>Click to edit Master title style</a:t>
            </a:r>
            <a:endParaRPr lang="en-US" dirty="0"/>
          </a:p>
        </p:txBody>
      </p:sp>
      <p:sp>
        <p:nvSpPr>
          <p:cNvPr id="3" name="Subtitle 2"/>
          <p:cNvSpPr>
            <a:spLocks noGrp="1"/>
          </p:cNvSpPr>
          <p:nvPr>
            <p:ph type="subTitle" idx="1"/>
          </p:nvPr>
        </p:nvSpPr>
        <p:spPr>
          <a:xfrm>
            <a:off x="685800" y="4343400"/>
            <a:ext cx="7772400" cy="1752600"/>
          </a:xfrm>
        </p:spPr>
        <p:txBody>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FFE9975-C960-C441-A95D-E879884DDE4A}" type="datetimeFigureOut">
              <a:rPr lang="en-US" smtClean="0"/>
              <a:t>6/5/17</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3430496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FFE9975-C960-C441-A95D-E879884DDE4A}" type="datetimeFigureOut">
              <a:rPr lang="en-US" smtClean="0"/>
              <a:t>6/5/17</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502902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45920"/>
            <a:ext cx="38862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645920"/>
            <a:ext cx="38862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FFE9975-C960-C441-A95D-E879884DDE4A}" type="datetimeFigureOut">
              <a:rPr lang="en-US" smtClean="0"/>
              <a:t>6/5/17</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12515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645920"/>
            <a:ext cx="3886200"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31720"/>
            <a:ext cx="3886200"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00600" y="1645920"/>
            <a:ext cx="3886200"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00600" y="2331720"/>
            <a:ext cx="3886200"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FFE9975-C960-C441-A95D-E879884DDE4A}" type="datetimeFigureOut">
              <a:rPr lang="en-US" smtClean="0"/>
              <a:t>6/5/17</a:t>
            </a:fld>
            <a:endParaRPr lang="en-US"/>
          </a:p>
        </p:txBody>
      </p:sp>
      <p:sp>
        <p:nvSpPr>
          <p:cNvPr id="9" name="Slide Number Placeholder 8"/>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8996198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FFE9975-C960-C441-A95D-E879884DDE4A}" type="datetimeFigureOut">
              <a:rPr lang="en-US" smtClean="0"/>
              <a:t>6/5/17</a:t>
            </a:fld>
            <a:endParaRPr lang="en-US"/>
          </a:p>
        </p:txBody>
      </p:sp>
      <p:sp>
        <p:nvSpPr>
          <p:cNvPr id="5" name="Slide Number Placeholder 4"/>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2702103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E9975-C960-C441-A95D-E879884DDE4A}" type="datetimeFigureOut">
              <a:rPr lang="en-US" smtClean="0"/>
              <a:t>6/5/17</a:t>
            </a:fld>
            <a:endParaRPr lang="en-US"/>
          </a:p>
        </p:txBody>
      </p:sp>
      <p:sp>
        <p:nvSpPr>
          <p:cNvPr id="4" name="Slide Number Placeholder 3"/>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938739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22960"/>
            <a:ext cx="3200400" cy="1828800"/>
          </a:xfrm>
        </p:spPr>
        <p:txBody>
          <a:bodyPr anchor="t" anchorCtr="0"/>
          <a:lstStyle>
            <a:lvl1pPr algn="l">
              <a:defRPr sz="3600" b="1"/>
            </a:lvl1pPr>
          </a:lstStyle>
          <a:p>
            <a:r>
              <a:rPr lang="en-US" dirty="0" smtClean="0"/>
              <a:t>Click to edit Master title style</a:t>
            </a:r>
            <a:endParaRPr lang="en-US" dirty="0"/>
          </a:p>
        </p:txBody>
      </p:sp>
      <p:sp>
        <p:nvSpPr>
          <p:cNvPr id="3" name="Content Placeholder 2"/>
          <p:cNvSpPr>
            <a:spLocks noGrp="1"/>
          </p:cNvSpPr>
          <p:nvPr>
            <p:ph idx="1"/>
          </p:nvPr>
        </p:nvSpPr>
        <p:spPr>
          <a:xfrm>
            <a:off x="3886200" y="822960"/>
            <a:ext cx="4800600" cy="493776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834640"/>
            <a:ext cx="3200400" cy="29260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6/5/17</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0590786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0"/>
            <a:ext cx="8229600" cy="594360"/>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685800"/>
            <a:ext cx="82296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0" y="5212080"/>
            <a:ext cx="82296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6/5/17</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543283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320"/>
            <a:ext cx="8229600" cy="1097280"/>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45920"/>
            <a:ext cx="8229600" cy="41148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886200" y="6357008"/>
            <a:ext cx="1371600" cy="137160"/>
          </a:xfrm>
          <a:prstGeom prst="rect">
            <a:avLst/>
          </a:prstGeom>
        </p:spPr>
        <p:txBody>
          <a:bodyPr vert="horz" lIns="0" tIns="0" rIns="0" bIns="0" rtlCol="0" anchor="t" anchorCtr="0"/>
          <a:lstStyle>
            <a:lvl1pPr algn="ctr">
              <a:defRPr sz="700">
                <a:solidFill>
                  <a:schemeClr val="tx1">
                    <a:tint val="75000"/>
                  </a:schemeClr>
                </a:solidFill>
                <a:latin typeface="Arial"/>
                <a:cs typeface="Arial"/>
              </a:defRPr>
            </a:lvl1pPr>
          </a:lstStyle>
          <a:p>
            <a:fld id="{9FFE9975-C960-C441-A95D-E879884DDE4A}" type="datetimeFigureOut">
              <a:rPr lang="en-US" smtClean="0"/>
              <a:pPr/>
              <a:t>6/5/17</a:t>
            </a:fld>
            <a:endParaRPr lang="en-US" dirty="0"/>
          </a:p>
        </p:txBody>
      </p:sp>
      <p:sp>
        <p:nvSpPr>
          <p:cNvPr id="6" name="Slide Number Placeholder 5"/>
          <p:cNvSpPr>
            <a:spLocks noGrp="1"/>
          </p:cNvSpPr>
          <p:nvPr>
            <p:ph type="sldNum" sz="quarter" idx="4"/>
          </p:nvPr>
        </p:nvSpPr>
        <p:spPr>
          <a:xfrm>
            <a:off x="3886200" y="6504908"/>
            <a:ext cx="1371600" cy="137160"/>
          </a:xfrm>
          <a:prstGeom prst="rect">
            <a:avLst/>
          </a:prstGeom>
        </p:spPr>
        <p:txBody>
          <a:bodyPr vert="horz" lIns="0" tIns="0" rIns="0" bIns="0" rtlCol="0" anchor="b" anchorCtr="0"/>
          <a:lstStyle>
            <a:lvl1pPr algn="ctr">
              <a:defRPr sz="800">
                <a:solidFill>
                  <a:schemeClr val="tx1">
                    <a:tint val="75000"/>
                  </a:schemeClr>
                </a:solidFill>
                <a:latin typeface="Arial"/>
                <a:cs typeface="Arial"/>
              </a:defRPr>
            </a:lvl1pPr>
          </a:lstStyle>
          <a:p>
            <a:fld id="{06896CD2-FB3A-5340-99F8-A4C5A2774A87}" type="slidenum">
              <a:rPr lang="en-US" smtClean="0"/>
              <a:pPr/>
              <a:t>‹#›</a:t>
            </a:fld>
            <a:endParaRPr lang="en-US" dirty="0"/>
          </a:p>
        </p:txBody>
      </p:sp>
    </p:spTree>
    <p:extLst>
      <p:ext uri="{BB962C8B-B14F-4D97-AF65-F5344CB8AC3E}">
        <p14:creationId xmlns:p14="http://schemas.microsoft.com/office/powerpoint/2010/main" val="310164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iming>
    <p:tnLst>
      <p:par>
        <p:cTn id="1" dur="indefinite" restart="never" nodeType="tmRoot"/>
      </p:par>
    </p:tnLst>
  </p:timing>
  <p:txStyles>
    <p:title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p:titleStyle>
    <p:body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f"/><Relationship Id="rId3" Type="http://schemas.openxmlformats.org/officeDocument/2006/relationships/image" Target="../media/image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956843"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000" dirty="0" smtClean="0">
                <a:latin typeface="+mn-lt"/>
              </a:rPr>
              <a:t>Selecting v2 science questions</a:t>
            </a:r>
            <a:endParaRPr lang="en-US" sz="4000" dirty="0">
              <a:latin typeface="+mn-lt"/>
            </a:endParaRPr>
          </a:p>
        </p:txBody>
      </p:sp>
      <p:sp>
        <p:nvSpPr>
          <p:cNvPr id="3" name="Content Placeholder 2"/>
          <p:cNvSpPr txBox="1">
            <a:spLocks/>
          </p:cNvSpPr>
          <p:nvPr/>
        </p:nvSpPr>
        <p:spPr>
          <a:xfrm>
            <a:off x="246824" y="1016440"/>
            <a:ext cx="8688215" cy="5054159"/>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mn-lt"/>
              </a:rPr>
              <a:t>Highlight the impacts of unique modeling features such as higher resolution (RR), improved parameterizations, processes not commonly represented in other models</a:t>
            </a:r>
          </a:p>
          <a:p>
            <a:r>
              <a:rPr lang="en-US" sz="2800" dirty="0" smtClean="0">
                <a:latin typeface="+mn-lt"/>
              </a:rPr>
              <a:t>Address high impacts questions that make a difference</a:t>
            </a:r>
          </a:p>
          <a:p>
            <a:r>
              <a:rPr lang="en-US" sz="2800" dirty="0" smtClean="0">
                <a:latin typeface="+mn-lt"/>
              </a:rPr>
              <a:t>Address climate at all time scales</a:t>
            </a:r>
          </a:p>
          <a:p>
            <a:r>
              <a:rPr lang="en-US" sz="2800" dirty="0" smtClean="0">
                <a:latin typeface="+mn-lt"/>
              </a:rPr>
              <a:t>Feature capabilities enabled by collaborations with other projects (e.g., </a:t>
            </a:r>
            <a:r>
              <a:rPr lang="en-US" sz="2800" dirty="0" err="1" smtClean="0">
                <a:latin typeface="+mn-lt"/>
              </a:rPr>
              <a:t>HiLat</a:t>
            </a:r>
            <a:r>
              <a:rPr lang="en-US" sz="2800" dirty="0" smtClean="0">
                <a:latin typeface="+mn-lt"/>
              </a:rPr>
              <a:t>, RASM, NGEE Arctic and tropics, BGC feedbacks)</a:t>
            </a:r>
          </a:p>
          <a:p>
            <a:r>
              <a:rPr lang="en-US" sz="2800" dirty="0" smtClean="0">
                <a:latin typeface="+mn-lt"/>
              </a:rPr>
              <a:t>Would not require substantial model development to meet the v2 timeline and more substantial v3 development can happen in parallel</a:t>
            </a:r>
          </a:p>
          <a:p>
            <a:endParaRPr lang="en-US" sz="2400" dirty="0" smtClean="0">
              <a:latin typeface="+mn-lt"/>
            </a:endParaRPr>
          </a:p>
          <a:p>
            <a:endParaRPr lang="en-US" sz="3200" dirty="0" smtClean="0">
              <a:latin typeface="+mn-lt"/>
            </a:endParaRPr>
          </a:p>
        </p:txBody>
      </p:sp>
    </p:spTree>
    <p:extLst>
      <p:ext uri="{BB962C8B-B14F-4D97-AF65-F5344CB8AC3E}">
        <p14:creationId xmlns:p14="http://schemas.microsoft.com/office/powerpoint/2010/main" val="416114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572106"/>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000" smtClean="0">
                <a:latin typeface="+mn-lt"/>
              </a:rPr>
              <a:t>Computational requirements</a:t>
            </a:r>
            <a:endParaRPr lang="en-US" sz="4000" dirty="0">
              <a:latin typeface="+mn-lt"/>
            </a:endParaRPr>
          </a:p>
        </p:txBody>
      </p:sp>
      <p:sp>
        <p:nvSpPr>
          <p:cNvPr id="3" name="Content Placeholder 2"/>
          <p:cNvSpPr txBox="1">
            <a:spLocks/>
          </p:cNvSpPr>
          <p:nvPr/>
        </p:nvSpPr>
        <p:spPr>
          <a:xfrm>
            <a:off x="431799" y="1172766"/>
            <a:ext cx="8470457" cy="1748233"/>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mn-lt"/>
              </a:rPr>
              <a:t>Low-res water cycle mesh: 5,400 elements</a:t>
            </a:r>
          </a:p>
          <a:p>
            <a:r>
              <a:rPr lang="en-US" dirty="0" smtClean="0">
                <a:latin typeface="+mn-lt"/>
              </a:rPr>
              <a:t>High-res water cycle mesh: 86,400 elements</a:t>
            </a:r>
          </a:p>
          <a:p>
            <a:r>
              <a:rPr lang="en-US" dirty="0" smtClean="0">
                <a:latin typeface="+mn-lt"/>
              </a:rPr>
              <a:t>RR Arctic atmosphere/land grid: 13,266 elements = x6.5 computational savings</a:t>
            </a:r>
          </a:p>
        </p:txBody>
      </p:sp>
    </p:spTree>
    <p:extLst>
      <p:ext uri="{BB962C8B-B14F-4D97-AF65-F5344CB8AC3E}">
        <p14:creationId xmlns:p14="http://schemas.microsoft.com/office/powerpoint/2010/main" val="952202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487578" cy="1143000"/>
          </a:xfrm>
          <a:prstGeom prst="rect">
            <a:avLst/>
          </a:prstGeom>
        </p:spPr>
        <p:txBody>
          <a:bodyPr>
            <a:normAutofit fontScale="97500"/>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000" dirty="0" smtClean="0">
                <a:solidFill>
                  <a:schemeClr val="tx2"/>
                </a:solidFill>
                <a:latin typeface="+mn-lt"/>
              </a:rPr>
              <a:t>Development and model configuration</a:t>
            </a:r>
            <a:endParaRPr lang="en-US" sz="4000" dirty="0">
              <a:solidFill>
                <a:schemeClr val="tx2"/>
              </a:solidFill>
              <a:latin typeface="+mn-lt"/>
            </a:endParaRPr>
          </a:p>
        </p:txBody>
      </p:sp>
      <p:sp>
        <p:nvSpPr>
          <p:cNvPr id="3" name="Content Placeholder 2"/>
          <p:cNvSpPr txBox="1">
            <a:spLocks/>
          </p:cNvSpPr>
          <p:nvPr/>
        </p:nvSpPr>
        <p:spPr>
          <a:xfrm>
            <a:off x="469537" y="1139371"/>
            <a:ext cx="8229600" cy="4597809"/>
          </a:xfrm>
          <a:prstGeom prst="rect">
            <a:avLst/>
          </a:prstGeom>
        </p:spPr>
        <p:txBody>
          <a:bodyPr>
            <a:norm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mn-lt"/>
              </a:rPr>
              <a:t>New development</a:t>
            </a:r>
          </a:p>
          <a:p>
            <a:pPr lvl="1"/>
            <a:r>
              <a:rPr lang="en-US" sz="2400" dirty="0" smtClean="0">
                <a:latin typeface="+mn-lt"/>
              </a:rPr>
              <a:t>FATES coupled to ALM</a:t>
            </a:r>
          </a:p>
          <a:p>
            <a:r>
              <a:rPr lang="en-US" sz="2800" dirty="0" smtClean="0">
                <a:latin typeface="+mn-lt"/>
              </a:rPr>
              <a:t>Parameterization improvements</a:t>
            </a:r>
          </a:p>
          <a:p>
            <a:pPr lvl="1"/>
            <a:r>
              <a:rPr lang="en-US" sz="2400" dirty="0" smtClean="0">
                <a:latin typeface="+mn-lt"/>
              </a:rPr>
              <a:t>Shallow/deep convection</a:t>
            </a:r>
          </a:p>
          <a:p>
            <a:pPr lvl="1"/>
            <a:r>
              <a:rPr lang="mr-IN" sz="2400" dirty="0" smtClean="0">
                <a:latin typeface="+mn-lt"/>
              </a:rPr>
              <a:t>…</a:t>
            </a:r>
            <a:endParaRPr lang="en-US" sz="2400" dirty="0" smtClean="0">
              <a:latin typeface="+mn-lt"/>
            </a:endParaRPr>
          </a:p>
          <a:p>
            <a:r>
              <a:rPr lang="en-US" sz="2800" dirty="0" smtClean="0">
                <a:latin typeface="+mn-lt"/>
              </a:rPr>
              <a:t>Model configuration</a:t>
            </a:r>
          </a:p>
          <a:p>
            <a:pPr lvl="1"/>
            <a:r>
              <a:rPr lang="en-US" sz="2400" dirty="0"/>
              <a:t>Coupled simulations</a:t>
            </a:r>
          </a:p>
          <a:p>
            <a:pPr lvl="1"/>
            <a:r>
              <a:rPr lang="en-US" sz="2400" dirty="0"/>
              <a:t>Complete biogeochemistry cycle? </a:t>
            </a:r>
            <a:endParaRPr lang="en-US" sz="2800" dirty="0" smtClean="0">
              <a:latin typeface="+mn-lt"/>
            </a:endParaRPr>
          </a:p>
          <a:p>
            <a:r>
              <a:rPr lang="en-US" sz="2800" dirty="0" smtClean="0">
                <a:latin typeface="+mn-lt"/>
              </a:rPr>
              <a:t>Diagnostics and metrics</a:t>
            </a:r>
          </a:p>
          <a:p>
            <a:pPr lvl="1"/>
            <a:endParaRPr lang="en-US" sz="2400" dirty="0" smtClean="0">
              <a:latin typeface="+mn-lt"/>
            </a:endParaRPr>
          </a:p>
          <a:p>
            <a:endParaRPr lang="en-US" sz="3600" dirty="0">
              <a:latin typeface="+mn-lt"/>
            </a:endParaRPr>
          </a:p>
        </p:txBody>
      </p:sp>
    </p:spTree>
    <p:extLst>
      <p:ext uri="{BB962C8B-B14F-4D97-AF65-F5344CB8AC3E}">
        <p14:creationId xmlns:p14="http://schemas.microsoft.com/office/powerpoint/2010/main" val="624086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696627"/>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4000" dirty="0" smtClean="0">
                <a:solidFill>
                  <a:schemeClr val="tx2"/>
                </a:solidFill>
                <a:latin typeface="+mn-lt"/>
              </a:rPr>
              <a:t>Development timeline</a:t>
            </a:r>
            <a:endParaRPr lang="en-US" sz="4000" dirty="0">
              <a:solidFill>
                <a:schemeClr val="tx2"/>
              </a:solidFill>
              <a:latin typeface="+mn-lt"/>
            </a:endParaRPr>
          </a:p>
        </p:txBody>
      </p:sp>
      <p:sp>
        <p:nvSpPr>
          <p:cNvPr id="3" name="Content Placeholder 2"/>
          <p:cNvSpPr txBox="1">
            <a:spLocks/>
          </p:cNvSpPr>
          <p:nvPr/>
        </p:nvSpPr>
        <p:spPr>
          <a:xfrm>
            <a:off x="457200" y="1155700"/>
            <a:ext cx="8229600" cy="5003800"/>
          </a:xfrm>
          <a:prstGeom prst="rect">
            <a:avLst/>
          </a:prstGeom>
        </p:spPr>
        <p:txBody>
          <a:bodyPr>
            <a:norm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smtClean="0">
                <a:latin typeface="+mn-lt"/>
              </a:rPr>
              <a:t>Relevant dates:</a:t>
            </a:r>
          </a:p>
          <a:p>
            <a:pPr lvl="1"/>
            <a:r>
              <a:rPr lang="en-US" sz="2400" dirty="0" smtClean="0">
                <a:latin typeface="+mn-lt"/>
              </a:rPr>
              <a:t>V1 release: 12/1/2017 </a:t>
            </a:r>
            <a:r>
              <a:rPr lang="mr-IN" sz="2400" dirty="0" smtClean="0">
                <a:latin typeface="+mn-lt"/>
              </a:rPr>
              <a:t>–</a:t>
            </a:r>
            <a:r>
              <a:rPr lang="en-US" sz="2400" dirty="0" smtClean="0">
                <a:latin typeface="+mn-lt"/>
              </a:rPr>
              <a:t> collaborators may have earlier access once the LR model is finalized for the DECK experiment</a:t>
            </a:r>
          </a:p>
          <a:p>
            <a:pPr lvl="1"/>
            <a:r>
              <a:rPr lang="en-US" sz="2400" dirty="0" smtClean="0">
                <a:latin typeface="+mn-lt"/>
              </a:rPr>
              <a:t>V2 feature freeze: 6/1/2018</a:t>
            </a:r>
          </a:p>
          <a:p>
            <a:pPr lvl="1"/>
            <a:r>
              <a:rPr lang="en-US" sz="2400" dirty="0" smtClean="0">
                <a:latin typeface="+mn-lt"/>
              </a:rPr>
              <a:t>V2 release: 6/1/2020</a:t>
            </a:r>
          </a:p>
          <a:p>
            <a:endParaRPr lang="en-US" sz="3200" dirty="0">
              <a:latin typeface="+mn-lt"/>
            </a:endParaRPr>
          </a:p>
        </p:txBody>
      </p:sp>
    </p:spTree>
    <p:extLst>
      <p:ext uri="{BB962C8B-B14F-4D97-AF65-F5344CB8AC3E}">
        <p14:creationId xmlns:p14="http://schemas.microsoft.com/office/powerpoint/2010/main" val="185759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000" dirty="0">
                <a:latin typeface="+mn-lt"/>
              </a:rPr>
              <a:t>Q</a:t>
            </a:r>
            <a:r>
              <a:rPr lang="en-US" sz="4000" dirty="0" smtClean="0">
                <a:latin typeface="+mn-lt"/>
              </a:rPr>
              <a:t>uestions </a:t>
            </a:r>
            <a:r>
              <a:rPr lang="en-US" sz="4000" dirty="0">
                <a:latin typeface="+mn-lt"/>
              </a:rPr>
              <a:t>for v2 </a:t>
            </a:r>
            <a:r>
              <a:rPr lang="en-US" sz="4000" dirty="0" smtClean="0">
                <a:latin typeface="+mn-lt"/>
              </a:rPr>
              <a:t>tropics </a:t>
            </a:r>
            <a:r>
              <a:rPr lang="en-US" sz="4000" dirty="0">
                <a:latin typeface="+mn-lt"/>
              </a:rPr>
              <a:t>focus</a:t>
            </a:r>
          </a:p>
        </p:txBody>
      </p:sp>
      <p:sp>
        <p:nvSpPr>
          <p:cNvPr id="3" name="Content Placeholder 2"/>
          <p:cNvSpPr txBox="1">
            <a:spLocks/>
          </p:cNvSpPr>
          <p:nvPr/>
        </p:nvSpPr>
        <p:spPr>
          <a:xfrm>
            <a:off x="288412" y="843899"/>
            <a:ext cx="8633361" cy="1272284"/>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mn-lt"/>
              </a:rPr>
              <a:t>Water cycle/cryosphere: </a:t>
            </a:r>
            <a:r>
              <a:rPr lang="en-US" sz="2000" dirty="0">
                <a:latin typeface="+mn-lt"/>
              </a:rPr>
              <a:t>How do soil-plant-atmosphere interactions influence water recycling in tropical forest and plant response to the perturbations such as LULCC? What are the local and remote influence of the plant response in the Amazon?</a:t>
            </a:r>
          </a:p>
        </p:txBody>
      </p:sp>
      <p:sp>
        <p:nvSpPr>
          <p:cNvPr id="9" name="TextBox 8"/>
          <p:cNvSpPr txBox="1"/>
          <p:nvPr/>
        </p:nvSpPr>
        <p:spPr>
          <a:xfrm>
            <a:off x="2639944" y="6210300"/>
            <a:ext cx="1775166" cy="369332"/>
          </a:xfrm>
          <a:prstGeom prst="rect">
            <a:avLst/>
          </a:prstGeom>
          <a:noFill/>
        </p:spPr>
        <p:txBody>
          <a:bodyPr wrap="none" rtlCol="0">
            <a:spAutoFit/>
          </a:bodyPr>
          <a:lstStyle/>
          <a:p>
            <a:r>
              <a:rPr lang="en-US" smtClean="0"/>
              <a:t>(Trenberth 1997)</a:t>
            </a:r>
            <a:endParaRPr lang="en-US" dirty="0"/>
          </a:p>
        </p:txBody>
      </p:sp>
      <p:pic>
        <p:nvPicPr>
          <p:cNvPr id="4" name="Picture 3"/>
          <p:cNvPicPr>
            <a:picLocks noChangeAspect="1"/>
          </p:cNvPicPr>
          <p:nvPr/>
        </p:nvPicPr>
        <p:blipFill>
          <a:blip r:embed="rId2"/>
          <a:stretch>
            <a:fillRect/>
          </a:stretch>
        </p:blipFill>
        <p:spPr>
          <a:xfrm>
            <a:off x="4808588" y="2852346"/>
            <a:ext cx="3903612" cy="3205554"/>
          </a:xfrm>
          <a:prstGeom prst="rect">
            <a:avLst/>
          </a:prstGeom>
        </p:spPr>
      </p:pic>
      <p:pic>
        <p:nvPicPr>
          <p:cNvPr id="6" name="Picture 5"/>
          <p:cNvPicPr>
            <a:picLocks noChangeAspect="1"/>
          </p:cNvPicPr>
          <p:nvPr/>
        </p:nvPicPr>
        <p:blipFill>
          <a:blip r:embed="rId3"/>
          <a:stretch>
            <a:fillRect/>
          </a:stretch>
        </p:blipFill>
        <p:spPr>
          <a:xfrm>
            <a:off x="253999" y="2821188"/>
            <a:ext cx="4406901" cy="3249412"/>
          </a:xfrm>
          <a:prstGeom prst="rect">
            <a:avLst/>
          </a:prstGeom>
        </p:spPr>
      </p:pic>
      <p:sp>
        <p:nvSpPr>
          <p:cNvPr id="17" name="TextBox 16"/>
          <p:cNvSpPr txBox="1"/>
          <p:nvPr/>
        </p:nvSpPr>
        <p:spPr>
          <a:xfrm>
            <a:off x="309770" y="2214217"/>
            <a:ext cx="4147930" cy="584775"/>
          </a:xfrm>
          <a:prstGeom prst="rect">
            <a:avLst/>
          </a:prstGeom>
          <a:noFill/>
        </p:spPr>
        <p:txBody>
          <a:bodyPr wrap="square" rtlCol="0">
            <a:spAutoFit/>
          </a:bodyPr>
          <a:lstStyle/>
          <a:p>
            <a:pPr algn="ctr"/>
            <a:r>
              <a:rPr lang="en-US" sz="1600" dirty="0" smtClean="0"/>
              <a:t>15-30% of precipitation in the Amazon comes from local recycling</a:t>
            </a:r>
            <a:endParaRPr lang="en-US" sz="1600" dirty="0"/>
          </a:p>
        </p:txBody>
      </p:sp>
      <p:sp>
        <p:nvSpPr>
          <p:cNvPr id="18" name="TextBox 17"/>
          <p:cNvSpPr txBox="1"/>
          <p:nvPr/>
        </p:nvSpPr>
        <p:spPr>
          <a:xfrm>
            <a:off x="4546600" y="2176117"/>
            <a:ext cx="4508500" cy="584775"/>
          </a:xfrm>
          <a:prstGeom prst="rect">
            <a:avLst/>
          </a:prstGeom>
          <a:noFill/>
        </p:spPr>
        <p:txBody>
          <a:bodyPr wrap="square" rtlCol="0">
            <a:spAutoFit/>
          </a:bodyPr>
          <a:lstStyle/>
          <a:p>
            <a:pPr algn="ctr"/>
            <a:r>
              <a:rPr lang="en-US" sz="1600" dirty="0" smtClean="0"/>
              <a:t>Soil-plant-atmosphere interactions have </a:t>
            </a:r>
            <a:r>
              <a:rPr lang="en-US" sz="1600" smtClean="0"/>
              <a:t>important influence on </a:t>
            </a:r>
            <a:r>
              <a:rPr lang="en-US" sz="1600" dirty="0" smtClean="0"/>
              <a:t>evapotranspiration and local recycling</a:t>
            </a:r>
            <a:endParaRPr lang="en-US" sz="1600" dirty="0"/>
          </a:p>
        </p:txBody>
      </p:sp>
    </p:spTree>
    <p:extLst>
      <p:ext uri="{BB962C8B-B14F-4D97-AF65-F5344CB8AC3E}">
        <p14:creationId xmlns:p14="http://schemas.microsoft.com/office/powerpoint/2010/main" val="1016833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000" dirty="0">
                <a:latin typeface="+mn-lt"/>
              </a:rPr>
              <a:t>Q</a:t>
            </a:r>
            <a:r>
              <a:rPr lang="en-US" sz="4000" dirty="0" smtClean="0">
                <a:latin typeface="+mn-lt"/>
              </a:rPr>
              <a:t>uestions </a:t>
            </a:r>
            <a:r>
              <a:rPr lang="en-US" sz="4000" dirty="0">
                <a:latin typeface="+mn-lt"/>
              </a:rPr>
              <a:t>for v2 </a:t>
            </a:r>
            <a:r>
              <a:rPr lang="en-US" sz="4000" dirty="0" smtClean="0">
                <a:latin typeface="+mn-lt"/>
              </a:rPr>
              <a:t>tropics </a:t>
            </a:r>
            <a:r>
              <a:rPr lang="en-US" sz="4000" dirty="0">
                <a:latin typeface="+mn-lt"/>
              </a:rPr>
              <a:t>focus</a:t>
            </a:r>
          </a:p>
        </p:txBody>
      </p:sp>
      <p:sp>
        <p:nvSpPr>
          <p:cNvPr id="3" name="Content Placeholder 2"/>
          <p:cNvSpPr txBox="1">
            <a:spLocks/>
          </p:cNvSpPr>
          <p:nvPr/>
        </p:nvSpPr>
        <p:spPr>
          <a:xfrm>
            <a:off x="288412" y="843899"/>
            <a:ext cx="8633361" cy="1272284"/>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mn-lt"/>
              </a:rPr>
              <a:t>Water cycle/cryosphere: </a:t>
            </a:r>
            <a:r>
              <a:rPr lang="en-US" sz="2000" dirty="0">
                <a:latin typeface="+mn-lt"/>
              </a:rPr>
              <a:t>How do soil-plant-atmosphere interactions influence water recycling in tropical forest and plant response to the perturbations such as LULCC? What are the local and remote influence of the plant response in the Amazon?</a:t>
            </a:r>
          </a:p>
        </p:txBody>
      </p:sp>
      <p:sp>
        <p:nvSpPr>
          <p:cNvPr id="9" name="TextBox 8"/>
          <p:cNvSpPr txBox="1"/>
          <p:nvPr/>
        </p:nvSpPr>
        <p:spPr>
          <a:xfrm>
            <a:off x="3643244" y="6223000"/>
            <a:ext cx="2169633" cy="369332"/>
          </a:xfrm>
          <a:prstGeom prst="rect">
            <a:avLst/>
          </a:prstGeom>
          <a:noFill/>
        </p:spPr>
        <p:txBody>
          <a:bodyPr wrap="none" rtlCol="0">
            <a:spAutoFit/>
          </a:bodyPr>
          <a:lstStyle/>
          <a:p>
            <a:r>
              <a:rPr lang="en-US" dirty="0" smtClean="0"/>
              <a:t>(</a:t>
            </a:r>
            <a:r>
              <a:rPr lang="en-US" dirty="0" err="1" smtClean="0"/>
              <a:t>Medvigy</a:t>
            </a:r>
            <a:r>
              <a:rPr lang="en-US" dirty="0" smtClean="0"/>
              <a:t> et al. 2013)</a:t>
            </a:r>
            <a:endParaRPr lang="en-US" dirty="0"/>
          </a:p>
        </p:txBody>
      </p:sp>
      <p:sp>
        <p:nvSpPr>
          <p:cNvPr id="18" name="TextBox 17"/>
          <p:cNvSpPr txBox="1"/>
          <p:nvPr/>
        </p:nvSpPr>
        <p:spPr>
          <a:xfrm>
            <a:off x="2184400" y="2506317"/>
            <a:ext cx="5130800" cy="584775"/>
          </a:xfrm>
          <a:prstGeom prst="rect">
            <a:avLst/>
          </a:prstGeom>
          <a:noFill/>
        </p:spPr>
        <p:txBody>
          <a:bodyPr wrap="square" rtlCol="0">
            <a:spAutoFit/>
          </a:bodyPr>
          <a:lstStyle/>
          <a:p>
            <a:pPr algn="ctr"/>
            <a:r>
              <a:rPr lang="en-US" sz="1600" dirty="0" smtClean="0"/>
              <a:t>Deforestation in the Amazon induces changes in the US Pacific Northwest through </a:t>
            </a:r>
            <a:r>
              <a:rPr lang="en-US" sz="1600" dirty="0" err="1" smtClean="0"/>
              <a:t>Rossby</a:t>
            </a:r>
            <a:r>
              <a:rPr lang="en-US" sz="1600" dirty="0" smtClean="0"/>
              <a:t> wave propagation</a:t>
            </a:r>
            <a:endParaRPr lang="en-US" sz="1600" dirty="0"/>
          </a:p>
        </p:txBody>
      </p:sp>
      <p:pic>
        <p:nvPicPr>
          <p:cNvPr id="5" name="Picture 4"/>
          <p:cNvPicPr>
            <a:picLocks noChangeAspect="1"/>
          </p:cNvPicPr>
          <p:nvPr/>
        </p:nvPicPr>
        <p:blipFill>
          <a:blip r:embed="rId2"/>
          <a:stretch>
            <a:fillRect/>
          </a:stretch>
        </p:blipFill>
        <p:spPr>
          <a:xfrm>
            <a:off x="0" y="3173214"/>
            <a:ext cx="9144000" cy="2518172"/>
          </a:xfrm>
          <a:prstGeom prst="rect">
            <a:avLst/>
          </a:prstGeom>
        </p:spPr>
      </p:pic>
    </p:spTree>
    <p:extLst>
      <p:ext uri="{BB962C8B-B14F-4D97-AF65-F5344CB8AC3E}">
        <p14:creationId xmlns:p14="http://schemas.microsoft.com/office/powerpoint/2010/main" val="784994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000" dirty="0">
                <a:latin typeface="+mn-lt"/>
              </a:rPr>
              <a:t>Q</a:t>
            </a:r>
            <a:r>
              <a:rPr lang="en-US" sz="4000" dirty="0" smtClean="0">
                <a:latin typeface="+mn-lt"/>
              </a:rPr>
              <a:t>uestions </a:t>
            </a:r>
            <a:r>
              <a:rPr lang="en-US" sz="4000" dirty="0">
                <a:latin typeface="+mn-lt"/>
              </a:rPr>
              <a:t>for v2 </a:t>
            </a:r>
            <a:r>
              <a:rPr lang="en-US" sz="4000" dirty="0" smtClean="0">
                <a:latin typeface="+mn-lt"/>
              </a:rPr>
              <a:t>tropics </a:t>
            </a:r>
            <a:r>
              <a:rPr lang="en-US" sz="4000" dirty="0">
                <a:latin typeface="+mn-lt"/>
              </a:rPr>
              <a:t>focus</a:t>
            </a:r>
          </a:p>
        </p:txBody>
      </p:sp>
      <p:sp>
        <p:nvSpPr>
          <p:cNvPr id="3" name="Content Placeholder 2"/>
          <p:cNvSpPr txBox="1">
            <a:spLocks/>
          </p:cNvSpPr>
          <p:nvPr/>
        </p:nvSpPr>
        <p:spPr>
          <a:xfrm>
            <a:off x="288412" y="843899"/>
            <a:ext cx="8633361" cy="1272284"/>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mn-lt"/>
              </a:rPr>
              <a:t>Water cycle/cryosphere: </a:t>
            </a:r>
            <a:r>
              <a:rPr lang="en-US" sz="2000" dirty="0">
                <a:latin typeface="+mn-lt"/>
              </a:rPr>
              <a:t>How do soil-plant-atmosphere interactions influence water recycling in tropical forest and plant response to the perturbations such as LULCC? What are the local and remote influence of the plant response in the Amazon?</a:t>
            </a:r>
          </a:p>
        </p:txBody>
      </p:sp>
      <p:sp>
        <p:nvSpPr>
          <p:cNvPr id="9" name="TextBox 8"/>
          <p:cNvSpPr txBox="1"/>
          <p:nvPr/>
        </p:nvSpPr>
        <p:spPr>
          <a:xfrm>
            <a:off x="3643244" y="6223000"/>
            <a:ext cx="3367717" cy="369332"/>
          </a:xfrm>
          <a:prstGeom prst="rect">
            <a:avLst/>
          </a:prstGeom>
          <a:noFill/>
        </p:spPr>
        <p:txBody>
          <a:bodyPr wrap="none" rtlCol="0">
            <a:spAutoFit/>
          </a:bodyPr>
          <a:lstStyle/>
          <a:p>
            <a:r>
              <a:rPr lang="en-US" dirty="0" smtClean="0"/>
              <a:t>(</a:t>
            </a:r>
            <a:r>
              <a:rPr lang="en-US" dirty="0" err="1" smtClean="0"/>
              <a:t>Kooperman</a:t>
            </a:r>
            <a:r>
              <a:rPr lang="en-US" dirty="0" smtClean="0"/>
              <a:t> et al. 2017 in review)</a:t>
            </a:r>
            <a:endParaRPr lang="en-US" dirty="0"/>
          </a:p>
        </p:txBody>
      </p:sp>
      <p:sp>
        <p:nvSpPr>
          <p:cNvPr id="18" name="TextBox 17"/>
          <p:cNvSpPr txBox="1"/>
          <p:nvPr/>
        </p:nvSpPr>
        <p:spPr>
          <a:xfrm>
            <a:off x="2133600" y="2087217"/>
            <a:ext cx="5651500" cy="584775"/>
          </a:xfrm>
          <a:prstGeom prst="rect">
            <a:avLst/>
          </a:prstGeom>
          <a:noFill/>
        </p:spPr>
        <p:txBody>
          <a:bodyPr wrap="square" rtlCol="0">
            <a:spAutoFit/>
          </a:bodyPr>
          <a:lstStyle/>
          <a:p>
            <a:pPr algn="ctr"/>
            <a:r>
              <a:rPr lang="en-US" sz="1600" dirty="0" smtClean="0"/>
              <a:t>Physiological effect (CO2 effect on </a:t>
            </a:r>
            <a:r>
              <a:rPr lang="en-US" sz="1600" smtClean="0"/>
              <a:t>stomatal conductance) dominates </a:t>
            </a:r>
            <a:r>
              <a:rPr lang="en-US" sz="1600" dirty="0" smtClean="0"/>
              <a:t>the precipitation response to warming in the Amazon </a:t>
            </a:r>
            <a:endParaRPr lang="en-US" sz="1600" dirty="0"/>
          </a:p>
        </p:txBody>
      </p:sp>
      <p:pic>
        <p:nvPicPr>
          <p:cNvPr id="4" name="Picture 3"/>
          <p:cNvPicPr>
            <a:picLocks noChangeAspect="1"/>
          </p:cNvPicPr>
          <p:nvPr/>
        </p:nvPicPr>
        <p:blipFill>
          <a:blip r:embed="rId2"/>
          <a:stretch>
            <a:fillRect/>
          </a:stretch>
        </p:blipFill>
        <p:spPr>
          <a:xfrm>
            <a:off x="4883150" y="2691158"/>
            <a:ext cx="4019550" cy="3442941"/>
          </a:xfrm>
          <a:prstGeom prst="rect">
            <a:avLst/>
          </a:prstGeom>
        </p:spPr>
      </p:pic>
      <p:pic>
        <p:nvPicPr>
          <p:cNvPr id="6" name="Picture 5"/>
          <p:cNvPicPr>
            <a:picLocks noChangeAspect="1"/>
          </p:cNvPicPr>
          <p:nvPr/>
        </p:nvPicPr>
        <p:blipFill>
          <a:blip r:embed="rId3"/>
          <a:stretch>
            <a:fillRect/>
          </a:stretch>
        </p:blipFill>
        <p:spPr>
          <a:xfrm>
            <a:off x="787400" y="2749550"/>
            <a:ext cx="3975100" cy="1425497"/>
          </a:xfrm>
          <a:prstGeom prst="rect">
            <a:avLst/>
          </a:prstGeom>
        </p:spPr>
      </p:pic>
      <p:pic>
        <p:nvPicPr>
          <p:cNvPr id="8" name="Picture 7"/>
          <p:cNvPicPr>
            <a:picLocks noChangeAspect="1"/>
          </p:cNvPicPr>
          <p:nvPr/>
        </p:nvPicPr>
        <p:blipFill>
          <a:blip r:embed="rId4"/>
          <a:stretch>
            <a:fillRect/>
          </a:stretch>
        </p:blipFill>
        <p:spPr>
          <a:xfrm>
            <a:off x="765670" y="4308148"/>
            <a:ext cx="4034929" cy="1597352"/>
          </a:xfrm>
          <a:prstGeom prst="rect">
            <a:avLst/>
          </a:prstGeom>
        </p:spPr>
      </p:pic>
    </p:spTree>
    <p:extLst>
      <p:ext uri="{BB962C8B-B14F-4D97-AF65-F5344CB8AC3E}">
        <p14:creationId xmlns:p14="http://schemas.microsoft.com/office/powerpoint/2010/main" val="1779563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000" dirty="0">
                <a:latin typeface="+mn-lt"/>
              </a:rPr>
              <a:t>Q</a:t>
            </a:r>
            <a:r>
              <a:rPr lang="en-US" sz="4000" dirty="0" smtClean="0">
                <a:latin typeface="+mn-lt"/>
              </a:rPr>
              <a:t>uestions </a:t>
            </a:r>
            <a:r>
              <a:rPr lang="en-US" sz="4000" dirty="0">
                <a:latin typeface="+mn-lt"/>
              </a:rPr>
              <a:t>for v2 </a:t>
            </a:r>
            <a:r>
              <a:rPr lang="en-US" sz="4000" dirty="0" smtClean="0">
                <a:latin typeface="+mn-lt"/>
              </a:rPr>
              <a:t>tropics </a:t>
            </a:r>
            <a:r>
              <a:rPr lang="en-US" sz="4000" dirty="0">
                <a:latin typeface="+mn-lt"/>
              </a:rPr>
              <a:t>focus</a:t>
            </a:r>
          </a:p>
        </p:txBody>
      </p:sp>
      <p:sp>
        <p:nvSpPr>
          <p:cNvPr id="3" name="Content Placeholder 2"/>
          <p:cNvSpPr txBox="1">
            <a:spLocks/>
          </p:cNvSpPr>
          <p:nvPr/>
        </p:nvSpPr>
        <p:spPr>
          <a:xfrm>
            <a:off x="288412" y="843899"/>
            <a:ext cx="8633361" cy="1272284"/>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mn-lt"/>
              </a:rPr>
              <a:t>Water cycle/cryosphere: </a:t>
            </a:r>
            <a:r>
              <a:rPr lang="en-US" sz="2000" dirty="0">
                <a:latin typeface="+mn-lt"/>
              </a:rPr>
              <a:t>How do soil-plant-atmosphere interactions influence water recycling in tropical forest and plant response to the perturbations such as LULCC? What are the local and remote influence of the plant response in the Amazon?</a:t>
            </a:r>
          </a:p>
        </p:txBody>
      </p:sp>
      <p:sp>
        <p:nvSpPr>
          <p:cNvPr id="18" name="TextBox 17"/>
          <p:cNvSpPr txBox="1"/>
          <p:nvPr/>
        </p:nvSpPr>
        <p:spPr>
          <a:xfrm>
            <a:off x="190500" y="2582517"/>
            <a:ext cx="3771900" cy="1077218"/>
          </a:xfrm>
          <a:prstGeom prst="rect">
            <a:avLst/>
          </a:prstGeom>
          <a:noFill/>
        </p:spPr>
        <p:txBody>
          <a:bodyPr wrap="square" rtlCol="0">
            <a:spAutoFit/>
          </a:bodyPr>
          <a:lstStyle/>
          <a:p>
            <a:pPr algn="ctr"/>
            <a:r>
              <a:rPr lang="en-US" sz="1600" dirty="0" smtClean="0"/>
              <a:t>River plumes from </a:t>
            </a:r>
            <a:r>
              <a:rPr lang="en-US" sz="1600" dirty="0" err="1" smtClean="0"/>
              <a:t>Orinocco</a:t>
            </a:r>
            <a:r>
              <a:rPr lang="en-US" sz="1600" dirty="0" smtClean="0"/>
              <a:t> and Amazon modify ocean stratification to potentially affect tropical cyclone cold wakes and </a:t>
            </a:r>
            <a:r>
              <a:rPr lang="en-US" sz="1600" dirty="0" err="1" smtClean="0"/>
              <a:t>intensifcation</a:t>
            </a:r>
            <a:endParaRPr lang="en-US" sz="1600" dirty="0"/>
          </a:p>
        </p:txBody>
      </p:sp>
      <p:pic>
        <p:nvPicPr>
          <p:cNvPr id="10" name="Picture 9"/>
          <p:cNvPicPr>
            <a:picLocks noChangeAspect="1"/>
          </p:cNvPicPr>
          <p:nvPr/>
        </p:nvPicPr>
        <p:blipFill rotWithShape="1">
          <a:blip r:embed="rId3"/>
          <a:srcRect t="47507"/>
          <a:stretch/>
        </p:blipFill>
        <p:spPr>
          <a:xfrm>
            <a:off x="0" y="3848100"/>
            <a:ext cx="4096448" cy="2070100"/>
          </a:xfrm>
          <a:prstGeom prst="rect">
            <a:avLst/>
          </a:prstGeom>
        </p:spPr>
      </p:pic>
      <p:sp>
        <p:nvSpPr>
          <p:cNvPr id="11" name="TextBox 10"/>
          <p:cNvSpPr txBox="1"/>
          <p:nvPr/>
        </p:nvSpPr>
        <p:spPr>
          <a:xfrm>
            <a:off x="3444461" y="6204226"/>
            <a:ext cx="2385589" cy="369332"/>
          </a:xfrm>
          <a:prstGeom prst="rect">
            <a:avLst/>
          </a:prstGeom>
          <a:noFill/>
        </p:spPr>
        <p:txBody>
          <a:bodyPr wrap="none" rtlCol="0">
            <a:spAutoFit/>
          </a:bodyPr>
          <a:lstStyle/>
          <a:p>
            <a:r>
              <a:rPr lang="en-US" dirty="0" smtClean="0"/>
              <a:t>(Hernandez et al. 2016)</a:t>
            </a:r>
            <a:endParaRPr lang="en-US" dirty="0"/>
          </a:p>
        </p:txBody>
      </p:sp>
      <p:pic>
        <p:nvPicPr>
          <p:cNvPr id="5" name="Picture 4"/>
          <p:cNvPicPr>
            <a:picLocks noChangeAspect="1"/>
          </p:cNvPicPr>
          <p:nvPr/>
        </p:nvPicPr>
        <p:blipFill>
          <a:blip r:embed="rId4"/>
          <a:stretch>
            <a:fillRect/>
          </a:stretch>
        </p:blipFill>
        <p:spPr>
          <a:xfrm>
            <a:off x="4191000" y="2319528"/>
            <a:ext cx="4953000" cy="3585972"/>
          </a:xfrm>
          <a:prstGeom prst="rect">
            <a:avLst/>
          </a:prstGeom>
        </p:spPr>
      </p:pic>
    </p:spTree>
    <p:extLst>
      <p:ext uri="{BB962C8B-B14F-4D97-AF65-F5344CB8AC3E}">
        <p14:creationId xmlns:p14="http://schemas.microsoft.com/office/powerpoint/2010/main" val="1070077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000" dirty="0">
                <a:latin typeface="+mn-lt"/>
              </a:rPr>
              <a:t>Q</a:t>
            </a:r>
            <a:r>
              <a:rPr lang="en-US" sz="4000" dirty="0" smtClean="0">
                <a:latin typeface="+mn-lt"/>
              </a:rPr>
              <a:t>uestions </a:t>
            </a:r>
            <a:r>
              <a:rPr lang="en-US" sz="4000" dirty="0">
                <a:latin typeface="+mn-lt"/>
              </a:rPr>
              <a:t>for v2 </a:t>
            </a:r>
            <a:r>
              <a:rPr lang="en-US" sz="4000" dirty="0" smtClean="0">
                <a:latin typeface="+mn-lt"/>
              </a:rPr>
              <a:t>tropics </a:t>
            </a:r>
            <a:r>
              <a:rPr lang="en-US" sz="4000" dirty="0">
                <a:latin typeface="+mn-lt"/>
              </a:rPr>
              <a:t>focus</a:t>
            </a:r>
          </a:p>
        </p:txBody>
      </p:sp>
      <p:sp>
        <p:nvSpPr>
          <p:cNvPr id="3" name="Content Placeholder 2"/>
          <p:cNvSpPr txBox="1">
            <a:spLocks/>
          </p:cNvSpPr>
          <p:nvPr/>
        </p:nvSpPr>
        <p:spPr>
          <a:xfrm>
            <a:off x="288412" y="927099"/>
            <a:ext cx="8633361" cy="1189083"/>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latin typeface="+mn-lt"/>
              </a:rPr>
              <a:t>Biogeochemistry:</a:t>
            </a:r>
            <a:r>
              <a:rPr lang="en-US" dirty="0">
                <a:latin typeface="+mn-lt"/>
              </a:rPr>
              <a:t> What </a:t>
            </a:r>
            <a:r>
              <a:rPr lang="en-US" dirty="0" smtClean="0">
                <a:latin typeface="+mn-lt"/>
              </a:rPr>
              <a:t>is </a:t>
            </a:r>
            <a:r>
              <a:rPr lang="en-US" dirty="0">
                <a:latin typeface="+mn-lt"/>
              </a:rPr>
              <a:t>the relative </a:t>
            </a:r>
            <a:r>
              <a:rPr lang="en-US" dirty="0" smtClean="0">
                <a:latin typeface="+mn-lt"/>
              </a:rPr>
              <a:t>influence </a:t>
            </a:r>
            <a:r>
              <a:rPr lang="en-US" dirty="0">
                <a:latin typeface="+mn-lt"/>
              </a:rPr>
              <a:t>of plant phenology and vegetation dynamics of tropical forests on cycling of carbon in the Amazon? </a:t>
            </a:r>
          </a:p>
        </p:txBody>
      </p:sp>
      <p:sp>
        <p:nvSpPr>
          <p:cNvPr id="18" name="TextBox 17"/>
          <p:cNvSpPr txBox="1"/>
          <p:nvPr/>
        </p:nvSpPr>
        <p:spPr>
          <a:xfrm>
            <a:off x="203200" y="2239617"/>
            <a:ext cx="4572000" cy="1323439"/>
          </a:xfrm>
          <a:prstGeom prst="rect">
            <a:avLst/>
          </a:prstGeom>
          <a:noFill/>
        </p:spPr>
        <p:txBody>
          <a:bodyPr wrap="square" rtlCol="0">
            <a:spAutoFit/>
          </a:bodyPr>
          <a:lstStyle/>
          <a:p>
            <a:pPr algn="ctr"/>
            <a:r>
              <a:rPr lang="en-US" sz="1600" dirty="0" smtClean="0"/>
              <a:t>Large difference in carbon-climate feedback between simulations with prescribed vs. dynamic vegetation. Difference in N demand and production among different PFTs combined with changes in the PFTs determine the carbon-climate feedback</a:t>
            </a:r>
            <a:endParaRPr lang="en-US" sz="1600" dirty="0"/>
          </a:p>
        </p:txBody>
      </p:sp>
      <p:sp>
        <p:nvSpPr>
          <p:cNvPr id="11" name="TextBox 10"/>
          <p:cNvSpPr txBox="1"/>
          <p:nvPr/>
        </p:nvSpPr>
        <p:spPr>
          <a:xfrm>
            <a:off x="3622261" y="6216926"/>
            <a:ext cx="2295565" cy="369332"/>
          </a:xfrm>
          <a:prstGeom prst="rect">
            <a:avLst/>
          </a:prstGeom>
          <a:noFill/>
        </p:spPr>
        <p:txBody>
          <a:bodyPr wrap="none" rtlCol="0">
            <a:spAutoFit/>
          </a:bodyPr>
          <a:lstStyle/>
          <a:p>
            <a:r>
              <a:rPr lang="en-US" dirty="0" smtClean="0"/>
              <a:t>(</a:t>
            </a:r>
            <a:r>
              <a:rPr lang="en-US" dirty="0" err="1" smtClean="0"/>
              <a:t>Sakaguchi</a:t>
            </a:r>
            <a:r>
              <a:rPr lang="en-US" dirty="0" smtClean="0"/>
              <a:t> et al. 2016)</a:t>
            </a:r>
            <a:endParaRPr lang="en-US" dirty="0"/>
          </a:p>
        </p:txBody>
      </p:sp>
      <p:pic>
        <p:nvPicPr>
          <p:cNvPr id="4" name="Picture 3"/>
          <p:cNvPicPr>
            <a:picLocks noChangeAspect="1"/>
          </p:cNvPicPr>
          <p:nvPr/>
        </p:nvPicPr>
        <p:blipFill rotWithShape="1">
          <a:blip r:embed="rId3"/>
          <a:srcRect r="62804" b="50476"/>
          <a:stretch/>
        </p:blipFill>
        <p:spPr>
          <a:xfrm>
            <a:off x="1066799" y="3587192"/>
            <a:ext cx="3302001" cy="2635807"/>
          </a:xfrm>
          <a:prstGeom prst="rect">
            <a:avLst/>
          </a:prstGeom>
        </p:spPr>
      </p:pic>
      <p:grpSp>
        <p:nvGrpSpPr>
          <p:cNvPr id="6" name="Group 5"/>
          <p:cNvGrpSpPr/>
          <p:nvPr/>
        </p:nvGrpSpPr>
        <p:grpSpPr>
          <a:xfrm>
            <a:off x="4952999" y="2277140"/>
            <a:ext cx="3771900" cy="3850887"/>
            <a:chOff x="4952999" y="1993900"/>
            <a:chExt cx="3956967" cy="4039830"/>
          </a:xfrm>
        </p:grpSpPr>
        <p:grpSp>
          <p:nvGrpSpPr>
            <p:cNvPr id="15" name="Group 14"/>
            <p:cNvGrpSpPr/>
            <p:nvPr/>
          </p:nvGrpSpPr>
          <p:grpSpPr>
            <a:xfrm>
              <a:off x="4952999" y="1993900"/>
              <a:ext cx="3956967" cy="4039830"/>
              <a:chOff x="5943600" y="1143000"/>
              <a:chExt cx="3134755" cy="3200400"/>
            </a:xfrm>
          </p:grpSpPr>
          <p:pic>
            <p:nvPicPr>
              <p:cNvPr id="16" name="Picture 15"/>
              <p:cNvPicPr>
                <a:picLocks noChangeAspect="1"/>
              </p:cNvPicPr>
              <p:nvPr/>
            </p:nvPicPr>
            <p:blipFill>
              <a:blip r:embed="rId4"/>
              <a:stretch>
                <a:fillRect/>
              </a:stretch>
            </p:blipFill>
            <p:spPr>
              <a:xfrm>
                <a:off x="5943600" y="1935480"/>
                <a:ext cx="2758440" cy="731520"/>
              </a:xfrm>
              <a:prstGeom prst="rect">
                <a:avLst/>
              </a:prstGeom>
            </p:spPr>
          </p:pic>
          <p:pic>
            <p:nvPicPr>
              <p:cNvPr id="17" name="Picture 16"/>
              <p:cNvPicPr>
                <a:picLocks noChangeAspect="1"/>
              </p:cNvPicPr>
              <p:nvPr/>
            </p:nvPicPr>
            <p:blipFill>
              <a:blip r:embed="rId5"/>
              <a:stretch>
                <a:fillRect/>
              </a:stretch>
            </p:blipFill>
            <p:spPr>
              <a:xfrm>
                <a:off x="5943600" y="1143000"/>
                <a:ext cx="2727960" cy="777240"/>
              </a:xfrm>
              <a:prstGeom prst="rect">
                <a:avLst/>
              </a:prstGeom>
            </p:spPr>
          </p:pic>
          <p:pic>
            <p:nvPicPr>
              <p:cNvPr id="19" name="Picture 18"/>
              <p:cNvPicPr>
                <a:picLocks noChangeAspect="1"/>
              </p:cNvPicPr>
              <p:nvPr/>
            </p:nvPicPr>
            <p:blipFill>
              <a:blip r:embed="rId6"/>
              <a:stretch>
                <a:fillRect/>
              </a:stretch>
            </p:blipFill>
            <p:spPr>
              <a:xfrm>
                <a:off x="8665691" y="1168744"/>
                <a:ext cx="335280" cy="1424940"/>
              </a:xfrm>
              <a:prstGeom prst="rect">
                <a:avLst/>
              </a:prstGeom>
            </p:spPr>
          </p:pic>
          <p:pic>
            <p:nvPicPr>
              <p:cNvPr id="20" name="Picture 19"/>
              <p:cNvPicPr>
                <a:picLocks noChangeAspect="1"/>
              </p:cNvPicPr>
              <p:nvPr/>
            </p:nvPicPr>
            <p:blipFill>
              <a:blip r:embed="rId7"/>
              <a:stretch>
                <a:fillRect/>
              </a:stretch>
            </p:blipFill>
            <p:spPr>
              <a:xfrm>
                <a:off x="6096000" y="2667000"/>
                <a:ext cx="2971800" cy="830580"/>
              </a:xfrm>
              <a:prstGeom prst="rect">
                <a:avLst/>
              </a:prstGeom>
            </p:spPr>
          </p:pic>
          <p:pic>
            <p:nvPicPr>
              <p:cNvPr id="21" name="Picture 20"/>
              <p:cNvPicPr>
                <a:picLocks noChangeAspect="1"/>
              </p:cNvPicPr>
              <p:nvPr/>
            </p:nvPicPr>
            <p:blipFill>
              <a:blip r:embed="rId8"/>
              <a:stretch>
                <a:fillRect/>
              </a:stretch>
            </p:blipFill>
            <p:spPr>
              <a:xfrm>
                <a:off x="6096000" y="3581400"/>
                <a:ext cx="2590800" cy="762000"/>
              </a:xfrm>
              <a:prstGeom prst="rect">
                <a:avLst/>
              </a:prstGeom>
            </p:spPr>
          </p:pic>
          <p:pic>
            <p:nvPicPr>
              <p:cNvPr id="22" name="Picture 21"/>
              <p:cNvPicPr>
                <a:picLocks noChangeAspect="1"/>
              </p:cNvPicPr>
              <p:nvPr/>
            </p:nvPicPr>
            <p:blipFill>
              <a:blip r:embed="rId9"/>
              <a:stretch>
                <a:fillRect/>
              </a:stretch>
            </p:blipFill>
            <p:spPr>
              <a:xfrm>
                <a:off x="8689735" y="3478169"/>
                <a:ext cx="388620" cy="777240"/>
              </a:xfrm>
              <a:prstGeom prst="rect">
                <a:avLst/>
              </a:prstGeom>
            </p:spPr>
          </p:pic>
        </p:grpSp>
        <p:sp>
          <p:nvSpPr>
            <p:cNvPr id="23" name="TextBox 22"/>
            <p:cNvSpPr txBox="1"/>
            <p:nvPr/>
          </p:nvSpPr>
          <p:spPr>
            <a:xfrm>
              <a:off x="5288279" y="5668614"/>
              <a:ext cx="890447" cy="234086"/>
            </a:xfrm>
            <a:prstGeom prst="rect">
              <a:avLst/>
            </a:prstGeom>
            <a:noFill/>
          </p:spPr>
          <p:txBody>
            <a:bodyPr wrap="square" rtlCol="0">
              <a:spAutoFit/>
            </a:bodyPr>
            <a:lstStyle/>
            <a:p>
              <a:r>
                <a:rPr lang="en-US" sz="850" dirty="0" smtClean="0"/>
                <a:t>N production</a:t>
              </a:r>
              <a:endParaRPr lang="en-US" sz="850" dirty="0"/>
            </a:p>
          </p:txBody>
        </p:sp>
      </p:grpSp>
    </p:spTree>
    <p:extLst>
      <p:ext uri="{BB962C8B-B14F-4D97-AF65-F5344CB8AC3E}">
        <p14:creationId xmlns:p14="http://schemas.microsoft.com/office/powerpoint/2010/main" val="2074288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400" dirty="0" smtClean="0">
                <a:solidFill>
                  <a:schemeClr val="tx2"/>
                </a:solidFill>
                <a:latin typeface="+mn-lt"/>
              </a:rPr>
              <a:t>Numerical experiments</a:t>
            </a:r>
            <a:endParaRPr lang="en-US" sz="4400" dirty="0">
              <a:solidFill>
                <a:schemeClr val="tx2"/>
              </a:solidFill>
              <a:latin typeface="+mn-lt"/>
            </a:endParaRPr>
          </a:p>
        </p:txBody>
      </p:sp>
      <p:sp>
        <p:nvSpPr>
          <p:cNvPr id="4" name="Content Placeholder 2"/>
          <p:cNvSpPr txBox="1">
            <a:spLocks/>
          </p:cNvSpPr>
          <p:nvPr/>
        </p:nvSpPr>
        <p:spPr>
          <a:xfrm>
            <a:off x="261908" y="1028700"/>
            <a:ext cx="8633361" cy="5002223"/>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mn-lt"/>
              </a:rPr>
              <a:t>Water cycle and cryosphere: </a:t>
            </a:r>
            <a:endParaRPr lang="en-US" sz="2800" dirty="0">
              <a:latin typeface="+mn-lt"/>
            </a:endParaRPr>
          </a:p>
          <a:p>
            <a:pPr lvl="1"/>
            <a:r>
              <a:rPr lang="en-US" sz="2400" dirty="0" smtClean="0">
                <a:latin typeface="+mn-lt"/>
              </a:rPr>
              <a:t>Combined coupled experiments for water cycle and cryosphere questions using a tropical RR configurations without BGC</a:t>
            </a:r>
          </a:p>
          <a:p>
            <a:pPr lvl="1"/>
            <a:r>
              <a:rPr lang="en-US" sz="2400" dirty="0" smtClean="0">
                <a:latin typeface="+mn-lt"/>
              </a:rPr>
              <a:t>Include </a:t>
            </a:r>
            <a:r>
              <a:rPr lang="en-US" sz="2400" dirty="0">
                <a:latin typeface="+mn-lt"/>
              </a:rPr>
              <a:t>simulations with multiple </a:t>
            </a:r>
            <a:r>
              <a:rPr lang="en-US" sz="2400" dirty="0" err="1">
                <a:latin typeface="+mn-lt"/>
              </a:rPr>
              <a:t>forcings</a:t>
            </a:r>
            <a:r>
              <a:rPr lang="en-US" sz="2400" dirty="0">
                <a:latin typeface="+mn-lt"/>
              </a:rPr>
              <a:t> (GHG, aerosols, LULCC)</a:t>
            </a:r>
            <a:endParaRPr lang="en-US" sz="2400" dirty="0" smtClean="0">
              <a:latin typeface="+mn-lt"/>
            </a:endParaRPr>
          </a:p>
          <a:p>
            <a:pPr lvl="1"/>
            <a:r>
              <a:rPr lang="en-US" sz="2400" dirty="0">
                <a:latin typeface="+mn-lt"/>
              </a:rPr>
              <a:t>M</a:t>
            </a:r>
            <a:r>
              <a:rPr lang="en-US" sz="2400" dirty="0" smtClean="0">
                <a:latin typeface="+mn-lt"/>
              </a:rPr>
              <a:t>ultiple ensemble members of 1970-2050</a:t>
            </a:r>
          </a:p>
          <a:p>
            <a:r>
              <a:rPr lang="en-US" sz="2800" dirty="0" smtClean="0">
                <a:latin typeface="+mn-lt"/>
              </a:rPr>
              <a:t>Biogeochemistry:</a:t>
            </a:r>
          </a:p>
          <a:p>
            <a:pPr lvl="1"/>
            <a:r>
              <a:rPr lang="en-US" sz="2400" dirty="0" smtClean="0">
                <a:latin typeface="+mn-lt"/>
              </a:rPr>
              <a:t>Coupled experiments using the tropical RR configuration with coupled BGC cycle and prescribed CO2 (B case) for 1850-2100</a:t>
            </a:r>
          </a:p>
          <a:p>
            <a:pPr lvl="1"/>
            <a:r>
              <a:rPr lang="en-US" sz="2400" dirty="0" smtClean="0">
                <a:latin typeface="+mn-lt"/>
              </a:rPr>
              <a:t>Include </a:t>
            </a:r>
            <a:r>
              <a:rPr lang="en-US" sz="2400" dirty="0">
                <a:latin typeface="+mn-lt"/>
              </a:rPr>
              <a:t>multiple simulations with vegetation dynamics on/off in FATES</a:t>
            </a:r>
          </a:p>
          <a:p>
            <a:endParaRPr lang="en-US" sz="3200" dirty="0" smtClean="0">
              <a:latin typeface="+mn-lt"/>
            </a:endParaRPr>
          </a:p>
        </p:txBody>
      </p:sp>
    </p:spTree>
    <p:extLst>
      <p:ext uri="{BB962C8B-B14F-4D97-AF65-F5344CB8AC3E}">
        <p14:creationId xmlns:p14="http://schemas.microsoft.com/office/powerpoint/2010/main" val="1291136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7157" y="191582"/>
            <a:ext cx="8756427" cy="794737"/>
          </a:xfrm>
          <a:prstGeom prst="rect">
            <a:avLst/>
          </a:prstGeom>
        </p:spPr>
        <p:txBody>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algn="ctr"/>
            <a:r>
              <a:rPr lang="en-US" sz="4400" dirty="0" smtClean="0">
                <a:latin typeface="+mn-lt"/>
              </a:rPr>
              <a:t>Discussion</a:t>
            </a:r>
            <a:endParaRPr lang="en-US" sz="4400" dirty="0">
              <a:latin typeface="+mn-lt"/>
            </a:endParaRPr>
          </a:p>
        </p:txBody>
      </p:sp>
      <p:sp>
        <p:nvSpPr>
          <p:cNvPr id="4" name="Content Placeholder 2"/>
          <p:cNvSpPr txBox="1">
            <a:spLocks/>
          </p:cNvSpPr>
          <p:nvPr/>
        </p:nvSpPr>
        <p:spPr>
          <a:xfrm>
            <a:off x="261908" y="1117600"/>
            <a:ext cx="8633361" cy="5002223"/>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mn-lt"/>
              </a:rPr>
              <a:t>Science questions for ACME and collaborative projects</a:t>
            </a:r>
          </a:p>
          <a:p>
            <a:r>
              <a:rPr lang="en-US" sz="2800" dirty="0" smtClean="0">
                <a:latin typeface="+mn-lt"/>
              </a:rPr>
              <a:t>ACME tropics </a:t>
            </a:r>
            <a:r>
              <a:rPr lang="en-US" sz="2800" dirty="0">
                <a:latin typeface="+mn-lt"/>
              </a:rPr>
              <a:t>regional </a:t>
            </a:r>
            <a:r>
              <a:rPr lang="en-US" sz="2800" dirty="0" smtClean="0">
                <a:latin typeface="+mn-lt"/>
              </a:rPr>
              <a:t>refined (RR) </a:t>
            </a:r>
            <a:r>
              <a:rPr lang="en-US" sz="2800" dirty="0">
                <a:latin typeface="+mn-lt"/>
              </a:rPr>
              <a:t>grids</a:t>
            </a:r>
          </a:p>
          <a:p>
            <a:pPr lvl="1"/>
            <a:r>
              <a:rPr lang="en-US" dirty="0">
                <a:latin typeface="+mn-lt"/>
              </a:rPr>
              <a:t>Science requirements</a:t>
            </a:r>
          </a:p>
          <a:p>
            <a:pPr lvl="1"/>
            <a:r>
              <a:rPr lang="en-US" dirty="0">
                <a:latin typeface="+mn-lt"/>
              </a:rPr>
              <a:t>Computational requirements</a:t>
            </a:r>
          </a:p>
          <a:p>
            <a:r>
              <a:rPr lang="en-US" sz="2800" dirty="0">
                <a:latin typeface="+mn-lt"/>
              </a:rPr>
              <a:t>Development and model configuration</a:t>
            </a:r>
          </a:p>
          <a:p>
            <a:pPr lvl="1"/>
            <a:r>
              <a:rPr lang="en-US" dirty="0">
                <a:latin typeface="+mn-lt"/>
              </a:rPr>
              <a:t>New development</a:t>
            </a:r>
          </a:p>
          <a:p>
            <a:pPr lvl="1"/>
            <a:r>
              <a:rPr lang="en-US" dirty="0">
                <a:latin typeface="+mn-lt"/>
              </a:rPr>
              <a:t>Parameterization improvements</a:t>
            </a:r>
          </a:p>
          <a:p>
            <a:pPr lvl="1"/>
            <a:r>
              <a:rPr lang="en-US" dirty="0">
                <a:latin typeface="+mn-lt"/>
              </a:rPr>
              <a:t>Biogeochemistry </a:t>
            </a:r>
          </a:p>
          <a:p>
            <a:r>
              <a:rPr lang="en-US" sz="2800" dirty="0">
                <a:latin typeface="+mn-lt"/>
              </a:rPr>
              <a:t>T</a:t>
            </a:r>
            <a:r>
              <a:rPr lang="en-US" sz="2800" dirty="0" smtClean="0">
                <a:latin typeface="+mn-lt"/>
              </a:rPr>
              <a:t>imeline</a:t>
            </a:r>
            <a:endParaRPr lang="en-US" sz="2800" dirty="0">
              <a:latin typeface="+mn-lt"/>
            </a:endParaRPr>
          </a:p>
          <a:p>
            <a:pPr lvl="1"/>
            <a:r>
              <a:rPr lang="en-US" dirty="0">
                <a:latin typeface="+mn-lt"/>
              </a:rPr>
              <a:t>Which ACME version</a:t>
            </a:r>
          </a:p>
          <a:p>
            <a:pPr lvl="1"/>
            <a:r>
              <a:rPr lang="en-US" dirty="0">
                <a:latin typeface="+mn-lt"/>
              </a:rPr>
              <a:t>Timeline</a:t>
            </a:r>
          </a:p>
          <a:p>
            <a:endParaRPr lang="en-US" sz="3200" dirty="0" smtClean="0">
              <a:latin typeface="+mn-lt"/>
            </a:endParaRPr>
          </a:p>
        </p:txBody>
      </p:sp>
    </p:spTree>
    <p:extLst>
      <p:ext uri="{BB962C8B-B14F-4D97-AF65-F5344CB8AC3E}">
        <p14:creationId xmlns:p14="http://schemas.microsoft.com/office/powerpoint/2010/main" val="816452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9900" y="173038"/>
            <a:ext cx="8229600" cy="449262"/>
          </a:xfrm>
          <a:prstGeom prst="rect">
            <a:avLst/>
          </a:prstGeom>
        </p:spPr>
        <p:txBody>
          <a:bodyPr>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r>
              <a:rPr lang="en-US" sz="3200" dirty="0" smtClean="0"/>
              <a:t>Atmosphere and land grid</a:t>
            </a:r>
            <a:endParaRPr lang="en-US" sz="3200" dirty="0"/>
          </a:p>
        </p:txBody>
      </p:sp>
      <p:sp>
        <p:nvSpPr>
          <p:cNvPr id="3" name="Content Placeholder 2"/>
          <p:cNvSpPr txBox="1">
            <a:spLocks/>
          </p:cNvSpPr>
          <p:nvPr/>
        </p:nvSpPr>
        <p:spPr>
          <a:xfrm>
            <a:off x="368300" y="762000"/>
            <a:ext cx="8229600" cy="2032000"/>
          </a:xfrm>
          <a:prstGeom prst="rect">
            <a:avLst/>
          </a:prstGeom>
        </p:spPr>
        <p:txBody>
          <a:bodyPr>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latin typeface="+mn-lt"/>
              </a:rPr>
              <a:t>Same grid for atmosphere and land</a:t>
            </a:r>
          </a:p>
          <a:p>
            <a:r>
              <a:rPr lang="en-US" sz="2000" dirty="0" smtClean="0">
                <a:latin typeface="+mn-lt"/>
              </a:rPr>
              <a:t>Leveraging experience from v1 water cycle experiments for low and high resolution: Amazon: 25 km; outside: 100 km</a:t>
            </a:r>
            <a:endParaRPr lang="en-US" sz="2000" baseline="30000" dirty="0" smtClean="0">
              <a:latin typeface="+mn-lt"/>
            </a:endParaRPr>
          </a:p>
          <a:p>
            <a:r>
              <a:rPr lang="en-US" sz="2000" dirty="0" smtClean="0">
                <a:latin typeface="+mn-lt"/>
              </a:rPr>
              <a:t>Important features to include in the RR domain: </a:t>
            </a:r>
            <a:r>
              <a:rPr lang="en-US" sz="2000" dirty="0">
                <a:latin typeface="+mn-lt"/>
              </a:rPr>
              <a:t>c</a:t>
            </a:r>
            <a:r>
              <a:rPr lang="en-US" sz="2000" dirty="0" smtClean="0">
                <a:latin typeface="+mn-lt"/>
              </a:rPr>
              <a:t>irculation features that influence Amazon precipitation (e.g., movement of ITCZ, north-south divergence circulation)</a:t>
            </a:r>
            <a:endParaRPr lang="en-US" sz="2000" dirty="0">
              <a:latin typeface="+mn-lt"/>
            </a:endParaRPr>
          </a:p>
        </p:txBody>
      </p:sp>
      <p:pic>
        <p:nvPicPr>
          <p:cNvPr id="5" name="Picture 4"/>
          <p:cNvPicPr>
            <a:picLocks noChangeAspect="1"/>
          </p:cNvPicPr>
          <p:nvPr/>
        </p:nvPicPr>
        <p:blipFill>
          <a:blip r:embed="rId3"/>
          <a:stretch>
            <a:fillRect/>
          </a:stretch>
        </p:blipFill>
        <p:spPr>
          <a:xfrm>
            <a:off x="1460500" y="2837696"/>
            <a:ext cx="6350000" cy="3336441"/>
          </a:xfrm>
          <a:prstGeom prst="rect">
            <a:avLst/>
          </a:prstGeom>
        </p:spPr>
      </p:pic>
    </p:spTree>
    <p:extLst>
      <p:ext uri="{BB962C8B-B14F-4D97-AF65-F5344CB8AC3E}">
        <p14:creationId xmlns:p14="http://schemas.microsoft.com/office/powerpoint/2010/main" val="96042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18106</TotalTime>
  <Words>697</Words>
  <Application>Microsoft Macintosh PowerPoint</Application>
  <PresentationFormat>On-screen Show (4:3)</PresentationFormat>
  <Paragraphs>77</Paragraphs>
  <Slides>12</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Pacific Northwest National Laboratory</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DeGraaf</dc:creator>
  <cp:lastModifiedBy>Leung, Lai-Yung (Ruby)</cp:lastModifiedBy>
  <cp:revision>375</cp:revision>
  <dcterms:created xsi:type="dcterms:W3CDTF">2014-12-04T00:15:55Z</dcterms:created>
  <dcterms:modified xsi:type="dcterms:W3CDTF">2017-06-05T11:04:37Z</dcterms:modified>
</cp:coreProperties>
</file>