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35" r:id="rId2"/>
    <p:sldId id="330" r:id="rId3"/>
    <p:sldId id="331" r:id="rId4"/>
    <p:sldId id="328" r:id="rId5"/>
    <p:sldId id="329" r:id="rId6"/>
    <p:sldId id="379" r:id="rId7"/>
    <p:sldId id="332" r:id="rId8"/>
    <p:sldId id="333" r:id="rId9"/>
    <p:sldId id="336" r:id="rId10"/>
    <p:sldId id="334" r:id="rId11"/>
    <p:sldId id="337" r:id="rId12"/>
    <p:sldId id="338" r:id="rId13"/>
    <p:sldId id="340" r:id="rId14"/>
    <p:sldId id="310" r:id="rId15"/>
    <p:sldId id="344" r:id="rId16"/>
    <p:sldId id="343" r:id="rId17"/>
    <p:sldId id="350" r:id="rId18"/>
    <p:sldId id="3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85463" autoAdjust="0"/>
  </p:normalViewPr>
  <p:slideViewPr>
    <p:cSldViewPr snapToGrid="0">
      <p:cViewPr>
        <p:scale>
          <a:sx n="100" d="100"/>
          <a:sy n="100" d="100"/>
        </p:scale>
        <p:origin x="211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65DDA-9E49-C74B-BAE0-7AABCB12928A}" type="datetimeFigureOut">
              <a:rPr lang="en-US" smtClean="0"/>
              <a:t>6/4/17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5A485-7AAC-D042-BCD7-5613B55C1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5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CA1E-D2F8-45D2-9624-401F29B22C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36286-04A3-4725-BA44-052D5C24B4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6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36286-04A3-4725-BA44-052D5C24B4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5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CA1E-D2F8-45D2-9624-401F29B22C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9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32004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822960"/>
            <a:ext cx="48006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8229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82296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6/4/17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pPr/>
              <a:t>June 4, 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5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6357008"/>
            <a:ext cx="13716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6/4/17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6504908"/>
            <a:ext cx="13716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7156" y="257530"/>
            <a:ext cx="8838617" cy="70219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000" dirty="0" smtClean="0">
                <a:latin typeface="+mn-lt"/>
              </a:rPr>
              <a:t>Outline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87156" y="990599"/>
            <a:ext cx="8688215" cy="50192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n-lt"/>
              </a:rPr>
              <a:t>S</a:t>
            </a:r>
            <a:r>
              <a:rPr lang="en-US" sz="2800" dirty="0" smtClean="0">
                <a:latin typeface="+mn-lt"/>
              </a:rPr>
              <a:t>tatus of component models</a:t>
            </a:r>
          </a:p>
          <a:p>
            <a:pPr lvl="1"/>
            <a:r>
              <a:rPr lang="en-US" sz="2400" dirty="0" smtClean="0">
                <a:latin typeface="+mn-lt"/>
              </a:rPr>
              <a:t>Component model breakout group discussion (Mon-Wed)</a:t>
            </a:r>
            <a:endParaRPr lang="en-US" sz="3200" dirty="0">
              <a:latin typeface="+mn-lt"/>
            </a:endParaRPr>
          </a:p>
          <a:p>
            <a:r>
              <a:rPr lang="en-US" sz="2800" dirty="0">
                <a:latin typeface="+mn-lt"/>
              </a:rPr>
              <a:t>S</a:t>
            </a:r>
            <a:r>
              <a:rPr lang="en-US" sz="2800" dirty="0" smtClean="0">
                <a:latin typeface="+mn-lt"/>
              </a:rPr>
              <a:t>tatus of coupled model (low and high resolution)</a:t>
            </a:r>
          </a:p>
          <a:p>
            <a:pPr lvl="1"/>
            <a:r>
              <a:rPr lang="en-US" sz="2400" dirty="0" smtClean="0">
                <a:latin typeface="+mn-lt"/>
              </a:rPr>
              <a:t>V0 initialization and results (Mon)</a:t>
            </a:r>
          </a:p>
          <a:p>
            <a:pPr lvl="1"/>
            <a:r>
              <a:rPr lang="en-US" sz="2400" dirty="0" smtClean="0">
                <a:latin typeface="+mn-lt"/>
              </a:rPr>
              <a:t>V1 science campaign (Tue)</a:t>
            </a:r>
          </a:p>
          <a:p>
            <a:pPr lvl="1"/>
            <a:r>
              <a:rPr lang="en-US" sz="2400" dirty="0" smtClean="0">
                <a:latin typeface="+mn-lt"/>
              </a:rPr>
              <a:t>Coupled BGC discussion (Tue)</a:t>
            </a:r>
          </a:p>
          <a:p>
            <a:pPr lvl="1"/>
            <a:r>
              <a:rPr lang="en-US" sz="2400" dirty="0" smtClean="0">
                <a:latin typeface="+mn-lt"/>
              </a:rPr>
              <a:t>Diagnosing v1 coupled model problems (Wed)</a:t>
            </a:r>
            <a:endParaRPr lang="en-US" sz="2400" dirty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v2 science goals</a:t>
            </a:r>
          </a:p>
          <a:p>
            <a:pPr lvl="1"/>
            <a:r>
              <a:rPr lang="en-US" sz="2400" dirty="0" smtClean="0">
                <a:latin typeface="+mn-lt"/>
              </a:rPr>
              <a:t>Tropics (Mon)</a:t>
            </a:r>
          </a:p>
          <a:p>
            <a:pPr lvl="1"/>
            <a:r>
              <a:rPr lang="en-US" sz="2400" dirty="0" smtClean="0">
                <a:latin typeface="+mn-lt"/>
              </a:rPr>
              <a:t>Arctic (Tue)</a:t>
            </a:r>
          </a:p>
          <a:p>
            <a:pPr lvl="1"/>
            <a:r>
              <a:rPr lang="en-US" sz="2400" dirty="0" smtClean="0">
                <a:latin typeface="+mn-lt"/>
              </a:rPr>
              <a:t>V2 and v3 science (Wed)</a:t>
            </a:r>
          </a:p>
        </p:txBody>
      </p:sp>
    </p:spTree>
    <p:extLst>
      <p:ext uri="{BB962C8B-B14F-4D97-AF65-F5344CB8AC3E}">
        <p14:creationId xmlns:p14="http://schemas.microsoft.com/office/powerpoint/2010/main" val="12194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99720"/>
            <a:ext cx="8572500" cy="79248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Insights from human-earth system modeling</a:t>
            </a:r>
            <a:endParaRPr lang="en-US" dirty="0">
              <a:latin typeface="+mn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1928519" y="1366204"/>
            <a:ext cx="457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1may2017 Thornton iESM Fig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493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44298" y="729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 descr="1may2017 Thornton iESM Fig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493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03735" y="1370737"/>
            <a:ext cx="435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a typeface="Arial" charset="0"/>
                <a:cs typeface="Arial" charset="0"/>
              </a:rPr>
              <a:t>Change in Land Cover due to Climate Feedbacks</a:t>
            </a:r>
            <a:endParaRPr lang="en-US" b="1" dirty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493847"/>
            <a:ext cx="435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a typeface="Arial" charset="0"/>
                <a:cs typeface="Arial" charset="0"/>
              </a:rPr>
              <a:t>Coupling Schematic</a:t>
            </a:r>
            <a:endParaRPr lang="en-US" b="1" dirty="0"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3627" y="5558725"/>
            <a:ext cx="701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a typeface="Arial" charset="0"/>
                <a:cs typeface="Arial" charset="0"/>
              </a:rPr>
              <a:t>Source: Thornton et al. (accepted</a:t>
            </a:r>
            <a:r>
              <a:rPr lang="en-US" sz="1400" dirty="0" smtClean="0">
                <a:ea typeface="Arial" charset="0"/>
                <a:cs typeface="Arial" charset="0"/>
              </a:rPr>
              <a:t>) </a:t>
            </a:r>
            <a:r>
              <a:rPr lang="en-US" sz="1400" i="1" dirty="0" smtClean="0">
                <a:ea typeface="Arial" charset="0"/>
                <a:cs typeface="Arial" charset="0"/>
              </a:rPr>
              <a:t>Nature Climate Change</a:t>
            </a:r>
            <a:r>
              <a:rPr lang="en-US" sz="1400" dirty="0" smtClean="0">
                <a:ea typeface="Arial" charset="0"/>
                <a:cs typeface="Arial" charset="0"/>
              </a:rPr>
              <a:t>.</a:t>
            </a:r>
            <a:endParaRPr lang="en-US" sz="14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531223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Low-res coupled model</a:t>
            </a:r>
            <a:endParaRPr lang="en-US" sz="4000" dirty="0">
              <a:latin typeface="+mn-lt"/>
            </a:endParaRPr>
          </a:p>
        </p:txBody>
      </p:sp>
      <p:sp>
        <p:nvSpPr>
          <p:cNvPr id="7" name="Content Placeholder 7"/>
          <p:cNvSpPr>
            <a:spLocks noGrp="1"/>
          </p:cNvSpPr>
          <p:nvPr>
            <p:ph sz="half" idx="1"/>
          </p:nvPr>
        </p:nvSpPr>
        <p:spPr>
          <a:xfrm>
            <a:off x="261250" y="1738086"/>
            <a:ext cx="3205838" cy="294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Comparison:</a:t>
            </a:r>
          </a:p>
          <a:p>
            <a:r>
              <a:rPr lang="en-US" sz="2000" dirty="0" smtClean="0">
                <a:latin typeface="+mn-lt"/>
              </a:rPr>
              <a:t>Normalized global </a:t>
            </a:r>
            <a:r>
              <a:rPr lang="en-US" sz="2000" dirty="0">
                <a:latin typeface="+mn-lt"/>
              </a:rPr>
              <a:t>RMSE for historical simulations</a:t>
            </a:r>
          </a:p>
          <a:p>
            <a:r>
              <a:rPr lang="en-US" sz="2000" dirty="0" smtClean="0">
                <a:latin typeface="+mn-lt"/>
              </a:rPr>
              <a:t>ACME v1 (100, 60 level ocean)</a:t>
            </a:r>
          </a:p>
          <a:p>
            <a:r>
              <a:rPr lang="en-US" sz="2000" dirty="0" smtClean="0">
                <a:latin typeface="+mn-lt"/>
              </a:rPr>
              <a:t>ACME v0.4</a:t>
            </a:r>
          </a:p>
          <a:p>
            <a:r>
              <a:rPr lang="en-US" sz="2000" dirty="0" smtClean="0">
                <a:latin typeface="+mn-lt"/>
              </a:rPr>
              <a:t>CMIP5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5" b="8360"/>
          <a:stretch/>
        </p:blipFill>
        <p:spPr>
          <a:xfrm>
            <a:off x="3548740" y="961571"/>
            <a:ext cx="5143500" cy="518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114" y="5711373"/>
            <a:ext cx="88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Qi Tang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43156" y="931847"/>
            <a:ext cx="70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worst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19354" y="5624678"/>
            <a:ext cx="5860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best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-5400000">
            <a:off x="3426015" y="5253556"/>
            <a:ext cx="14586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ACME v1 (100L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ocn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-5400000">
            <a:off x="3650985" y="5253556"/>
            <a:ext cx="14586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ACME v1 (60L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ocn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-5400000">
            <a:off x="3846927" y="5253556"/>
            <a:ext cx="14586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ACME v0.4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583" y="1042217"/>
            <a:ext cx="981075" cy="6000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60537" y="1916875"/>
            <a:ext cx="612354" cy="27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97470"/>
            <a:ext cx="8229600" cy="1097280"/>
          </a:xfrm>
        </p:spPr>
        <p:txBody>
          <a:bodyPr/>
          <a:lstStyle/>
          <a:p>
            <a:r>
              <a:rPr lang="en-US" dirty="0">
                <a:latin typeface="+mn-lt"/>
              </a:rPr>
              <a:t>Low-res coupled model</a:t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Outstanding problems</a:t>
            </a:r>
            <a:endParaRPr lang="en-US" dirty="0"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2118651"/>
            <a:ext cx="3429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12" y="1097877"/>
            <a:ext cx="2632558" cy="486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056846" y="71562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ENSO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76010" y="1726169"/>
            <a:ext cx="147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Initial cooling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3099" y="4787900"/>
            <a:ext cx="464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on diagnosing the problems: approach and challenges (Wed)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6175" y="249068"/>
            <a:ext cx="6781910" cy="649873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Coupled High-Res Status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6175" y="1674688"/>
            <a:ext cx="4581387" cy="412078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ompleted 5-day </a:t>
            </a:r>
            <a:r>
              <a:rPr lang="en-US" dirty="0">
                <a:latin typeface="+mn-lt"/>
              </a:rPr>
              <a:t>test runs on </a:t>
            </a:r>
            <a:r>
              <a:rPr lang="en-US" dirty="0" err="1">
                <a:latin typeface="+mn-lt"/>
              </a:rPr>
              <a:t>mira</a:t>
            </a:r>
            <a:r>
              <a:rPr lang="en-US" dirty="0">
                <a:latin typeface="+mn-lt"/>
              </a:rPr>
              <a:t>, titan, and C</a:t>
            </a:r>
            <a:r>
              <a:rPr lang="en-US" dirty="0" smtClean="0">
                <a:latin typeface="+mn-lt"/>
              </a:rPr>
              <a:t>ori-KNL</a:t>
            </a: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COSP seems to work fine</a:t>
            </a:r>
          </a:p>
          <a:p>
            <a:r>
              <a:rPr lang="en-US" dirty="0">
                <a:latin typeface="+mn-lt"/>
              </a:rPr>
              <a:t>U</a:t>
            </a:r>
            <a:r>
              <a:rPr lang="en-US" dirty="0" smtClean="0">
                <a:latin typeface="+mn-lt"/>
              </a:rPr>
              <a:t>nable </a:t>
            </a:r>
            <a:r>
              <a:rPr lang="en-US" dirty="0">
                <a:latin typeface="+mn-lt"/>
              </a:rPr>
              <a:t>to write restart files </a:t>
            </a:r>
            <a:r>
              <a:rPr lang="en-US" dirty="0" smtClean="0">
                <a:latin typeface="+mn-lt"/>
              </a:rPr>
              <a:t>prevents longer </a:t>
            </a:r>
            <a:r>
              <a:rPr lang="en-US" dirty="0">
                <a:latin typeface="+mn-lt"/>
              </a:rPr>
              <a:t>tests </a:t>
            </a:r>
          </a:p>
          <a:p>
            <a:pPr lvl="1"/>
            <a:r>
              <a:rPr lang="en-US" dirty="0">
                <a:latin typeface="+mn-lt"/>
              </a:rPr>
              <a:t>The longest simulation </a:t>
            </a:r>
            <a:r>
              <a:rPr lang="en-US" dirty="0" smtClean="0">
                <a:latin typeface="+mn-lt"/>
              </a:rPr>
              <a:t>is </a:t>
            </a:r>
            <a:r>
              <a:rPr lang="en-US" dirty="0">
                <a:latin typeface="+mn-lt"/>
              </a:rPr>
              <a:t>45 days on C</a:t>
            </a:r>
            <a:r>
              <a:rPr lang="en-US" dirty="0" smtClean="0">
                <a:latin typeface="+mn-lt"/>
              </a:rPr>
              <a:t>ori-KNL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Writing output ruins performance (see table)</a:t>
            </a:r>
          </a:p>
          <a:p>
            <a:r>
              <a:rPr lang="en-US" dirty="0">
                <a:latin typeface="+mn-lt"/>
              </a:rPr>
              <a:t>Initialization takes hours, preventing </a:t>
            </a:r>
            <a:r>
              <a:rPr lang="en-US" dirty="0" smtClean="0">
                <a:latin typeface="+mn-lt"/>
              </a:rPr>
              <a:t>use of </a:t>
            </a:r>
            <a:r>
              <a:rPr lang="en-US" dirty="0">
                <a:latin typeface="+mn-lt"/>
              </a:rPr>
              <a:t>debug </a:t>
            </a:r>
            <a:r>
              <a:rPr lang="en-US" dirty="0" smtClean="0">
                <a:latin typeface="+mn-lt"/>
              </a:rPr>
              <a:t>queues 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rogress </a:t>
            </a:r>
            <a:r>
              <a:rPr lang="en-US" dirty="0">
                <a:latin typeface="+mn-lt"/>
              </a:rPr>
              <a:t>suffers from a lack of dedicated staff – everyone is </a:t>
            </a:r>
            <a:r>
              <a:rPr lang="en-US" dirty="0" smtClean="0">
                <a:latin typeface="+mn-lt"/>
              </a:rPr>
              <a:t>focusing </a:t>
            </a:r>
            <a:r>
              <a:rPr lang="en-US" dirty="0">
                <a:latin typeface="+mn-lt"/>
              </a:rPr>
              <a:t>on fixing low-res problems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74564"/>
              </p:ext>
            </p:extLst>
          </p:nvPr>
        </p:nvGraphicFramePr>
        <p:xfrm>
          <a:off x="4980971" y="4333101"/>
          <a:ext cx="4064000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Machine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SYPD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Output?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Cores</a:t>
                      </a:r>
                      <a:r>
                        <a:rPr lang="en-US" sz="1400" baseline="0" dirty="0"/>
                        <a:t> Used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mira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daily </a:t>
                      </a:r>
                      <a:r>
                        <a:rPr lang="en-US" sz="1400" dirty="0" err="1"/>
                        <a:t>atm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32768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titan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28000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cori</a:t>
                      </a:r>
                      <a:r>
                        <a:rPr lang="en-US" sz="1400" dirty="0"/>
                        <a:t>-KNL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52800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cori</a:t>
                      </a:r>
                      <a:r>
                        <a:rPr lang="en-US" sz="1400" dirty="0"/>
                        <a:t>-KNL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 day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atm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59200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66665" y="5723751"/>
            <a:ext cx="3547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Table: Timings from 5-day </a:t>
            </a:r>
            <a:r>
              <a:rPr lang="en-US" sz="1350" i="1"/>
              <a:t>high-res coupled runs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175" y="898941"/>
            <a:ext cx="433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Team: Peter Caldwell, Noel Keen, Jon Wolfe, &amp; Qi Tang with help from other Performance </a:t>
            </a:r>
            <a:r>
              <a:rPr lang="en-US" sz="1400" dirty="0" smtClean="0">
                <a:solidFill>
                  <a:srgbClr val="0070C0"/>
                </a:solidFill>
              </a:rPr>
              <a:t>team </a:t>
            </a:r>
            <a:r>
              <a:rPr lang="en-US" sz="1400" dirty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embers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8670" r="10529" b="6870"/>
          <a:stretch/>
        </p:blipFill>
        <p:spPr>
          <a:xfrm>
            <a:off x="5111064" y="1285408"/>
            <a:ext cx="3842435" cy="28992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3500" y="929297"/>
            <a:ext cx="37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/>
              <a:t>5 </a:t>
            </a:r>
            <a:r>
              <a:rPr lang="en-US" sz="1600" i="1" dirty="0"/>
              <a:t>day high-res coupled runs looks </a:t>
            </a:r>
            <a:r>
              <a:rPr lang="en-US" sz="1600" i="1"/>
              <a:t>like </a:t>
            </a:r>
            <a:r>
              <a:rPr lang="en-US" sz="1600" i="1" smtClean="0"/>
              <a:t>Earth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633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7157" y="191582"/>
            <a:ext cx="8779043" cy="7947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000" smtClean="0">
                <a:latin typeface="+mn-lt"/>
              </a:rPr>
              <a:t>V2 science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19824" y="737040"/>
            <a:ext cx="8909876" cy="53716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+mn-lt"/>
              </a:rPr>
              <a:t>Strategy:</a:t>
            </a:r>
          </a:p>
          <a:p>
            <a:pPr lvl="1"/>
            <a:r>
              <a:rPr lang="en-US" sz="2200" dirty="0" smtClean="0">
                <a:latin typeface="+mn-lt"/>
              </a:rPr>
              <a:t>Focus more on computational advances</a:t>
            </a:r>
          </a:p>
          <a:p>
            <a:pPr lvl="1"/>
            <a:r>
              <a:rPr lang="en-US" sz="2200" dirty="0" smtClean="0">
                <a:latin typeface="+mn-lt"/>
              </a:rPr>
              <a:t>Parallel efforts on v2 (minor) and v3 (more substantive) model development </a:t>
            </a:r>
          </a:p>
          <a:p>
            <a:r>
              <a:rPr lang="en-US" sz="2800" b="1" dirty="0" smtClean="0">
                <a:latin typeface="+mn-lt"/>
              </a:rPr>
              <a:t>Science goals:</a:t>
            </a:r>
          </a:p>
          <a:p>
            <a:pPr lvl="1"/>
            <a:r>
              <a:rPr lang="en-US" sz="2200" dirty="0" smtClean="0">
                <a:latin typeface="+mn-lt"/>
              </a:rPr>
              <a:t>Better understand and document v1 model behaviors and address uncertainty</a:t>
            </a:r>
          </a:p>
          <a:p>
            <a:pPr lvl="1"/>
            <a:r>
              <a:rPr lang="en-US" sz="2200" dirty="0">
                <a:latin typeface="+mn-lt"/>
              </a:rPr>
              <a:t>F</a:t>
            </a:r>
            <a:r>
              <a:rPr lang="en-US" sz="2200" dirty="0" smtClean="0">
                <a:latin typeface="+mn-lt"/>
              </a:rPr>
              <a:t>eature ACME variable resolution model capability for the Arctic and tropics, climatically important regions, with potential for collaborations with other DOE projects</a:t>
            </a:r>
          </a:p>
          <a:p>
            <a:r>
              <a:rPr lang="en-US" sz="2800" b="1" dirty="0" smtClean="0">
                <a:latin typeface="+mn-lt"/>
              </a:rPr>
              <a:t>Experiments:</a:t>
            </a:r>
          </a:p>
          <a:p>
            <a:pPr lvl="1"/>
            <a:r>
              <a:rPr lang="en-US" sz="2200" dirty="0" smtClean="0">
                <a:latin typeface="+mn-lt"/>
              </a:rPr>
              <a:t>Add ensemble members for v1 LR and HR experiments</a:t>
            </a:r>
          </a:p>
          <a:p>
            <a:pPr lvl="1"/>
            <a:r>
              <a:rPr lang="en-US" sz="2200" dirty="0" smtClean="0">
                <a:latin typeface="+mn-lt"/>
              </a:rPr>
              <a:t>V2 experiments using regional refined grids over the Arctic and tropics</a:t>
            </a:r>
          </a:p>
          <a:p>
            <a:endParaRPr 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34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41"/>
          <p:cNvPicPr preferRelativeResize="0"/>
          <p:nvPr/>
        </p:nvPicPr>
        <p:blipFill rotWithShape="1">
          <a:blip r:embed="rId2">
            <a:alphaModFix/>
          </a:blip>
          <a:srcRect l="22591" t="3219" r="2672" b="7349"/>
          <a:stretch/>
        </p:blipFill>
        <p:spPr>
          <a:xfrm>
            <a:off x="4611706" y="1447800"/>
            <a:ext cx="4290994" cy="397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242"/>
          <p:cNvPicPr preferRelativeResize="0"/>
          <p:nvPr/>
        </p:nvPicPr>
        <p:blipFill rotWithShape="1">
          <a:blip r:embed="rId3">
            <a:alphaModFix/>
          </a:blip>
          <a:srcRect l="22621" t="2598" r="3103" b="7384"/>
          <a:stretch/>
        </p:blipFill>
        <p:spPr>
          <a:xfrm>
            <a:off x="292101" y="1435100"/>
            <a:ext cx="4178299" cy="39905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44"/>
          <p:cNvSpPr txBox="1"/>
          <p:nvPr/>
        </p:nvSpPr>
        <p:spPr>
          <a:xfrm>
            <a:off x="3225133" y="3686232"/>
            <a:ext cx="74182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+6 C</a:t>
            </a:r>
          </a:p>
        </p:txBody>
      </p:sp>
      <p:sp>
        <p:nvSpPr>
          <p:cNvPr id="7" name="Shape 246"/>
          <p:cNvSpPr txBox="1"/>
          <p:nvPr/>
        </p:nvSpPr>
        <p:spPr>
          <a:xfrm>
            <a:off x="520351" y="5641342"/>
            <a:ext cx="358174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Nearly Double Previous Record</a:t>
            </a:r>
          </a:p>
        </p:txBody>
      </p:sp>
      <p:sp>
        <p:nvSpPr>
          <p:cNvPr id="8" name="Shape 247"/>
          <p:cNvSpPr txBox="1"/>
          <p:nvPr/>
        </p:nvSpPr>
        <p:spPr>
          <a:xfrm>
            <a:off x="4375625" y="5437137"/>
            <a:ext cx="4425476" cy="6207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Proximate Cause: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Warm Air Advection From </a:t>
            </a:r>
            <a:r>
              <a:rPr lang="en-US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Midlatitudes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7157" y="191582"/>
            <a:ext cx="8779043" cy="110381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 smtClean="0">
                <a:latin typeface="+mn-lt"/>
              </a:rPr>
              <a:t>Record warm Arctic temperature anomalies in winter 2016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3600" y="6286500"/>
            <a:ext cx="244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mtClean="0"/>
              <a:t>James Overland, PMEL)</a:t>
            </a:r>
            <a:endParaRPr lang="en-US"/>
          </a:p>
        </p:txBody>
      </p:sp>
      <p:sp>
        <p:nvSpPr>
          <p:cNvPr id="11" name="Shape 244"/>
          <p:cNvSpPr txBox="1"/>
          <p:nvPr/>
        </p:nvSpPr>
        <p:spPr>
          <a:xfrm>
            <a:off x="1815433" y="3406832"/>
            <a:ext cx="61026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+6 C</a:t>
            </a:r>
          </a:p>
        </p:txBody>
      </p:sp>
    </p:spTree>
    <p:extLst>
      <p:ext uri="{BB962C8B-B14F-4D97-AF65-F5344CB8AC3E}">
        <p14:creationId xmlns:p14="http://schemas.microsoft.com/office/powerpoint/2010/main" val="2396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1757" y="267782"/>
            <a:ext cx="8779043" cy="7947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mtClean="0">
                <a:latin typeface="+mn-lt"/>
              </a:rPr>
              <a:t>The myriad Arctic </a:t>
            </a:r>
            <a:r>
              <a:rPr lang="en-US" dirty="0" smtClean="0">
                <a:latin typeface="+mn-lt"/>
              </a:rPr>
              <a:t>influence</a:t>
            </a:r>
            <a:endParaRPr lang="en-US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1" y="1152685"/>
            <a:ext cx="7699514" cy="47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52" y="1242943"/>
            <a:ext cx="377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 Nino drought of 2015/16 in Amazon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6751" b="13817"/>
          <a:stretch/>
        </p:blipFill>
        <p:spPr>
          <a:xfrm>
            <a:off x="469900" y="3949700"/>
            <a:ext cx="3479800" cy="2133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1757" y="115382"/>
            <a:ext cx="8779043" cy="110381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evere drought in the Amazon during the 2015/16 El Niño </a:t>
            </a:r>
            <a:endParaRPr lang="en-US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1" y="1638301"/>
            <a:ext cx="3873499" cy="21765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13852" y="1306443"/>
            <a:ext cx="412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Terrestrial water storage anomaly (March)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537"/>
          <a:stretch/>
        </p:blipFill>
        <p:spPr>
          <a:xfrm>
            <a:off x="4729704" y="1701800"/>
            <a:ext cx="4020596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7157" y="191582"/>
            <a:ext cx="8956843" cy="7947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000" dirty="0" smtClean="0">
                <a:latin typeface="+mn-lt"/>
              </a:rPr>
              <a:t>Some science and modeling issues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46824" y="1104900"/>
            <a:ext cx="8688215" cy="49656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The longstanding Amazon precipitation bias and implications to water cycle and biogeochemistry cycle is an important challenge for modeling</a:t>
            </a:r>
          </a:p>
          <a:p>
            <a:r>
              <a:rPr lang="en-US" dirty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eforestation has important local and remote effects through changes in the Hadley circulation and southern hemisphere jet and </a:t>
            </a:r>
            <a:r>
              <a:rPr lang="en-US" dirty="0" err="1" smtClean="0">
                <a:latin typeface="+mn-lt"/>
              </a:rPr>
              <a:t>Rossby</a:t>
            </a:r>
            <a:r>
              <a:rPr lang="en-US" dirty="0" smtClean="0">
                <a:latin typeface="+mn-lt"/>
              </a:rPr>
              <a:t> waves </a:t>
            </a:r>
          </a:p>
          <a:p>
            <a:r>
              <a:rPr lang="en-US" dirty="0" smtClean="0">
                <a:latin typeface="+mn-lt"/>
              </a:rPr>
              <a:t>Tropical forest response to climate anomalies (e.g., El Niño) and radiative forcing has important implications to biogeochemistry and </a:t>
            </a:r>
            <a:r>
              <a:rPr lang="en-US" dirty="0" smtClean="0">
                <a:latin typeface="+mn-lt"/>
              </a:rPr>
              <a:t>ecosystem 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Freshwater and sediment inputs from Amazon and </a:t>
            </a:r>
            <a:r>
              <a:rPr lang="en-US" dirty="0" err="1" smtClean="0">
                <a:latin typeface="+mn-lt"/>
              </a:rPr>
              <a:t>Orinocco</a:t>
            </a:r>
            <a:r>
              <a:rPr lang="en-US" dirty="0" smtClean="0">
                <a:latin typeface="+mn-lt"/>
              </a:rPr>
              <a:t> rivers have potential impacts on stratification of western Tropical Atlantic Ocean and Atlantic tropical cyclones</a:t>
            </a:r>
          </a:p>
          <a:p>
            <a:endParaRPr lang="en-US" sz="2000" dirty="0" smtClean="0">
              <a:latin typeface="+mn-lt"/>
            </a:endParaRPr>
          </a:p>
          <a:p>
            <a:endParaRPr lang="en-US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8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28543"/>
            <a:ext cx="6629400" cy="615553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Atmosphere model features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054417"/>
            <a:ext cx="8661400" cy="5022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Increased resolution:</a:t>
            </a:r>
          </a:p>
          <a:p>
            <a:pPr lvl="1"/>
            <a:r>
              <a:rPr lang="en-US" sz="17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700" dirty="0" err="1" smtClean="0">
                <a:latin typeface="+mn-lt"/>
              </a:rPr>
              <a:t>x</a:t>
            </a:r>
            <a:r>
              <a:rPr lang="en-US" sz="1700" dirty="0" smtClean="0">
                <a:latin typeface="+mn-lt"/>
              </a:rPr>
              <a:t>=25km with 72 layers up to ~60km to better resolve atmospheric structures</a:t>
            </a:r>
            <a:r>
              <a:rPr lang="en-US" sz="1600" dirty="0" smtClean="0">
                <a:latin typeface="+mn-lt"/>
              </a:rPr>
              <a:t> </a:t>
            </a:r>
          </a:p>
          <a:p>
            <a:r>
              <a:rPr lang="en-US" dirty="0" smtClean="0">
                <a:latin typeface="+mn-lt"/>
              </a:rPr>
              <a:t>New parameterizations:</a:t>
            </a:r>
          </a:p>
          <a:p>
            <a:pPr lvl="1"/>
            <a:r>
              <a:rPr lang="en-US" sz="1700" dirty="0" smtClean="0">
                <a:latin typeface="+mn-lt"/>
              </a:rPr>
              <a:t>Aerosols: MAM3 </a:t>
            </a:r>
            <a:r>
              <a:rPr lang="en-US" sz="1700" dirty="0">
                <a:latin typeface="+mn-lt"/>
                <a:sym typeface="Wingdings"/>
              </a:rPr>
              <a:t> </a:t>
            </a:r>
            <a:r>
              <a:rPr lang="en-US" sz="1700" dirty="0" smtClean="0">
                <a:latin typeface="+mn-lt"/>
                <a:sym typeface="Wingdings"/>
              </a:rPr>
              <a:t>MAM4; revisions to convective transport, aerosol nucleation, scavenging, resuspension and sea spray aerosol </a:t>
            </a:r>
          </a:p>
          <a:p>
            <a:pPr lvl="1"/>
            <a:r>
              <a:rPr lang="en-US" sz="1700" dirty="0" smtClean="0">
                <a:latin typeface="+mn-lt"/>
                <a:sym typeface="Wingdings"/>
              </a:rPr>
              <a:t>Shallow convection and turbulence: </a:t>
            </a:r>
            <a:r>
              <a:rPr lang="en-US" sz="1700" dirty="0">
                <a:latin typeface="+mn-lt"/>
                <a:sym typeface="Wingdings"/>
              </a:rPr>
              <a:t> </a:t>
            </a:r>
            <a:r>
              <a:rPr lang="en-US" sz="1700" dirty="0" smtClean="0">
                <a:latin typeface="+mn-lt"/>
                <a:sym typeface="Wingdings"/>
              </a:rPr>
              <a:t>CLUBB</a:t>
            </a:r>
          </a:p>
          <a:p>
            <a:pPr lvl="1"/>
            <a:r>
              <a:rPr lang="en-US" sz="1700" dirty="0" smtClean="0">
                <a:latin typeface="+mn-lt"/>
                <a:sym typeface="Wingdings"/>
              </a:rPr>
              <a:t>Cloud microphysics:  Morrison </a:t>
            </a:r>
            <a:r>
              <a:rPr lang="en-US" sz="1700" dirty="0" err="1" smtClean="0">
                <a:latin typeface="+mn-lt"/>
                <a:sym typeface="Wingdings"/>
              </a:rPr>
              <a:t>Gettelman</a:t>
            </a:r>
            <a:r>
              <a:rPr lang="en-US" sz="1700" dirty="0" smtClean="0">
                <a:latin typeface="+mn-lt"/>
                <a:sym typeface="Wingdings"/>
              </a:rPr>
              <a:t> (MG2)</a:t>
            </a:r>
          </a:p>
          <a:p>
            <a:pPr lvl="1"/>
            <a:r>
              <a:rPr lang="en-US" sz="1700" dirty="0">
                <a:latin typeface="+mn-lt"/>
                <a:sym typeface="Wingdings"/>
              </a:rPr>
              <a:t>Simple </a:t>
            </a:r>
            <a:r>
              <a:rPr lang="en-US" sz="1700" dirty="0" smtClean="0">
                <a:latin typeface="+mn-lt"/>
                <a:sym typeface="Wingdings"/>
              </a:rPr>
              <a:t>Ozone: linearized </a:t>
            </a:r>
            <a:r>
              <a:rPr lang="en-US" sz="1700" dirty="0">
                <a:latin typeface="+mn-lt"/>
                <a:sym typeface="Wingdings"/>
              </a:rPr>
              <a:t>production and </a:t>
            </a:r>
            <a:r>
              <a:rPr lang="en-US" sz="1700" dirty="0" smtClean="0">
                <a:latin typeface="+mn-lt"/>
                <a:sym typeface="Wingdings"/>
              </a:rPr>
              <a:t>loss</a:t>
            </a:r>
          </a:p>
          <a:p>
            <a:pPr lvl="1"/>
            <a:r>
              <a:rPr lang="en-US" sz="1700" dirty="0" smtClean="0">
                <a:latin typeface="+mn-lt"/>
                <a:sym typeface="Wingdings"/>
              </a:rPr>
              <a:t>Ice microphysics: conversion to precipitation; </a:t>
            </a:r>
            <a:r>
              <a:rPr lang="en-US" sz="1700" dirty="0" smtClean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ice nucleation (v2)</a:t>
            </a:r>
            <a:r>
              <a:rPr lang="en-US" sz="1700" dirty="0" smtClean="0">
                <a:latin typeface="+mn-lt"/>
                <a:sym typeface="Wingdings"/>
              </a:rPr>
              <a:t>; </a:t>
            </a:r>
            <a:r>
              <a:rPr lang="en-US" sz="170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subgrid</a:t>
            </a:r>
            <a:r>
              <a:rPr lang="en-US" sz="1700" dirty="0" smtClean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 vertical velocity (v3); pre-existing ice (v3)</a:t>
            </a:r>
          </a:p>
          <a:p>
            <a:pPr lvl="1"/>
            <a:r>
              <a:rPr lang="en-US" sz="1700" dirty="0" smtClean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Convective gustiness (v2)</a:t>
            </a:r>
          </a:p>
          <a:p>
            <a:pPr lvl="1"/>
            <a:r>
              <a:rPr lang="en-US" sz="170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Subgrid</a:t>
            </a:r>
            <a:r>
              <a:rPr lang="en-US" sz="1700" dirty="0" smtClean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 orographic effects: sub-columns for atmosphere and land (v3)</a:t>
            </a:r>
          </a:p>
          <a:p>
            <a:r>
              <a:rPr lang="en-US" dirty="0" smtClean="0">
                <a:latin typeface="+mn-lt"/>
              </a:rPr>
              <a:t>New capabilities:</a:t>
            </a:r>
          </a:p>
          <a:p>
            <a:pPr lvl="1"/>
            <a:r>
              <a:rPr lang="en-US" sz="1700" dirty="0" smtClean="0">
                <a:latin typeface="+mn-lt"/>
              </a:rPr>
              <a:t>Regional refined model: e.g., RRM-CONUS and </a:t>
            </a:r>
            <a:r>
              <a:rPr lang="en-US" sz="17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RRM-Arctic (v2)</a:t>
            </a:r>
          </a:p>
          <a:p>
            <a:pPr lvl="1"/>
            <a:r>
              <a:rPr lang="en-US" sz="1700" dirty="0" smtClean="0">
                <a:latin typeface="+mn-lt"/>
              </a:rPr>
              <a:t>Short-term </a:t>
            </a:r>
            <a:r>
              <a:rPr lang="en-US" sz="1700" dirty="0" err="1" smtClean="0">
                <a:latin typeface="+mn-lt"/>
              </a:rPr>
              <a:t>hindcast</a:t>
            </a:r>
            <a:r>
              <a:rPr lang="en-US" sz="1700" dirty="0" smtClean="0">
                <a:latin typeface="+mn-lt"/>
              </a:rPr>
              <a:t> technique (CAPT) and Perturbed Parameter Ensemble (PPE)</a:t>
            </a:r>
          </a:p>
          <a:p>
            <a:pPr lvl="1"/>
            <a:r>
              <a:rPr lang="en-US" sz="1700" dirty="0" smtClean="0">
                <a:latin typeface="+mn-lt"/>
              </a:rPr>
              <a:t>COSP: satellite simulators and ARM radar simulator</a:t>
            </a:r>
          </a:p>
        </p:txBody>
      </p:sp>
    </p:spTree>
    <p:extLst>
      <p:ext uri="{BB962C8B-B14F-4D97-AF65-F5344CB8AC3E}">
        <p14:creationId xmlns:p14="http://schemas.microsoft.com/office/powerpoint/2010/main" val="39424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940" y="273545"/>
            <a:ext cx="8684160" cy="492443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V1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Atmosphere 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– Better Than Most CMIP5 Models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5672" y="805049"/>
            <a:ext cx="8031734" cy="3741552"/>
            <a:chOff x="517072" y="830449"/>
            <a:chExt cx="8031734" cy="3741552"/>
          </a:xfrm>
        </p:grpSpPr>
        <p:grpSp>
          <p:nvGrpSpPr>
            <p:cNvPr id="4" name="Group 3"/>
            <p:cNvGrpSpPr/>
            <p:nvPr/>
          </p:nvGrpSpPr>
          <p:grpSpPr>
            <a:xfrm>
              <a:off x="517072" y="830449"/>
              <a:ext cx="7166428" cy="3741552"/>
              <a:chOff x="228600" y="914400"/>
              <a:chExt cx="8077200" cy="51054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8600" y="914400"/>
                <a:ext cx="8077200" cy="510540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447800" y="1905000"/>
                <a:ext cx="345118" cy="2895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981200" y="1891145"/>
                <a:ext cx="152400" cy="2895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20772" y="1146733"/>
                <a:ext cx="1176541" cy="503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dirty="0">
                    <a:solidFill>
                      <a:prstClr val="black"/>
                    </a:solidFill>
                  </a:rPr>
                  <a:t>V1-atm-L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61619" y="1146733"/>
                <a:ext cx="1348205" cy="50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dirty="0" smtClean="0">
                    <a:solidFill>
                      <a:prstClr val="black"/>
                    </a:solidFill>
                  </a:rPr>
                  <a:t>V1-atm-</a:t>
                </a: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" name="Straight Arrow Connector 9"/>
              <p:cNvCxnSpPr>
                <a:stCxn id="10" idx="2"/>
              </p:cNvCxnSpPr>
              <p:nvPr/>
            </p:nvCxnSpPr>
            <p:spPr>
              <a:xfrm>
                <a:off x="1356783" y="1549627"/>
                <a:ext cx="143732" cy="32789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>
              <a:xfrm flipH="1">
                <a:off x="1691640" y="1572722"/>
                <a:ext cx="121920" cy="3048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505150" y="1146733"/>
                <a:ext cx="877471" cy="50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CAM5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2068834" y="1548832"/>
                <a:ext cx="568612" cy="29900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7663135" y="1119388"/>
              <a:ext cx="885671" cy="26195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b="1" i="1" dirty="0">
                  <a:cs typeface="Arial"/>
                </a:rPr>
                <a:t>Worse</a:t>
              </a:r>
              <a:endParaRPr lang="en-US" sz="1800" b="1" i="1" dirty="0"/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7663135" y="3849915"/>
              <a:ext cx="885671" cy="26195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b="1" i="1" dirty="0">
                  <a:cs typeface="Arial"/>
                </a:rPr>
                <a:t>Better</a:t>
              </a:r>
              <a:endParaRPr lang="en-US" sz="1800" b="1" i="1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4658" y="905816"/>
              <a:ext cx="981075" cy="600075"/>
            </a:xfrm>
            <a:prstGeom prst="rect">
              <a:avLst/>
            </a:prstGeom>
          </p:spPr>
        </p:pic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662056" y="4559678"/>
            <a:ext cx="8246590" cy="16705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Arial"/>
              </a:rPr>
              <a:t>Compared to CAM5</a:t>
            </a:r>
            <a:r>
              <a:rPr lang="en-US" sz="1800" dirty="0" smtClean="0">
                <a:cs typeface="Arial"/>
              </a:rPr>
              <a:t>:</a:t>
            </a:r>
          </a:p>
          <a:p>
            <a:pPr lvl="1"/>
            <a:r>
              <a:rPr lang="en-US" sz="1600" dirty="0">
                <a:cs typeface="Arial"/>
              </a:rPr>
              <a:t>Overall improved simulation of cloud, radiation, and precipitation</a:t>
            </a:r>
          </a:p>
          <a:p>
            <a:pPr lvl="1"/>
            <a:r>
              <a:rPr lang="en-US" sz="1600" dirty="0">
                <a:cs typeface="Arial"/>
              </a:rPr>
              <a:t>Slightly worse in large-scale circulation </a:t>
            </a:r>
            <a:endParaRPr lang="en-US" sz="2000" dirty="0" smtClean="0">
              <a:cs typeface="Arial"/>
            </a:endParaRPr>
          </a:p>
          <a:p>
            <a:r>
              <a:rPr lang="en-US" sz="1800" dirty="0" smtClean="0">
                <a:cs typeface="Arial"/>
              </a:rPr>
              <a:t>Better than most of the CMIP5 atmosphere models</a:t>
            </a:r>
          </a:p>
          <a:p>
            <a:r>
              <a:rPr lang="en-US" sz="1800" dirty="0" smtClean="0">
                <a:cs typeface="Arial"/>
              </a:rPr>
              <a:t>V1-atm-H being fine tuned for RESTOM</a:t>
            </a:r>
            <a:endParaRPr 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8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44252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Ocean/ice model configuration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1319192"/>
            <a:ext cx="8229600" cy="4675208"/>
          </a:xfrm>
        </p:spPr>
        <p:txBody>
          <a:bodyPr/>
          <a:lstStyle/>
          <a:p>
            <a:pPr>
              <a:lnSpc>
                <a:spcPct val="90000"/>
              </a:lnSpc>
              <a:defRPr sz="2400"/>
            </a:pPr>
            <a:r>
              <a:rPr lang="en-US" b="1" dirty="0" smtClean="0">
                <a:latin typeface="+mn-lt"/>
              </a:rPr>
              <a:t>Components</a:t>
            </a:r>
            <a:r>
              <a:rPr lang="en-US" b="1" dirty="0">
                <a:latin typeface="+mn-lt"/>
              </a:rPr>
              <a:t>:</a:t>
            </a:r>
          </a:p>
          <a:p>
            <a:pPr lvl="1">
              <a:lnSpc>
                <a:spcPct val="90000"/>
              </a:lnSpc>
              <a:defRPr sz="2400"/>
            </a:pPr>
            <a:r>
              <a:rPr lang="en-US" dirty="0">
                <a:latin typeface="+mn-lt"/>
              </a:rPr>
              <a:t>L</a:t>
            </a:r>
            <a:r>
              <a:rPr lang="en-US" dirty="0" smtClean="0">
                <a:latin typeface="+mn-lt"/>
              </a:rPr>
              <a:t>and-ice</a:t>
            </a:r>
            <a:r>
              <a:rPr lang="en-US" dirty="0">
                <a:latin typeface="+mn-lt"/>
              </a:rPr>
              <a:t>: MPAS-LI, ~20 to &lt;1 km in regions</a:t>
            </a:r>
          </a:p>
          <a:p>
            <a:pPr lvl="1">
              <a:lnSpc>
                <a:spcPct val="90000"/>
              </a:lnSpc>
              <a:defRPr sz="2400"/>
            </a:pPr>
            <a:r>
              <a:rPr lang="en-US" dirty="0" smtClean="0">
                <a:latin typeface="+mn-lt"/>
              </a:rPr>
              <a:t>Ocean</a:t>
            </a:r>
            <a:r>
              <a:rPr lang="en-US" dirty="0">
                <a:latin typeface="+mn-lt"/>
              </a:rPr>
              <a:t>: MPAS-Ocean, RRS 18-6 km (or ~1 km in regions)</a:t>
            </a:r>
          </a:p>
          <a:p>
            <a:pPr lvl="1">
              <a:lnSpc>
                <a:spcPct val="90000"/>
              </a:lnSpc>
              <a:defRPr sz="2400"/>
            </a:pP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ea-ice</a:t>
            </a:r>
            <a:r>
              <a:rPr lang="en-US" dirty="0">
                <a:latin typeface="+mn-lt"/>
              </a:rPr>
              <a:t>: MPAS-CICE, same mesh as ocean</a:t>
            </a:r>
          </a:p>
          <a:p>
            <a:pPr>
              <a:lnSpc>
                <a:spcPct val="90000"/>
              </a:lnSpc>
              <a:defRPr sz="2400"/>
            </a:pPr>
            <a:r>
              <a:rPr lang="en-US" b="1" dirty="0">
                <a:latin typeface="+mn-lt"/>
              </a:rPr>
              <a:t>Initial conditions</a:t>
            </a:r>
            <a:r>
              <a:rPr lang="en-US" b="1" dirty="0" smtClean="0">
                <a:latin typeface="+mn-lt"/>
              </a:rPr>
              <a:t>:</a:t>
            </a:r>
          </a:p>
          <a:p>
            <a:pPr lvl="1">
              <a:lnSpc>
                <a:spcPct val="90000"/>
              </a:lnSpc>
              <a:defRPr sz="2400"/>
            </a:pPr>
            <a:r>
              <a:rPr lang="en-US" dirty="0">
                <a:latin typeface="+mn-lt"/>
              </a:rPr>
              <a:t>land-ice: N/A</a:t>
            </a:r>
          </a:p>
          <a:p>
            <a:pPr lvl="1">
              <a:lnSpc>
                <a:spcPct val="90000"/>
              </a:lnSpc>
              <a:defRPr sz="2400"/>
            </a:pPr>
            <a:r>
              <a:rPr lang="en-US" dirty="0">
                <a:latin typeface="+mn-lt"/>
              </a:rPr>
              <a:t>ocean: from CORE-II spin-up</a:t>
            </a:r>
          </a:p>
          <a:p>
            <a:pPr lvl="1">
              <a:lnSpc>
                <a:spcPct val="90000"/>
              </a:lnSpc>
              <a:defRPr sz="2400"/>
            </a:pPr>
            <a:r>
              <a:rPr lang="en-US" dirty="0">
                <a:latin typeface="+mn-lt"/>
              </a:rPr>
              <a:t>sea-ice: from CORE-II </a:t>
            </a:r>
            <a:r>
              <a:rPr lang="en-US" dirty="0" smtClean="0">
                <a:latin typeface="+mn-lt"/>
              </a:rPr>
              <a:t>spin-up</a:t>
            </a:r>
            <a:endParaRPr lang="en-US" b="1" dirty="0" smtClean="0">
              <a:latin typeface="+mn-lt"/>
            </a:endParaRPr>
          </a:p>
          <a:p>
            <a:pPr>
              <a:lnSpc>
                <a:spcPct val="90000"/>
              </a:lnSpc>
              <a:defRPr sz="2400"/>
            </a:pPr>
            <a:r>
              <a:rPr lang="en-US" b="1" dirty="0" smtClean="0">
                <a:latin typeface="+mn-lt"/>
              </a:rPr>
              <a:t>Ice sheet and shelves:</a:t>
            </a:r>
          </a:p>
          <a:p>
            <a:pPr lvl="1">
              <a:lnSpc>
                <a:spcPct val="90000"/>
              </a:lnSpc>
              <a:defRPr sz="2400"/>
            </a:pPr>
            <a:r>
              <a:rPr lang="en-US" dirty="0">
                <a:latin typeface="+mn-lt"/>
              </a:rPr>
              <a:t>Static; ISM forced offline by ESM </a:t>
            </a:r>
            <a:r>
              <a:rPr lang="en-US" dirty="0" smtClean="0">
                <a:latin typeface="+mn-lt"/>
              </a:rPr>
              <a:t>output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44298" y="914400"/>
            <a:ext cx="457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Screen Shot 2017-06-04 at 11.56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31401"/>
            <a:ext cx="7848600" cy="58827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4500" y="5802708"/>
            <a:ext cx="1607873" cy="2997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60500"/>
            <a:ext cx="9163050" cy="470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146"/>
          <p:cNvSpPr>
            <a:spLocks noGrp="1"/>
          </p:cNvSpPr>
          <p:nvPr>
            <p:ph type="title"/>
          </p:nvPr>
        </p:nvSpPr>
        <p:spPr>
          <a:xfrm>
            <a:off x="203200" y="152399"/>
            <a:ext cx="8229600" cy="12033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+mn-lt"/>
              </a:rPr>
              <a:t>MPAS-Analysis: New Analysis for Ocean-Ice Simulations	</a:t>
            </a:r>
            <a:endParaRPr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4529" y="5883671"/>
            <a:ext cx="274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Work by:</a:t>
            </a:r>
            <a:r>
              <a:rPr lang="en-US" sz="1400" dirty="0" smtClean="0"/>
              <a:t>  X. </a:t>
            </a:r>
            <a:r>
              <a:rPr lang="en-US" sz="1400" dirty="0" err="1"/>
              <a:t>Asay</a:t>
            </a:r>
            <a:r>
              <a:rPr lang="en-US" sz="1400" dirty="0"/>
              <a:t>-</a:t>
            </a:r>
            <a:r>
              <a:rPr lang="en-US" sz="1400" dirty="0" smtClean="0"/>
              <a:t>Davis and J. </a:t>
            </a:r>
            <a:r>
              <a:rPr lang="en-US" sz="1400" dirty="0" err="1" smtClean="0"/>
              <a:t>Fyke</a:t>
            </a:r>
            <a:endParaRPr lang="en-US" sz="1400" dirty="0"/>
          </a:p>
        </p:txBody>
      </p:sp>
      <p:pic>
        <p:nvPicPr>
          <p:cNvPr id="6" name="Picture 5" descr="year_5_transect.06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b="12594"/>
          <a:stretch/>
        </p:blipFill>
        <p:spPr>
          <a:xfrm>
            <a:off x="4368752" y="2331163"/>
            <a:ext cx="4771299" cy="34289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33301" y="2331163"/>
            <a:ext cx="117475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33301" y="3334463"/>
            <a:ext cx="117475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98980" y="4464763"/>
            <a:ext cx="117475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72558" y="2925601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SOSE temperature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29129" y="4065685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model temperature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9129" y="5164235"/>
            <a:ext cx="1016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model - SOSE</a:t>
            </a:r>
            <a:endParaRPr lang="en-US" sz="1200" dirty="0"/>
          </a:p>
        </p:txBody>
      </p:sp>
      <p:pic>
        <p:nvPicPr>
          <p:cNvPr id="13" name="Picture 12" descr="meltRignot_20161215.beta0.g30to10nyfNEWbig.edison_ANN_years0005-0005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75357" r="21447" b="5151"/>
          <a:stretch/>
        </p:blipFill>
        <p:spPr>
          <a:xfrm>
            <a:off x="748460" y="2589630"/>
            <a:ext cx="3588542" cy="286385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568402" y="2613025"/>
            <a:ext cx="565150" cy="93345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13653" y="3776107"/>
            <a:ext cx="149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RRS30to10km</a:t>
            </a:r>
            <a:endParaRPr lang="en-US" dirty="0"/>
          </a:p>
        </p:txBody>
      </p:sp>
      <p:pic>
        <p:nvPicPr>
          <p:cNvPr id="16" name="Picture 15" descr="meltRignot_g60to30_SSSrestoreON_ANN_years0005-00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2" t="70698" b="708"/>
          <a:stretch/>
        </p:blipFill>
        <p:spPr>
          <a:xfrm>
            <a:off x="31750" y="2260600"/>
            <a:ext cx="794645" cy="31919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1528" y="1594882"/>
            <a:ext cx="385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Melt Rate Bias (model – obs.) 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881303" y="1600121"/>
            <a:ext cx="369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Ocean Temperature Profiles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56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72720"/>
            <a:ext cx="8229600" cy="744252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Land model features</a:t>
            </a:r>
            <a:endParaRPr lang="en-US" sz="40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049020"/>
            <a:ext cx="8420100" cy="4958080"/>
          </a:xfrm>
        </p:spPr>
        <p:txBody>
          <a:bodyPr/>
          <a:lstStyle/>
          <a:p>
            <a:r>
              <a:rPr lang="en-US" sz="1800" dirty="0">
                <a:latin typeface="+mn-lt"/>
              </a:rPr>
              <a:t>Coupled carbon-nitrogen-phosphorus </a:t>
            </a:r>
            <a:r>
              <a:rPr lang="en-US" sz="1800" dirty="0" smtClean="0">
                <a:latin typeface="+mn-lt"/>
              </a:rPr>
              <a:t>models</a:t>
            </a:r>
            <a:endParaRPr lang="en-US" sz="1800" dirty="0">
              <a:latin typeface="+mn-lt"/>
            </a:endParaRPr>
          </a:p>
          <a:p>
            <a:pPr lvl="1"/>
            <a:r>
              <a:rPr lang="en-US" sz="1600" dirty="0">
                <a:latin typeface="+mn-lt"/>
              </a:rPr>
              <a:t>ALMv1-CTC-CNP</a:t>
            </a:r>
          </a:p>
          <a:p>
            <a:pPr lvl="1"/>
            <a:r>
              <a:rPr lang="en-US" sz="1600" dirty="0">
                <a:latin typeface="+mn-lt"/>
              </a:rPr>
              <a:t>ALMv1-ECA-CNP</a:t>
            </a:r>
          </a:p>
          <a:p>
            <a:r>
              <a:rPr lang="en-US" sz="1800" dirty="0" err="1">
                <a:latin typeface="+mn-lt"/>
              </a:rPr>
              <a:t>BeTR</a:t>
            </a:r>
            <a:r>
              <a:rPr lang="en-US" sz="1800" dirty="0">
                <a:latin typeface="+mn-lt"/>
              </a:rPr>
              <a:t> vertically-resolved reactive </a:t>
            </a:r>
            <a:r>
              <a:rPr lang="en-US" sz="1800" dirty="0" smtClean="0">
                <a:latin typeface="+mn-lt"/>
              </a:rPr>
              <a:t>transport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Variably Saturated Flow Model (VSFM</a:t>
            </a:r>
            <a:r>
              <a:rPr lang="en-US" sz="1800" dirty="0" smtClean="0">
                <a:latin typeface="+mn-lt"/>
              </a:rPr>
              <a:t>)</a:t>
            </a:r>
            <a:endParaRPr lang="en-US" sz="1800" dirty="0" smtClean="0">
              <a:latin typeface="+mn-lt"/>
            </a:endParaRPr>
          </a:p>
          <a:p>
            <a:pPr lvl="1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Extension of VSFM to the soil-root-xylem continuum and thermal and 3D (v2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</a:p>
          <a:p>
            <a:pPr lvl="1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Variable depth to bedrock (v2)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en-US" sz="1800" dirty="0">
                <a:latin typeface="+mn-lt"/>
              </a:rPr>
              <a:t>Uncertainty quantification </a:t>
            </a:r>
            <a:r>
              <a:rPr lang="en-US" sz="1800" dirty="0" smtClean="0">
                <a:latin typeface="+mn-lt"/>
              </a:rPr>
              <a:t>framework, improved </a:t>
            </a:r>
            <a:r>
              <a:rPr lang="en-US" sz="1800" dirty="0" err="1" smtClean="0">
                <a:latin typeface="+mn-lt"/>
              </a:rPr>
              <a:t>spinup</a:t>
            </a:r>
            <a:r>
              <a:rPr lang="en-US" sz="1800" dirty="0" smtClean="0">
                <a:latin typeface="+mn-lt"/>
              </a:rPr>
              <a:t> and offline </a:t>
            </a:r>
            <a:r>
              <a:rPr lang="en-US" sz="1800" dirty="0" smtClean="0">
                <a:latin typeface="+mn-lt"/>
              </a:rPr>
              <a:t>performance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Updated land use / land cover change </a:t>
            </a:r>
            <a:r>
              <a:rPr lang="en-US" sz="1800" dirty="0" smtClean="0">
                <a:latin typeface="+mn-lt"/>
              </a:rPr>
              <a:t>inputs</a:t>
            </a:r>
            <a:endParaRPr lang="en-US" sz="1800" dirty="0" smtClean="0">
              <a:latin typeface="+mn-lt"/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ALM-PFLOTRAN thermal-hydrology and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biogeochemistry (v2)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New module FATES coupled to ALM (v2)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Sub-grid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topographic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classes (v2)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Explicit microbial processes, including CH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dynamics; explicit rhizosphere and bulk soil coupling (v2)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Option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for contiguous domain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decomposition; generic sub-model interfaces; new data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architecture (v2)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67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44298" y="914400"/>
            <a:ext cx="457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87114" y="212781"/>
            <a:ext cx="7308800" cy="600272"/>
          </a:xfrm>
        </p:spPr>
        <p:txBody>
          <a:bodyPr/>
          <a:lstStyle/>
          <a:p>
            <a:r>
              <a:rPr lang="en-US" dirty="0" smtClean="0"/>
              <a:t>Highlights of ALM results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0" y="1176940"/>
            <a:ext cx="7749" cy="4929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9742" y="3758339"/>
            <a:ext cx="8989017" cy="23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73018" y="960441"/>
            <a:ext cx="236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used ALMv1-BeTR to show that N cycle representation leads to uncertainties as large as any other in ALM.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3262" y="999139"/>
            <a:ext cx="1897270" cy="1343432"/>
            <a:chOff x="64178" y="1113439"/>
            <a:chExt cx="1897270" cy="1343432"/>
          </a:xfrm>
        </p:grpSpPr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78" y="1113439"/>
              <a:ext cx="1897270" cy="134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52395" y="2081265"/>
              <a:ext cx="159530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Tang and Riley (in review)</a:t>
              </a:r>
            </a:p>
          </p:txBody>
        </p:sp>
      </p:grpSp>
      <p:pic>
        <p:nvPicPr>
          <p:cNvPr id="18" name="Picture 17" descr="ALMv1_global_np_uptake_night_ng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3505" r="46436" b="51840"/>
          <a:stretch/>
        </p:blipFill>
        <p:spPr>
          <a:xfrm>
            <a:off x="2441219" y="2386845"/>
            <a:ext cx="2073434" cy="13240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2423690"/>
            <a:ext cx="2510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ALMv1-ECA-CNP demonstrates that about half of global plant nutrient uptake occurs in the absence of plant demand.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2380" r="2313"/>
          <a:stretch/>
        </p:blipFill>
        <p:spPr>
          <a:xfrm>
            <a:off x="4607738" y="4015729"/>
            <a:ext cx="2190370" cy="19010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98108" y="3818475"/>
            <a:ext cx="2260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Zhu et al. (2017) demonstrated that the approach to represent nutrient regulation of the C cycle in ALMv1-ECA-CNP accurately matches observations, while other approaches do not.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743" t="6831"/>
          <a:stretch/>
        </p:blipFill>
        <p:spPr>
          <a:xfrm>
            <a:off x="331551" y="3829044"/>
            <a:ext cx="4044179" cy="19222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502" y="5624361"/>
            <a:ext cx="4471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use the ALM UQ framework to explore month-to-month variation in parameter sensitivity.</a:t>
            </a:r>
          </a:p>
        </p:txBody>
      </p:sp>
      <p:pic>
        <p:nvPicPr>
          <p:cNvPr id="24" name="Picture 23" descr="ave_dif_Page_6 copy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7" t="17544" r="19137" b="58953"/>
          <a:stretch/>
        </p:blipFill>
        <p:spPr>
          <a:xfrm>
            <a:off x="5333493" y="876300"/>
            <a:ext cx="2527808" cy="188345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53120" y="2726426"/>
            <a:ext cx="4361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use ALM-v1-CTC-CNP  and multiple observational datasets to quantify and represent controls on productivity and biomass in tropical forests</a:t>
            </a:r>
          </a:p>
        </p:txBody>
      </p:sp>
    </p:spTree>
    <p:extLst>
      <p:ext uri="{BB962C8B-B14F-4D97-AF65-F5344CB8AC3E}">
        <p14:creationId xmlns:p14="http://schemas.microsoft.com/office/powerpoint/2010/main" val="17877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44252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Human component model features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1319192"/>
            <a:ext cx="8229600" cy="4675208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Land Use-Land Cover Change (available for v1):</a:t>
            </a:r>
          </a:p>
          <a:p>
            <a:pPr lvl="1"/>
            <a:r>
              <a:rPr lang="en-US" sz="1800" dirty="0">
                <a:latin typeface="+mn-lt"/>
              </a:rPr>
              <a:t>Scenario generation </a:t>
            </a:r>
          </a:p>
          <a:p>
            <a:pPr lvl="1"/>
            <a:r>
              <a:rPr lang="en-US" sz="1800" dirty="0">
                <a:latin typeface="+mn-lt"/>
              </a:rPr>
              <a:t>LULCC datasets (historic and future)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Crop modeling (targeted for v2/v3):</a:t>
            </a:r>
          </a:p>
          <a:p>
            <a:pPr lvl="1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Dynamic roots: code completed</a:t>
            </a:r>
          </a:p>
          <a:p>
            <a:pPr lvl="1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Climate-driven planting dates: code completed</a:t>
            </a:r>
          </a:p>
          <a:p>
            <a:pPr lvl="1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Additional crop functional types: some progress on a new surface dataset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Irrigation effects (targeted for v2):</a:t>
            </a:r>
          </a:p>
          <a:p>
            <a:pPr lvl="1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Irrigation scheme representing different irrigation water sources and irrigation methods</a:t>
            </a:r>
          </a:p>
          <a:p>
            <a:pPr lvl="1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Coupling of ALM with MOSART and water management to represent effects of reservoir regulation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Human-Earth System Interactions (targeted for v2/v3):</a:t>
            </a:r>
          </a:p>
          <a:p>
            <a:pPr lvl="1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Coupling between GCAM &amp; ACME: code porting underway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30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18493</TotalTime>
  <Words>1140</Words>
  <Application>Microsoft Macintosh PowerPoint</Application>
  <PresentationFormat>On-screen Show (4:3)</PresentationFormat>
  <Paragraphs>173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Symbol</vt:lpstr>
      <vt:lpstr>Wingdings</vt:lpstr>
      <vt:lpstr>Arial</vt:lpstr>
      <vt:lpstr>Office Theme</vt:lpstr>
      <vt:lpstr>PowerPoint Presentation</vt:lpstr>
      <vt:lpstr>Atmosphere model features</vt:lpstr>
      <vt:lpstr>V1 Atmosphere  – Better Than Most CMIP5 Models</vt:lpstr>
      <vt:lpstr>Ocean/ice model configuration</vt:lpstr>
      <vt:lpstr>PowerPoint Presentation</vt:lpstr>
      <vt:lpstr>MPAS-Analysis: New Analysis for Ocean-Ice Simulations </vt:lpstr>
      <vt:lpstr>Land model features</vt:lpstr>
      <vt:lpstr>Highlights of ALM results</vt:lpstr>
      <vt:lpstr>Human component model features</vt:lpstr>
      <vt:lpstr>Insights from human-earth system modeling</vt:lpstr>
      <vt:lpstr>Low-res coupled model</vt:lpstr>
      <vt:lpstr>Low-res coupled model Outstanding problems</vt:lpstr>
      <vt:lpstr>Coupled High-Res Status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Leung, Lai-Yung (Ruby)</cp:lastModifiedBy>
  <cp:revision>380</cp:revision>
  <dcterms:created xsi:type="dcterms:W3CDTF">2014-12-04T00:15:55Z</dcterms:created>
  <dcterms:modified xsi:type="dcterms:W3CDTF">2017-06-05T11:07:02Z</dcterms:modified>
</cp:coreProperties>
</file>