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3"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Roboto Slab"/>
      <p:regular r:id="rId32"/>
      <p:bold r:id="rId33"/>
    </p:embeddedFont>
    <p:embeddedFont>
      <p:font typeface="Roboto"/>
      <p:regular r:id="rId34"/>
      <p:bold r:id="rId35"/>
      <p:italic r:id="rId36"/>
      <p:boldItalic r:id="rId37"/>
    </p:embeddedFon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Hvp0lYXXzlvGOf5Q+k/xyZSV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Slab-bold.fntdata"/><Relationship Id="rId10" Type="http://schemas.openxmlformats.org/officeDocument/2006/relationships/slide" Target="slides/slide4.xml"/><Relationship Id="rId32" Type="http://schemas.openxmlformats.org/officeDocument/2006/relationships/font" Target="fonts/RobotoSlab-regular.fntdata"/><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39" Type="http://schemas.openxmlformats.org/officeDocument/2006/relationships/font" Target="fonts/HelveticaNeue-bold.fntdata"/><Relationship Id="rId16" Type="http://schemas.openxmlformats.org/officeDocument/2006/relationships/slide" Target="slides/slide10.xml"/><Relationship Id="rId38" Type="http://schemas.openxmlformats.org/officeDocument/2006/relationships/font" Target="fonts/HelveticaNeue-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23" name="Google Shape;2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53" name="Google Shape;25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p:txBody>
      </p:sp>
      <p:sp>
        <p:nvSpPr>
          <p:cNvPr id="313" name="Google Shape;31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None/>
            </a:pPr>
            <a:r>
              <a:t/>
            </a:r>
            <a:endParaRPr/>
          </a:p>
        </p:txBody>
      </p:sp>
      <p:sp>
        <p:nvSpPr>
          <p:cNvPr id="353" name="Google Shape;35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18" name="Google Shape;1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70" name="Google Shape;17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87" name="Google Shape;18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t/>
            </a:r>
            <a:endParaRPr/>
          </a:p>
        </p:txBody>
      </p:sp>
      <p:sp>
        <p:nvSpPr>
          <p:cNvPr id="196" name="Google Shape;1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08" name="Google Shape;20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27"/>
          <p:cNvSpPr txBox="1"/>
          <p:nvPr>
            <p:ph type="title"/>
          </p:nvPr>
        </p:nvSpPr>
        <p:spPr>
          <a:xfrm>
            <a:off x="2447108" y="1846217"/>
            <a:ext cx="8906692" cy="259515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7"/>
          <p:cNvSpPr txBox="1"/>
          <p:nvPr>
            <p:ph idx="1" type="body"/>
          </p:nvPr>
        </p:nvSpPr>
        <p:spPr>
          <a:xfrm>
            <a:off x="2447108" y="4441370"/>
            <a:ext cx="8906692" cy="62593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rgbClr val="B3A369"/>
              </a:buClr>
              <a:buSzPts val="18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37"/>
          <p:cNvSpPr txBox="1"/>
          <p:nvPr>
            <p:ph type="title"/>
          </p:nvPr>
        </p:nvSpPr>
        <p:spPr>
          <a:xfrm>
            <a:off x="381001" y="457200"/>
            <a:ext cx="393276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A7934B"/>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7"/>
          <p:cNvSpPr txBox="1"/>
          <p:nvPr>
            <p:ph idx="1" type="body"/>
          </p:nvPr>
        </p:nvSpPr>
        <p:spPr>
          <a:xfrm>
            <a:off x="4642338" y="457201"/>
            <a:ext cx="7168663"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03057"/>
              </a:buClr>
              <a:buSzPts val="3200"/>
              <a:buChar char="•"/>
              <a:defRPr sz="3200"/>
            </a:lvl1pPr>
            <a:lvl2pPr indent="-406400" lvl="1" marL="914400" algn="l">
              <a:lnSpc>
                <a:spcPct val="90000"/>
              </a:lnSpc>
              <a:spcBef>
                <a:spcPts val="500"/>
              </a:spcBef>
              <a:spcAft>
                <a:spcPts val="0"/>
              </a:spcAft>
              <a:buClr>
                <a:srgbClr val="003057"/>
              </a:buClr>
              <a:buSzPts val="2800"/>
              <a:buChar char="•"/>
              <a:defRPr sz="2800"/>
            </a:lvl2pPr>
            <a:lvl3pPr indent="-381000" lvl="2" marL="1371600" algn="l">
              <a:lnSpc>
                <a:spcPct val="90000"/>
              </a:lnSpc>
              <a:spcBef>
                <a:spcPts val="500"/>
              </a:spcBef>
              <a:spcAft>
                <a:spcPts val="0"/>
              </a:spcAft>
              <a:buClr>
                <a:srgbClr val="003057"/>
              </a:buClr>
              <a:buSzPts val="2400"/>
              <a:buChar char="•"/>
              <a:defRPr sz="2400"/>
            </a:lvl3pPr>
            <a:lvl4pPr indent="-355600" lvl="3" marL="1828800" algn="l">
              <a:lnSpc>
                <a:spcPct val="90000"/>
              </a:lnSpc>
              <a:spcBef>
                <a:spcPts val="500"/>
              </a:spcBef>
              <a:spcAft>
                <a:spcPts val="0"/>
              </a:spcAft>
              <a:buClr>
                <a:srgbClr val="003057"/>
              </a:buClr>
              <a:buSzPts val="2000"/>
              <a:buChar char="•"/>
              <a:defRPr sz="2000"/>
            </a:lvl4pPr>
            <a:lvl5pPr indent="-355600" lvl="4" marL="2286000" algn="l">
              <a:lnSpc>
                <a:spcPct val="90000"/>
              </a:lnSpc>
              <a:spcBef>
                <a:spcPts val="500"/>
              </a:spcBef>
              <a:spcAft>
                <a:spcPts val="0"/>
              </a:spcAft>
              <a:buClr>
                <a:srgbClr val="003057"/>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37"/>
          <p:cNvSpPr txBox="1"/>
          <p:nvPr>
            <p:ph idx="2" type="body"/>
          </p:nvPr>
        </p:nvSpPr>
        <p:spPr>
          <a:xfrm>
            <a:off x="381001" y="2274849"/>
            <a:ext cx="3932767" cy="35941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3057"/>
              </a:buClr>
              <a:buSzPts val="1600"/>
              <a:buNone/>
              <a:defRPr sz="1600"/>
            </a:lvl1pPr>
            <a:lvl2pPr indent="-228600" lvl="1" marL="914400" algn="l">
              <a:lnSpc>
                <a:spcPct val="90000"/>
              </a:lnSpc>
              <a:spcBef>
                <a:spcPts val="500"/>
              </a:spcBef>
              <a:spcAft>
                <a:spcPts val="0"/>
              </a:spcAft>
              <a:buClr>
                <a:srgbClr val="003057"/>
              </a:buClr>
              <a:buSzPts val="1400"/>
              <a:buNone/>
              <a:defRPr sz="1400"/>
            </a:lvl2pPr>
            <a:lvl3pPr indent="-228600" lvl="2" marL="1371600" algn="l">
              <a:lnSpc>
                <a:spcPct val="90000"/>
              </a:lnSpc>
              <a:spcBef>
                <a:spcPts val="500"/>
              </a:spcBef>
              <a:spcAft>
                <a:spcPts val="0"/>
              </a:spcAft>
              <a:buClr>
                <a:srgbClr val="003057"/>
              </a:buClr>
              <a:buSzPts val="1200"/>
              <a:buNone/>
              <a:defRPr sz="1200"/>
            </a:lvl3pPr>
            <a:lvl4pPr indent="-228600" lvl="3" marL="1828800" algn="l">
              <a:lnSpc>
                <a:spcPct val="90000"/>
              </a:lnSpc>
              <a:spcBef>
                <a:spcPts val="500"/>
              </a:spcBef>
              <a:spcAft>
                <a:spcPts val="0"/>
              </a:spcAft>
              <a:buClr>
                <a:srgbClr val="003057"/>
              </a:buClr>
              <a:buSzPts val="1000"/>
              <a:buNone/>
              <a:defRPr sz="1000"/>
            </a:lvl4pPr>
            <a:lvl5pPr indent="-228600" lvl="4" marL="2286000" algn="l">
              <a:lnSpc>
                <a:spcPct val="90000"/>
              </a:lnSpc>
              <a:spcBef>
                <a:spcPts val="500"/>
              </a:spcBef>
              <a:spcAft>
                <a:spcPts val="0"/>
              </a:spcAft>
              <a:buClr>
                <a:srgbClr val="0030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37"/>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7"/>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38"/>
          <p:cNvSpPr txBox="1"/>
          <p:nvPr>
            <p:ph type="title"/>
          </p:nvPr>
        </p:nvSpPr>
        <p:spPr>
          <a:xfrm>
            <a:off x="381001" y="457200"/>
            <a:ext cx="393276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A7934B"/>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38"/>
          <p:cNvSpPr/>
          <p:nvPr>
            <p:ph idx="2" type="pic"/>
          </p:nvPr>
        </p:nvSpPr>
        <p:spPr>
          <a:xfrm>
            <a:off x="4614203" y="457201"/>
            <a:ext cx="7196798" cy="4983934"/>
          </a:xfrm>
          <a:prstGeom prst="rect">
            <a:avLst/>
          </a:prstGeom>
          <a:noFill/>
          <a:ln>
            <a:noFill/>
          </a:ln>
        </p:spPr>
      </p:sp>
      <p:sp>
        <p:nvSpPr>
          <p:cNvPr id="72" name="Google Shape;72;p38"/>
          <p:cNvSpPr txBox="1"/>
          <p:nvPr>
            <p:ph idx="1" type="body"/>
          </p:nvPr>
        </p:nvSpPr>
        <p:spPr>
          <a:xfrm>
            <a:off x="381001" y="2274850"/>
            <a:ext cx="3932767" cy="316628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3057"/>
              </a:buClr>
              <a:buSzPts val="1600"/>
              <a:buNone/>
              <a:defRPr sz="1600"/>
            </a:lvl1pPr>
            <a:lvl2pPr indent="-228600" lvl="1" marL="914400" algn="l">
              <a:lnSpc>
                <a:spcPct val="90000"/>
              </a:lnSpc>
              <a:spcBef>
                <a:spcPts val="500"/>
              </a:spcBef>
              <a:spcAft>
                <a:spcPts val="0"/>
              </a:spcAft>
              <a:buClr>
                <a:srgbClr val="003057"/>
              </a:buClr>
              <a:buSzPts val="1400"/>
              <a:buNone/>
              <a:defRPr sz="1400"/>
            </a:lvl2pPr>
            <a:lvl3pPr indent="-228600" lvl="2" marL="1371600" algn="l">
              <a:lnSpc>
                <a:spcPct val="90000"/>
              </a:lnSpc>
              <a:spcBef>
                <a:spcPts val="500"/>
              </a:spcBef>
              <a:spcAft>
                <a:spcPts val="0"/>
              </a:spcAft>
              <a:buClr>
                <a:srgbClr val="003057"/>
              </a:buClr>
              <a:buSzPts val="1200"/>
              <a:buNone/>
              <a:defRPr sz="1200"/>
            </a:lvl3pPr>
            <a:lvl4pPr indent="-228600" lvl="3" marL="1828800" algn="l">
              <a:lnSpc>
                <a:spcPct val="90000"/>
              </a:lnSpc>
              <a:spcBef>
                <a:spcPts val="500"/>
              </a:spcBef>
              <a:spcAft>
                <a:spcPts val="0"/>
              </a:spcAft>
              <a:buClr>
                <a:srgbClr val="003057"/>
              </a:buClr>
              <a:buSzPts val="1000"/>
              <a:buNone/>
              <a:defRPr sz="1000"/>
            </a:lvl4pPr>
            <a:lvl5pPr indent="-228600" lvl="4" marL="2286000" algn="l">
              <a:lnSpc>
                <a:spcPct val="90000"/>
              </a:lnSpc>
              <a:spcBef>
                <a:spcPts val="500"/>
              </a:spcBef>
              <a:spcAft>
                <a:spcPts val="0"/>
              </a:spcAft>
              <a:buClr>
                <a:srgbClr val="0030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38"/>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8"/>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p:cSld name="Charts">
    <p:spTree>
      <p:nvGrpSpPr>
        <p:cNvPr id="75" name="Shape 75"/>
        <p:cNvGrpSpPr/>
        <p:nvPr/>
      </p:nvGrpSpPr>
      <p:grpSpPr>
        <a:xfrm>
          <a:off x="0" y="0"/>
          <a:ext cx="0" cy="0"/>
          <a:chOff x="0" y="0"/>
          <a:chExt cx="0" cy="0"/>
        </a:xfrm>
      </p:grpSpPr>
      <p:sp>
        <p:nvSpPr>
          <p:cNvPr id="76" name="Google Shape;76;p39"/>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A793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39"/>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9"/>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79" name="Google Shape;79;p39"/>
          <p:cNvSpPr/>
          <p:nvPr>
            <p:ph idx="2" type="chart"/>
          </p:nvPr>
        </p:nvSpPr>
        <p:spPr>
          <a:xfrm>
            <a:off x="381000" y="1435100"/>
            <a:ext cx="7510463" cy="4572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003057"/>
              </a:buClr>
              <a:buSzPts val="2400"/>
              <a:buFont typeface="Arial"/>
              <a:buChar char="•"/>
              <a:defRPr b="0" i="0" sz="2400" u="none" cap="none" strike="noStrike">
                <a:solidFill>
                  <a:srgbClr val="003057"/>
                </a:solidFill>
                <a:latin typeface="Roboto"/>
                <a:ea typeface="Roboto"/>
                <a:cs typeface="Roboto"/>
                <a:sym typeface="Roboto"/>
              </a:defRPr>
            </a:lvl1pPr>
            <a:lvl2pPr lvl="1" marR="0" rtl="0" algn="l">
              <a:lnSpc>
                <a:spcPct val="90000"/>
              </a:lnSpc>
              <a:spcBef>
                <a:spcPts val="500"/>
              </a:spcBef>
              <a:spcAft>
                <a:spcPts val="0"/>
              </a:spcAft>
              <a:buClr>
                <a:srgbClr val="003057"/>
              </a:buClr>
              <a:buSzPts val="2000"/>
              <a:buFont typeface="Arial"/>
              <a:buChar char="•"/>
              <a:defRPr b="0" i="0" sz="2000" u="none" cap="none" strike="noStrike">
                <a:solidFill>
                  <a:srgbClr val="003057"/>
                </a:solidFill>
                <a:latin typeface="Roboto"/>
                <a:ea typeface="Roboto"/>
                <a:cs typeface="Roboto"/>
                <a:sym typeface="Roboto"/>
              </a:defRPr>
            </a:lvl2pPr>
            <a:lvl3pPr lvl="2" marR="0" rtl="0" algn="l">
              <a:lnSpc>
                <a:spcPct val="90000"/>
              </a:lnSpc>
              <a:spcBef>
                <a:spcPts val="500"/>
              </a:spcBef>
              <a:spcAft>
                <a:spcPts val="0"/>
              </a:spcAft>
              <a:buClr>
                <a:srgbClr val="003057"/>
              </a:buClr>
              <a:buSzPts val="1800"/>
              <a:buFont typeface="Arial"/>
              <a:buChar char="•"/>
              <a:defRPr b="0" i="0" sz="1800" u="none" cap="none" strike="noStrike">
                <a:solidFill>
                  <a:srgbClr val="003057"/>
                </a:solidFill>
                <a:latin typeface="Roboto"/>
                <a:ea typeface="Roboto"/>
                <a:cs typeface="Roboto"/>
                <a:sym typeface="Roboto"/>
              </a:defRPr>
            </a:lvl3pPr>
            <a:lvl4pPr lvl="3" marR="0" rtl="0" algn="l">
              <a:lnSpc>
                <a:spcPct val="90000"/>
              </a:lnSpc>
              <a:spcBef>
                <a:spcPts val="500"/>
              </a:spcBef>
              <a:spcAft>
                <a:spcPts val="0"/>
              </a:spcAft>
              <a:buClr>
                <a:srgbClr val="003057"/>
              </a:buClr>
              <a:buSzPts val="1400"/>
              <a:buFont typeface="Arial"/>
              <a:buChar char="•"/>
              <a:defRPr b="0" i="0" sz="1400" u="none" cap="none" strike="noStrike">
                <a:solidFill>
                  <a:srgbClr val="003057"/>
                </a:solidFill>
                <a:latin typeface="Roboto"/>
                <a:ea typeface="Roboto"/>
                <a:cs typeface="Roboto"/>
                <a:sym typeface="Roboto"/>
              </a:defRPr>
            </a:lvl4pPr>
            <a:lvl5pPr lvl="4" marR="0" rtl="0" algn="l">
              <a:lnSpc>
                <a:spcPct val="90000"/>
              </a:lnSpc>
              <a:spcBef>
                <a:spcPts val="500"/>
              </a:spcBef>
              <a:spcAft>
                <a:spcPts val="0"/>
              </a:spcAft>
              <a:buClr>
                <a:srgbClr val="003057"/>
              </a:buClr>
              <a:buSzPts val="1100"/>
              <a:buFont typeface="Arial"/>
              <a:buChar char="•"/>
              <a:defRPr b="0" i="0" sz="1100" u="none" cap="none" strike="noStrike">
                <a:solidFill>
                  <a:srgbClr val="003057"/>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39"/>
          <p:cNvSpPr txBox="1"/>
          <p:nvPr>
            <p:ph idx="1" type="body"/>
          </p:nvPr>
        </p:nvSpPr>
        <p:spPr>
          <a:xfrm>
            <a:off x="8116888" y="1435100"/>
            <a:ext cx="3694112" cy="34178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s - Plain">
  <p:cSld name="Dividers - Plain">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41"/>
          <p:cNvSpPr txBox="1"/>
          <p:nvPr>
            <p:ph type="title"/>
          </p:nvPr>
        </p:nvSpPr>
        <p:spPr>
          <a:xfrm>
            <a:off x="1642654" y="1948985"/>
            <a:ext cx="8906692" cy="296002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s - Kendeda">
  <p:cSld name="Dividers - Kendeda">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42"/>
          <p:cNvSpPr txBox="1"/>
          <p:nvPr>
            <p:ph type="title"/>
          </p:nvPr>
        </p:nvSpPr>
        <p:spPr>
          <a:xfrm>
            <a:off x="1642654" y="1948985"/>
            <a:ext cx="8906692" cy="296002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s - Tech Tower">
  <p:cSld name="Dividers - Tech Tower">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43"/>
          <p:cNvSpPr txBox="1"/>
          <p:nvPr>
            <p:ph type="title"/>
          </p:nvPr>
        </p:nvSpPr>
        <p:spPr>
          <a:xfrm>
            <a:off x="1642654" y="1948985"/>
            <a:ext cx="8906692" cy="296002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s - Wreck">
  <p:cSld name="Dividers - Wreck">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44"/>
          <p:cNvSpPr txBox="1"/>
          <p:nvPr>
            <p:ph type="title"/>
          </p:nvPr>
        </p:nvSpPr>
        <p:spPr>
          <a:xfrm>
            <a:off x="1642654" y="1948985"/>
            <a:ext cx="8906692" cy="296002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lain">
  <p:cSld name="Title - Plain">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0"/>
          <p:cNvSpPr txBox="1"/>
          <p:nvPr>
            <p:ph type="title"/>
          </p:nvPr>
        </p:nvSpPr>
        <p:spPr>
          <a:xfrm>
            <a:off x="2447108" y="1846217"/>
            <a:ext cx="8906692" cy="259515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0"/>
          <p:cNvSpPr txBox="1"/>
          <p:nvPr>
            <p:ph idx="1" type="body"/>
          </p:nvPr>
        </p:nvSpPr>
        <p:spPr>
          <a:xfrm>
            <a:off x="2447108" y="4441370"/>
            <a:ext cx="8906692" cy="62593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Tower">
  <p:cSld name="Title - Tech Tower">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31"/>
          <p:cNvSpPr txBox="1"/>
          <p:nvPr>
            <p:ph type="title"/>
          </p:nvPr>
        </p:nvSpPr>
        <p:spPr>
          <a:xfrm>
            <a:off x="2447108" y="1846217"/>
            <a:ext cx="8906692" cy="259515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1"/>
          <p:cNvSpPr txBox="1"/>
          <p:nvPr>
            <p:ph idx="1" type="body"/>
          </p:nvPr>
        </p:nvSpPr>
        <p:spPr>
          <a:xfrm>
            <a:off x="2447108" y="4441370"/>
            <a:ext cx="8906692" cy="62593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Title - Full Photo">
    <p:bg>
      <p:bgPr>
        <a:solidFill>
          <a:srgbClr val="FFFFFF"/>
        </a:solidFill>
      </p:bgPr>
    </p:bg>
    <p:spTree>
      <p:nvGrpSpPr>
        <p:cNvPr id="22" name="Shape 22"/>
        <p:cNvGrpSpPr/>
        <p:nvPr/>
      </p:nvGrpSpPr>
      <p:grpSpPr>
        <a:xfrm>
          <a:off x="0" y="0"/>
          <a:ext cx="0" cy="0"/>
          <a:chOff x="0" y="0"/>
          <a:chExt cx="0" cy="0"/>
        </a:xfrm>
      </p:grpSpPr>
      <p:sp>
        <p:nvSpPr>
          <p:cNvPr id="23" name="Google Shape;23;p32"/>
          <p:cNvSpPr txBox="1"/>
          <p:nvPr>
            <p:ph type="title"/>
          </p:nvPr>
        </p:nvSpPr>
        <p:spPr>
          <a:xfrm>
            <a:off x="2447108" y="1846217"/>
            <a:ext cx="8906692" cy="259515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60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2"/>
          <p:cNvSpPr txBox="1"/>
          <p:nvPr>
            <p:ph idx="1" type="body"/>
          </p:nvPr>
        </p:nvSpPr>
        <p:spPr>
          <a:xfrm>
            <a:off x="2447108" y="4441370"/>
            <a:ext cx="8906692" cy="62593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lt1"/>
              </a:buClr>
              <a:buSzPts val="1800"/>
              <a:buNone/>
              <a:defRPr>
                <a:solidFill>
                  <a:schemeClr val="lt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5" name="Google Shape;25;p32"/>
          <p:cNvPicPr preferRelativeResize="0"/>
          <p:nvPr/>
        </p:nvPicPr>
        <p:blipFill rotWithShape="1">
          <a:blip r:embed="rId2">
            <a:alphaModFix/>
          </a:blip>
          <a:srcRect b="0" l="0" r="0" t="73770"/>
          <a:stretch/>
        </p:blipFill>
        <p:spPr>
          <a:xfrm>
            <a:off x="1" y="5059179"/>
            <a:ext cx="12191999" cy="17988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 name="Shape 31"/>
        <p:cNvGrpSpPr/>
        <p:nvPr/>
      </p:nvGrpSpPr>
      <p:grpSpPr>
        <a:xfrm>
          <a:off x="0" y="0"/>
          <a:ext cx="0" cy="0"/>
          <a:chOff x="0" y="0"/>
          <a:chExt cx="0" cy="0"/>
        </a:xfrm>
      </p:grpSpPr>
      <p:sp>
        <p:nvSpPr>
          <p:cNvPr id="32" name="Google Shape;32;p29"/>
          <p:cNvSpPr txBox="1"/>
          <p:nvPr>
            <p:ph idx="1" type="body"/>
          </p:nvPr>
        </p:nvSpPr>
        <p:spPr>
          <a:xfrm>
            <a:off x="381001" y="1235113"/>
            <a:ext cx="561763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3057"/>
              </a:buClr>
              <a:buSzPts val="2400"/>
              <a:buNone/>
              <a:defRPr b="1" sz="2400"/>
            </a:lvl1pPr>
            <a:lvl2pPr indent="-228600" lvl="1" marL="914400" algn="l">
              <a:lnSpc>
                <a:spcPct val="90000"/>
              </a:lnSpc>
              <a:spcBef>
                <a:spcPts val="500"/>
              </a:spcBef>
              <a:spcAft>
                <a:spcPts val="0"/>
              </a:spcAft>
              <a:buClr>
                <a:srgbClr val="003057"/>
              </a:buClr>
              <a:buSzPts val="2000"/>
              <a:buNone/>
              <a:defRPr b="1" sz="2000"/>
            </a:lvl2pPr>
            <a:lvl3pPr indent="-228600" lvl="2" marL="1371600" algn="l">
              <a:lnSpc>
                <a:spcPct val="90000"/>
              </a:lnSpc>
              <a:spcBef>
                <a:spcPts val="500"/>
              </a:spcBef>
              <a:spcAft>
                <a:spcPts val="0"/>
              </a:spcAft>
              <a:buClr>
                <a:srgbClr val="003057"/>
              </a:buClr>
              <a:buSzPts val="1800"/>
              <a:buNone/>
              <a:defRPr b="1" sz="1800"/>
            </a:lvl3pPr>
            <a:lvl4pPr indent="-228600" lvl="3" marL="1828800" algn="l">
              <a:lnSpc>
                <a:spcPct val="90000"/>
              </a:lnSpc>
              <a:spcBef>
                <a:spcPts val="500"/>
              </a:spcBef>
              <a:spcAft>
                <a:spcPts val="0"/>
              </a:spcAft>
              <a:buClr>
                <a:srgbClr val="003057"/>
              </a:buClr>
              <a:buSzPts val="1600"/>
              <a:buNone/>
              <a:defRPr b="1" sz="1600"/>
            </a:lvl4pPr>
            <a:lvl5pPr indent="-228600" lvl="4" marL="2286000" algn="l">
              <a:lnSpc>
                <a:spcPct val="90000"/>
              </a:lnSpc>
              <a:spcBef>
                <a:spcPts val="500"/>
              </a:spcBef>
              <a:spcAft>
                <a:spcPts val="0"/>
              </a:spcAft>
              <a:buClr>
                <a:srgbClr val="0030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29"/>
          <p:cNvSpPr txBox="1"/>
          <p:nvPr>
            <p:ph idx="2" type="body"/>
          </p:nvPr>
        </p:nvSpPr>
        <p:spPr>
          <a:xfrm>
            <a:off x="381001" y="2078658"/>
            <a:ext cx="5617633" cy="33624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9"/>
          <p:cNvSpPr txBox="1"/>
          <p:nvPr>
            <p:ph idx="3" type="body"/>
          </p:nvPr>
        </p:nvSpPr>
        <p:spPr>
          <a:xfrm>
            <a:off x="6172200" y="1235113"/>
            <a:ext cx="563880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3057"/>
              </a:buClr>
              <a:buSzPts val="2400"/>
              <a:buNone/>
              <a:defRPr b="1" sz="2400"/>
            </a:lvl1pPr>
            <a:lvl2pPr indent="-228600" lvl="1" marL="914400" algn="l">
              <a:lnSpc>
                <a:spcPct val="90000"/>
              </a:lnSpc>
              <a:spcBef>
                <a:spcPts val="500"/>
              </a:spcBef>
              <a:spcAft>
                <a:spcPts val="0"/>
              </a:spcAft>
              <a:buClr>
                <a:srgbClr val="003057"/>
              </a:buClr>
              <a:buSzPts val="2000"/>
              <a:buNone/>
              <a:defRPr b="1" sz="2000"/>
            </a:lvl2pPr>
            <a:lvl3pPr indent="-228600" lvl="2" marL="1371600" algn="l">
              <a:lnSpc>
                <a:spcPct val="90000"/>
              </a:lnSpc>
              <a:spcBef>
                <a:spcPts val="500"/>
              </a:spcBef>
              <a:spcAft>
                <a:spcPts val="0"/>
              </a:spcAft>
              <a:buClr>
                <a:srgbClr val="003057"/>
              </a:buClr>
              <a:buSzPts val="1800"/>
              <a:buNone/>
              <a:defRPr b="1" sz="1800"/>
            </a:lvl3pPr>
            <a:lvl4pPr indent="-228600" lvl="3" marL="1828800" algn="l">
              <a:lnSpc>
                <a:spcPct val="90000"/>
              </a:lnSpc>
              <a:spcBef>
                <a:spcPts val="500"/>
              </a:spcBef>
              <a:spcAft>
                <a:spcPts val="0"/>
              </a:spcAft>
              <a:buClr>
                <a:srgbClr val="003057"/>
              </a:buClr>
              <a:buSzPts val="1600"/>
              <a:buNone/>
              <a:defRPr b="1" sz="1600"/>
            </a:lvl4pPr>
            <a:lvl5pPr indent="-228600" lvl="4" marL="2286000" algn="l">
              <a:lnSpc>
                <a:spcPct val="90000"/>
              </a:lnSpc>
              <a:spcBef>
                <a:spcPts val="500"/>
              </a:spcBef>
              <a:spcAft>
                <a:spcPts val="0"/>
              </a:spcAft>
              <a:buClr>
                <a:srgbClr val="0030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29"/>
          <p:cNvSpPr txBox="1"/>
          <p:nvPr>
            <p:ph idx="4" type="body"/>
          </p:nvPr>
        </p:nvSpPr>
        <p:spPr>
          <a:xfrm>
            <a:off x="6172200" y="2078658"/>
            <a:ext cx="5638800" cy="33624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9"/>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9"/>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8" name="Google Shape;38;p29"/>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A793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9" name="Shape 39"/>
        <p:cNvGrpSpPr/>
        <p:nvPr/>
      </p:nvGrpSpPr>
      <p:grpSpPr>
        <a:xfrm>
          <a:off x="0" y="0"/>
          <a:ext cx="0" cy="0"/>
          <a:chOff x="0" y="0"/>
          <a:chExt cx="0" cy="0"/>
        </a:xfrm>
      </p:grpSpPr>
      <p:sp>
        <p:nvSpPr>
          <p:cNvPr id="40" name="Google Shape;40;p33"/>
          <p:cNvSpPr txBox="1"/>
          <p:nvPr>
            <p:ph idx="1" type="body"/>
          </p:nvPr>
        </p:nvSpPr>
        <p:spPr>
          <a:xfrm>
            <a:off x="381000" y="1215485"/>
            <a:ext cx="11429999" cy="42256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3"/>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3"/>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3" name="Google Shape;43;p33"/>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A793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34"/>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A793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4"/>
          <p:cNvSpPr txBox="1"/>
          <p:nvPr>
            <p:ph idx="1" type="body"/>
          </p:nvPr>
        </p:nvSpPr>
        <p:spPr>
          <a:xfrm>
            <a:off x="379048" y="1215483"/>
            <a:ext cx="5615353" cy="42256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4"/>
          <p:cNvSpPr txBox="1"/>
          <p:nvPr>
            <p:ph idx="2" type="body"/>
          </p:nvPr>
        </p:nvSpPr>
        <p:spPr>
          <a:xfrm>
            <a:off x="6197600" y="1215483"/>
            <a:ext cx="5613400" cy="42256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3057"/>
              </a:buClr>
              <a:buSzPts val="1800"/>
              <a:buChar char="•"/>
              <a:defRPr/>
            </a:lvl1pPr>
            <a:lvl2pPr indent="-342900" lvl="1" marL="914400" algn="l">
              <a:lnSpc>
                <a:spcPct val="90000"/>
              </a:lnSpc>
              <a:spcBef>
                <a:spcPts val="500"/>
              </a:spcBef>
              <a:spcAft>
                <a:spcPts val="0"/>
              </a:spcAft>
              <a:buClr>
                <a:srgbClr val="003057"/>
              </a:buClr>
              <a:buSzPts val="1800"/>
              <a:buChar char="•"/>
              <a:defRPr/>
            </a:lvl2pPr>
            <a:lvl3pPr indent="-342900" lvl="2" marL="1371600" algn="l">
              <a:lnSpc>
                <a:spcPct val="90000"/>
              </a:lnSpc>
              <a:spcBef>
                <a:spcPts val="500"/>
              </a:spcBef>
              <a:spcAft>
                <a:spcPts val="0"/>
              </a:spcAft>
              <a:buClr>
                <a:srgbClr val="003057"/>
              </a:buClr>
              <a:buSzPts val="1800"/>
              <a:buChar char="•"/>
              <a:defRPr/>
            </a:lvl3pPr>
            <a:lvl4pPr indent="-342900" lvl="3" marL="1828800" algn="l">
              <a:lnSpc>
                <a:spcPct val="90000"/>
              </a:lnSpc>
              <a:spcBef>
                <a:spcPts val="500"/>
              </a:spcBef>
              <a:spcAft>
                <a:spcPts val="0"/>
              </a:spcAft>
              <a:buClr>
                <a:srgbClr val="003057"/>
              </a:buClr>
              <a:buSzPts val="1800"/>
              <a:buChar char="•"/>
              <a:defRPr/>
            </a:lvl4pPr>
            <a:lvl5pPr indent="-342900" lvl="4" marL="2286000" algn="l">
              <a:lnSpc>
                <a:spcPct val="90000"/>
              </a:lnSpc>
              <a:spcBef>
                <a:spcPts val="500"/>
              </a:spcBef>
              <a:spcAft>
                <a:spcPts val="0"/>
              </a:spcAft>
              <a:buClr>
                <a:srgbClr val="0030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4"/>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4"/>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Gallery">
    <p:spTree>
      <p:nvGrpSpPr>
        <p:cNvPr id="50" name="Shape 50"/>
        <p:cNvGrpSpPr/>
        <p:nvPr/>
      </p:nvGrpSpPr>
      <p:grpSpPr>
        <a:xfrm>
          <a:off x="0" y="0"/>
          <a:ext cx="0" cy="0"/>
          <a:chOff x="0" y="0"/>
          <a:chExt cx="0" cy="0"/>
        </a:xfrm>
      </p:grpSpPr>
      <p:sp>
        <p:nvSpPr>
          <p:cNvPr id="51" name="Google Shape;51;p35"/>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5"/>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35"/>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A793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5"/>
          <p:cNvSpPr/>
          <p:nvPr>
            <p:ph idx="2" type="pic"/>
          </p:nvPr>
        </p:nvSpPr>
        <p:spPr>
          <a:xfrm>
            <a:off x="381000" y="1425402"/>
            <a:ext cx="3074469" cy="2081855"/>
          </a:xfrm>
          <a:prstGeom prst="rect">
            <a:avLst/>
          </a:prstGeom>
          <a:noFill/>
          <a:ln>
            <a:noFill/>
          </a:ln>
        </p:spPr>
      </p:sp>
      <p:sp>
        <p:nvSpPr>
          <p:cNvPr id="55" name="Google Shape;55;p35"/>
          <p:cNvSpPr/>
          <p:nvPr>
            <p:ph idx="3" type="pic"/>
          </p:nvPr>
        </p:nvSpPr>
        <p:spPr>
          <a:xfrm>
            <a:off x="3771394" y="1425402"/>
            <a:ext cx="3074469" cy="2081855"/>
          </a:xfrm>
          <a:prstGeom prst="rect">
            <a:avLst/>
          </a:prstGeom>
          <a:noFill/>
          <a:ln>
            <a:noFill/>
          </a:ln>
        </p:spPr>
      </p:sp>
      <p:sp>
        <p:nvSpPr>
          <p:cNvPr id="56" name="Google Shape;56;p35"/>
          <p:cNvSpPr/>
          <p:nvPr>
            <p:ph idx="4" type="pic"/>
          </p:nvPr>
        </p:nvSpPr>
        <p:spPr>
          <a:xfrm>
            <a:off x="7178140" y="1425402"/>
            <a:ext cx="3074469" cy="2081855"/>
          </a:xfrm>
          <a:prstGeom prst="rect">
            <a:avLst/>
          </a:prstGeom>
          <a:noFill/>
          <a:ln>
            <a:noFill/>
          </a:ln>
        </p:spPr>
      </p:sp>
      <p:sp>
        <p:nvSpPr>
          <p:cNvPr id="57" name="Google Shape;57;p35"/>
          <p:cNvSpPr/>
          <p:nvPr>
            <p:ph idx="5" type="pic"/>
          </p:nvPr>
        </p:nvSpPr>
        <p:spPr>
          <a:xfrm>
            <a:off x="381000" y="3772092"/>
            <a:ext cx="3074469" cy="2081855"/>
          </a:xfrm>
          <a:prstGeom prst="rect">
            <a:avLst/>
          </a:prstGeom>
          <a:noFill/>
          <a:ln>
            <a:noFill/>
          </a:ln>
        </p:spPr>
      </p:sp>
      <p:sp>
        <p:nvSpPr>
          <p:cNvPr id="58" name="Google Shape;58;p35"/>
          <p:cNvSpPr/>
          <p:nvPr>
            <p:ph idx="6" type="pic"/>
          </p:nvPr>
        </p:nvSpPr>
        <p:spPr>
          <a:xfrm>
            <a:off x="3771394" y="3772092"/>
            <a:ext cx="3074469" cy="2081855"/>
          </a:xfrm>
          <a:prstGeom prst="rect">
            <a:avLst/>
          </a:prstGeom>
          <a:noFill/>
          <a:ln>
            <a:noFill/>
          </a:ln>
        </p:spPr>
      </p:sp>
      <p:sp>
        <p:nvSpPr>
          <p:cNvPr id="59" name="Google Shape;59;p35"/>
          <p:cNvSpPr/>
          <p:nvPr>
            <p:ph idx="7" type="pic"/>
          </p:nvPr>
        </p:nvSpPr>
        <p:spPr>
          <a:xfrm>
            <a:off x="7178140" y="3772092"/>
            <a:ext cx="3074469" cy="2081855"/>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36"/>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6"/>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0" Type="http://schemas.openxmlformats.org/officeDocument/2006/relationships/theme" Target="../theme/theme3.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6"/>
          <p:cNvSpPr txBox="1"/>
          <p:nvPr/>
        </p:nvSpPr>
        <p:spPr>
          <a:xfrm>
            <a:off x="2447108" y="1680753"/>
            <a:ext cx="8682445" cy="2760617"/>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3057"/>
              </a:buClr>
              <a:buSzPts val="6000"/>
              <a:buFont typeface="Roboto"/>
              <a:buNone/>
            </a:pPr>
            <a:r>
              <a:t/>
            </a:r>
            <a:endParaRPr b="1" i="0" sz="6000" u="none" cap="none" strike="noStrike">
              <a:solidFill>
                <a:srgbClr val="003057"/>
              </a:solidFill>
              <a:latin typeface="Roboto"/>
              <a:ea typeface="Roboto"/>
              <a:cs typeface="Roboto"/>
              <a:sym typeface="Roboto"/>
            </a:endParaRPr>
          </a:p>
        </p:txBody>
      </p:sp>
      <p:sp>
        <p:nvSpPr>
          <p:cNvPr id="11" name="Google Shape;11;p26"/>
          <p:cNvSpPr txBox="1"/>
          <p:nvPr>
            <p:ph type="title"/>
          </p:nvPr>
        </p:nvSpPr>
        <p:spPr>
          <a:xfrm>
            <a:off x="2447108" y="1846217"/>
            <a:ext cx="8906692" cy="2595153"/>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1"/>
              </a:buClr>
              <a:buSzPts val="6000"/>
              <a:buFont typeface="Roboto"/>
              <a:buNone/>
              <a:defRPr b="1" i="0" sz="60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6"/>
          <p:cNvSpPr txBox="1"/>
          <p:nvPr>
            <p:ph idx="1" type="body"/>
          </p:nvPr>
        </p:nvSpPr>
        <p:spPr>
          <a:xfrm>
            <a:off x="2447108" y="4441370"/>
            <a:ext cx="8906692" cy="62593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Clr>
                <a:srgbClr val="B3A369"/>
              </a:buClr>
              <a:buSzPts val="1800"/>
              <a:buFont typeface="Arial"/>
              <a:buNone/>
              <a:defRPr b="0" i="0" sz="1800" u="none" cap="none" strike="noStrike">
                <a:solidFill>
                  <a:srgbClr val="B3A369"/>
                </a:solidFill>
                <a:latin typeface="Arial"/>
                <a:ea typeface="Arial"/>
                <a:cs typeface="Arial"/>
                <a:sym typeface="Arial"/>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6" name="Shape 26"/>
        <p:cNvGrpSpPr/>
        <p:nvPr/>
      </p:nvGrpSpPr>
      <p:grpSpPr>
        <a:xfrm>
          <a:off x="0" y="0"/>
          <a:ext cx="0" cy="0"/>
          <a:chOff x="0" y="0"/>
          <a:chExt cx="0" cy="0"/>
        </a:xfrm>
      </p:grpSpPr>
      <p:sp>
        <p:nvSpPr>
          <p:cNvPr id="27" name="Google Shape;27;p28"/>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A7934B"/>
              </a:buClr>
              <a:buSzPts val="3600"/>
              <a:buFont typeface="Roboto"/>
              <a:buNone/>
              <a:defRPr b="1" i="0" sz="3600" u="none" cap="none" strike="noStrike">
                <a:solidFill>
                  <a:srgbClr val="A7934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Google Shape;28;p28"/>
          <p:cNvSpPr txBox="1"/>
          <p:nvPr>
            <p:ph idx="1" type="body"/>
          </p:nvPr>
        </p:nvSpPr>
        <p:spPr>
          <a:xfrm>
            <a:off x="381000" y="1215485"/>
            <a:ext cx="11429999" cy="422565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003057"/>
              </a:buClr>
              <a:buSzPts val="2400"/>
              <a:buFont typeface="Arial"/>
              <a:buChar char="•"/>
              <a:defRPr b="0" i="0" sz="2400" u="none" cap="none" strike="noStrike">
                <a:solidFill>
                  <a:srgbClr val="003057"/>
                </a:solidFill>
                <a:latin typeface="Roboto"/>
                <a:ea typeface="Roboto"/>
                <a:cs typeface="Roboto"/>
                <a:sym typeface="Roboto"/>
              </a:defRPr>
            </a:lvl1pPr>
            <a:lvl2pPr indent="-355600" lvl="1" marL="914400" marR="0" rtl="0" algn="l">
              <a:lnSpc>
                <a:spcPct val="90000"/>
              </a:lnSpc>
              <a:spcBef>
                <a:spcPts val="500"/>
              </a:spcBef>
              <a:spcAft>
                <a:spcPts val="0"/>
              </a:spcAft>
              <a:buClr>
                <a:srgbClr val="003057"/>
              </a:buClr>
              <a:buSzPts val="2000"/>
              <a:buFont typeface="Arial"/>
              <a:buChar char="•"/>
              <a:defRPr b="0" i="0" sz="2000" u="none" cap="none" strike="noStrike">
                <a:solidFill>
                  <a:srgbClr val="003057"/>
                </a:solidFill>
                <a:latin typeface="Roboto"/>
                <a:ea typeface="Roboto"/>
                <a:cs typeface="Roboto"/>
                <a:sym typeface="Roboto"/>
              </a:defRPr>
            </a:lvl2pPr>
            <a:lvl3pPr indent="-342900" lvl="2" marL="1371600" marR="0" rtl="0" algn="l">
              <a:lnSpc>
                <a:spcPct val="90000"/>
              </a:lnSpc>
              <a:spcBef>
                <a:spcPts val="500"/>
              </a:spcBef>
              <a:spcAft>
                <a:spcPts val="0"/>
              </a:spcAft>
              <a:buClr>
                <a:srgbClr val="003057"/>
              </a:buClr>
              <a:buSzPts val="1800"/>
              <a:buFont typeface="Arial"/>
              <a:buChar char="•"/>
              <a:defRPr b="0" i="0" sz="1800" u="none" cap="none" strike="noStrike">
                <a:solidFill>
                  <a:srgbClr val="003057"/>
                </a:solidFill>
                <a:latin typeface="Roboto"/>
                <a:ea typeface="Roboto"/>
                <a:cs typeface="Roboto"/>
                <a:sym typeface="Roboto"/>
              </a:defRPr>
            </a:lvl3pPr>
            <a:lvl4pPr indent="-317500" lvl="3" marL="1828800" marR="0" rtl="0" algn="l">
              <a:lnSpc>
                <a:spcPct val="90000"/>
              </a:lnSpc>
              <a:spcBef>
                <a:spcPts val="500"/>
              </a:spcBef>
              <a:spcAft>
                <a:spcPts val="0"/>
              </a:spcAft>
              <a:buClr>
                <a:srgbClr val="003057"/>
              </a:buClr>
              <a:buSzPts val="1400"/>
              <a:buFont typeface="Arial"/>
              <a:buChar char="•"/>
              <a:defRPr b="0" i="0" sz="1400" u="none" cap="none" strike="noStrike">
                <a:solidFill>
                  <a:srgbClr val="003057"/>
                </a:solidFill>
                <a:latin typeface="Roboto"/>
                <a:ea typeface="Roboto"/>
                <a:cs typeface="Roboto"/>
                <a:sym typeface="Roboto"/>
              </a:defRPr>
            </a:lvl4pPr>
            <a:lvl5pPr indent="-298450" lvl="4" marL="2286000" marR="0" rtl="0" algn="l">
              <a:lnSpc>
                <a:spcPct val="90000"/>
              </a:lnSpc>
              <a:spcBef>
                <a:spcPts val="500"/>
              </a:spcBef>
              <a:spcAft>
                <a:spcPts val="0"/>
              </a:spcAft>
              <a:buClr>
                <a:srgbClr val="003057"/>
              </a:buClr>
              <a:buSzPts val="1100"/>
              <a:buFont typeface="Arial"/>
              <a:buChar char="•"/>
              <a:defRPr b="0" i="0" sz="1100" u="none" cap="none" strike="noStrike">
                <a:solidFill>
                  <a:srgbClr val="003057"/>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 name="Google Shape;29;p28"/>
          <p:cNvSpPr txBox="1"/>
          <p:nvPr>
            <p:ph idx="10" type="dt"/>
          </p:nvPr>
        </p:nvSpPr>
        <p:spPr>
          <a:xfrm>
            <a:off x="1408329" y="6182540"/>
            <a:ext cx="154665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C98"/>
                </a:solidFill>
                <a:latin typeface="Roboto"/>
                <a:ea typeface="Roboto"/>
                <a:cs typeface="Roboto"/>
                <a:sym typeface="Roboto"/>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28"/>
          <p:cNvSpPr txBox="1"/>
          <p:nvPr>
            <p:ph idx="12" type="sldNum"/>
          </p:nvPr>
        </p:nvSpPr>
        <p:spPr>
          <a:xfrm>
            <a:off x="381000" y="6182540"/>
            <a:ext cx="916577"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888C98"/>
                </a:solidFill>
                <a:latin typeface="Roboto"/>
                <a:ea typeface="Roboto"/>
                <a:cs typeface="Roboto"/>
                <a:sym typeface="Roboto"/>
              </a:defRPr>
            </a:lvl1pPr>
            <a:lvl2pPr indent="0" lvl="1" marL="0" marR="0" rtl="0" algn="l">
              <a:spcBef>
                <a:spcPts val="0"/>
              </a:spcBef>
              <a:buNone/>
              <a:defRPr b="0" i="0" sz="1200" u="none" cap="none" strike="noStrike">
                <a:solidFill>
                  <a:srgbClr val="888C98"/>
                </a:solidFill>
                <a:latin typeface="Roboto"/>
                <a:ea typeface="Roboto"/>
                <a:cs typeface="Roboto"/>
                <a:sym typeface="Roboto"/>
              </a:defRPr>
            </a:lvl2pPr>
            <a:lvl3pPr indent="0" lvl="2" marL="0" marR="0" rtl="0" algn="l">
              <a:spcBef>
                <a:spcPts val="0"/>
              </a:spcBef>
              <a:buNone/>
              <a:defRPr b="0" i="0" sz="1200" u="none" cap="none" strike="noStrike">
                <a:solidFill>
                  <a:srgbClr val="888C98"/>
                </a:solidFill>
                <a:latin typeface="Roboto"/>
                <a:ea typeface="Roboto"/>
                <a:cs typeface="Roboto"/>
                <a:sym typeface="Roboto"/>
              </a:defRPr>
            </a:lvl3pPr>
            <a:lvl4pPr indent="0" lvl="3" marL="0" marR="0" rtl="0" algn="l">
              <a:spcBef>
                <a:spcPts val="0"/>
              </a:spcBef>
              <a:buNone/>
              <a:defRPr b="0" i="0" sz="1200" u="none" cap="none" strike="noStrike">
                <a:solidFill>
                  <a:srgbClr val="888C98"/>
                </a:solidFill>
                <a:latin typeface="Roboto"/>
                <a:ea typeface="Roboto"/>
                <a:cs typeface="Roboto"/>
                <a:sym typeface="Roboto"/>
              </a:defRPr>
            </a:lvl4pPr>
            <a:lvl5pPr indent="0" lvl="4" marL="0" marR="0" rtl="0" algn="l">
              <a:spcBef>
                <a:spcPts val="0"/>
              </a:spcBef>
              <a:buNone/>
              <a:defRPr b="0" i="0" sz="1200" u="none" cap="none" strike="noStrike">
                <a:solidFill>
                  <a:srgbClr val="888C98"/>
                </a:solidFill>
                <a:latin typeface="Roboto"/>
                <a:ea typeface="Roboto"/>
                <a:cs typeface="Roboto"/>
                <a:sym typeface="Roboto"/>
              </a:defRPr>
            </a:lvl5pPr>
            <a:lvl6pPr indent="0" lvl="5" marL="0" marR="0" rtl="0" algn="l">
              <a:spcBef>
                <a:spcPts val="0"/>
              </a:spcBef>
              <a:buNone/>
              <a:defRPr b="0" i="0" sz="1200" u="none" cap="none" strike="noStrike">
                <a:solidFill>
                  <a:srgbClr val="888C98"/>
                </a:solidFill>
                <a:latin typeface="Roboto"/>
                <a:ea typeface="Roboto"/>
                <a:cs typeface="Roboto"/>
                <a:sym typeface="Roboto"/>
              </a:defRPr>
            </a:lvl6pPr>
            <a:lvl7pPr indent="0" lvl="6" marL="0" marR="0" rtl="0" algn="l">
              <a:spcBef>
                <a:spcPts val="0"/>
              </a:spcBef>
              <a:buNone/>
              <a:defRPr b="0" i="0" sz="1200" u="none" cap="none" strike="noStrike">
                <a:solidFill>
                  <a:srgbClr val="888C98"/>
                </a:solidFill>
                <a:latin typeface="Roboto"/>
                <a:ea typeface="Roboto"/>
                <a:cs typeface="Roboto"/>
                <a:sym typeface="Roboto"/>
              </a:defRPr>
            </a:lvl7pPr>
            <a:lvl8pPr indent="0" lvl="7" marL="0" marR="0" rtl="0" algn="l">
              <a:spcBef>
                <a:spcPts val="0"/>
              </a:spcBef>
              <a:buNone/>
              <a:defRPr b="0" i="0" sz="1200" u="none" cap="none" strike="noStrike">
                <a:solidFill>
                  <a:srgbClr val="888C98"/>
                </a:solidFill>
                <a:latin typeface="Roboto"/>
                <a:ea typeface="Roboto"/>
                <a:cs typeface="Roboto"/>
                <a:sym typeface="Roboto"/>
              </a:defRPr>
            </a:lvl8pPr>
            <a:lvl9pPr indent="0" lvl="8" marL="0" marR="0" rtl="0" algn="l">
              <a:spcBef>
                <a:spcPts val="0"/>
              </a:spcBef>
              <a:buNone/>
              <a:defRPr b="0" i="0" sz="1200" u="none" cap="none" strike="noStrike">
                <a:solidFill>
                  <a:srgbClr val="888C98"/>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1" name="Shape 81"/>
        <p:cNvGrpSpPr/>
        <p:nvPr/>
      </p:nvGrpSpPr>
      <p:grpSpPr>
        <a:xfrm>
          <a:off x="0" y="0"/>
          <a:ext cx="0" cy="0"/>
          <a:chOff x="0" y="0"/>
          <a:chExt cx="0" cy="0"/>
        </a:xfrm>
      </p:grpSpPr>
      <p:sp>
        <p:nvSpPr>
          <p:cNvPr id="82" name="Google Shape;82;p40"/>
          <p:cNvSpPr txBox="1"/>
          <p:nvPr/>
        </p:nvSpPr>
        <p:spPr>
          <a:xfrm>
            <a:off x="1746069" y="2137954"/>
            <a:ext cx="8699862" cy="2582091"/>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3057"/>
              </a:buClr>
              <a:buSzPts val="6000"/>
              <a:buFont typeface="Roboto"/>
              <a:buNone/>
            </a:pPr>
            <a:r>
              <a:t/>
            </a:r>
            <a:endParaRPr b="1" i="0" sz="6000" cap="none">
              <a:solidFill>
                <a:srgbClr val="003057"/>
              </a:solidFill>
              <a:latin typeface="Roboto"/>
              <a:ea typeface="Roboto"/>
              <a:cs typeface="Roboto"/>
              <a:sym typeface="Roboto"/>
            </a:endParaRPr>
          </a:p>
        </p:txBody>
      </p:sp>
      <p:sp>
        <p:nvSpPr>
          <p:cNvPr id="83" name="Google Shape;83;p40"/>
          <p:cNvSpPr txBox="1"/>
          <p:nvPr>
            <p:ph type="title"/>
          </p:nvPr>
        </p:nvSpPr>
        <p:spPr>
          <a:xfrm>
            <a:off x="1642654" y="1948985"/>
            <a:ext cx="8906692" cy="2960028"/>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6000"/>
              <a:buFont typeface="Roboto"/>
              <a:buNone/>
              <a:defRPr b="1" i="0" sz="60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doi.org/10.3389/fmars.2024.130419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
          <p:cNvSpPr txBox="1"/>
          <p:nvPr>
            <p:ph type="title"/>
          </p:nvPr>
        </p:nvSpPr>
        <p:spPr>
          <a:xfrm>
            <a:off x="1196173" y="2467086"/>
            <a:ext cx="10089447" cy="2788145"/>
          </a:xfrm>
          <a:prstGeom prst="rect">
            <a:avLst/>
          </a:prstGeom>
          <a:noFill/>
          <a:ln>
            <a:noFill/>
          </a:ln>
        </p:spPr>
        <p:txBody>
          <a:bodyPr anchorCtr="0" anchor="ctr" bIns="45700" lIns="91425" spcFirstLastPara="1" rIns="91425" wrap="square" tIns="45700">
            <a:noAutofit/>
          </a:bodyPr>
          <a:lstStyle/>
          <a:p>
            <a:pPr indent="0" lvl="0" marL="0" rtl="0" algn="ctr">
              <a:lnSpc>
                <a:spcPct val="114000"/>
              </a:lnSpc>
              <a:spcBef>
                <a:spcPts val="0"/>
              </a:spcBef>
              <a:spcAft>
                <a:spcPts val="0"/>
              </a:spcAft>
              <a:buClr>
                <a:schemeClr val="dk1"/>
              </a:buClr>
              <a:buSzPts val="3600"/>
              <a:buFont typeface="Roboto"/>
              <a:buNone/>
            </a:pPr>
            <a:r>
              <a:rPr lang="en-US" sz="3600"/>
              <a:t>Modulation of Regional Carbon Uptake by AMOC and Alkalinity Changes in the Subpolar North Atlantic under a Warming Climate</a:t>
            </a:r>
            <a:br>
              <a:rPr lang="en-US" sz="3600"/>
            </a:br>
            <a:endParaRPr sz="3600"/>
          </a:p>
        </p:txBody>
      </p:sp>
      <p:sp>
        <p:nvSpPr>
          <p:cNvPr id="98" name="Google Shape;98;p1"/>
          <p:cNvSpPr txBox="1"/>
          <p:nvPr>
            <p:ph idx="1" type="body"/>
          </p:nvPr>
        </p:nvSpPr>
        <p:spPr>
          <a:xfrm>
            <a:off x="1833848" y="4742705"/>
            <a:ext cx="8016537" cy="2115295"/>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B3A369"/>
              </a:buClr>
              <a:buSzPts val="2200"/>
              <a:buNone/>
            </a:pPr>
            <a:r>
              <a:rPr b="1" lang="en-US" sz="2200"/>
              <a:t>Qi Zhang, Takamitsu Ito, Annalisa Bracco</a:t>
            </a:r>
            <a:endParaRPr/>
          </a:p>
          <a:p>
            <a:pPr indent="0" lvl="0" marL="0" rtl="0" algn="ctr">
              <a:lnSpc>
                <a:spcPct val="150000"/>
              </a:lnSpc>
              <a:spcBef>
                <a:spcPts val="400"/>
              </a:spcBef>
              <a:spcAft>
                <a:spcPts val="0"/>
              </a:spcAft>
              <a:buClr>
                <a:srgbClr val="B3A369"/>
              </a:buClr>
              <a:buSzPts val="2000"/>
              <a:buNone/>
            </a:pPr>
            <a:r>
              <a:rPr b="1" lang="en-US" sz="2000"/>
              <a:t>Georgia Tech Ocean Science &amp; Engineering</a:t>
            </a:r>
            <a:endParaRPr/>
          </a:p>
          <a:p>
            <a:pPr indent="0" lvl="0" marL="0" rtl="0" algn="ctr">
              <a:lnSpc>
                <a:spcPct val="150000"/>
              </a:lnSpc>
              <a:spcBef>
                <a:spcPts val="400"/>
              </a:spcBef>
              <a:spcAft>
                <a:spcPts val="0"/>
              </a:spcAft>
              <a:buClr>
                <a:srgbClr val="003057"/>
              </a:buClr>
              <a:buSzPts val="2000"/>
              <a:buNone/>
            </a:pPr>
            <a:r>
              <a:rPr b="1" lang="en-US" sz="2000">
                <a:solidFill>
                  <a:srgbClr val="003057"/>
                </a:solidFill>
              </a:rPr>
              <a:t>08/06/2024</a:t>
            </a:r>
            <a:endParaRPr b="1" sz="2000">
              <a:solidFill>
                <a:srgbClr val="003057"/>
              </a:solidFill>
            </a:endParaRPr>
          </a:p>
        </p:txBody>
      </p:sp>
      <p:pic>
        <p:nvPicPr>
          <p:cNvPr id="99" name="Google Shape;99;p1"/>
          <p:cNvPicPr preferRelativeResize="0"/>
          <p:nvPr/>
        </p:nvPicPr>
        <p:blipFill rotWithShape="1">
          <a:blip r:embed="rId3">
            <a:alphaModFix/>
          </a:blip>
          <a:srcRect b="0" l="0" r="0" t="0"/>
          <a:stretch/>
        </p:blipFill>
        <p:spPr>
          <a:xfrm>
            <a:off x="7690920" y="1043581"/>
            <a:ext cx="4318930" cy="1118375"/>
          </a:xfrm>
          <a:prstGeom prst="rect">
            <a:avLst/>
          </a:prstGeom>
          <a:noFill/>
          <a:ln>
            <a:noFill/>
          </a:ln>
        </p:spPr>
      </p:pic>
      <p:pic>
        <p:nvPicPr>
          <p:cNvPr descr="A green and black sign&#10;&#10;Description automatically generated" id="100" name="Google Shape;100;p1"/>
          <p:cNvPicPr preferRelativeResize="0"/>
          <p:nvPr/>
        </p:nvPicPr>
        <p:blipFill rotWithShape="1">
          <a:blip r:embed="rId4">
            <a:alphaModFix/>
          </a:blip>
          <a:srcRect b="0" l="0" r="0" t="0"/>
          <a:stretch/>
        </p:blipFill>
        <p:spPr>
          <a:xfrm>
            <a:off x="2889943" y="1061328"/>
            <a:ext cx="4318930" cy="10828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txBox="1"/>
          <p:nvPr>
            <p:ph type="title"/>
          </p:nvPr>
        </p:nvSpPr>
        <p:spPr>
          <a:xfrm>
            <a:off x="381000" y="41429"/>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Anomalies of AMOC, Salinity and Alkalinity</a:t>
            </a:r>
            <a:endParaRPr/>
          </a:p>
        </p:txBody>
      </p:sp>
      <p:pic>
        <p:nvPicPr>
          <p:cNvPr id="226" name="Google Shape;226;p10"/>
          <p:cNvPicPr preferRelativeResize="0"/>
          <p:nvPr/>
        </p:nvPicPr>
        <p:blipFill rotWithShape="1">
          <a:blip r:embed="rId3">
            <a:alphaModFix/>
          </a:blip>
          <a:srcRect b="0" l="0" r="0" t="0"/>
          <a:stretch/>
        </p:blipFill>
        <p:spPr>
          <a:xfrm>
            <a:off x="860608" y="914991"/>
            <a:ext cx="5410592" cy="2936444"/>
          </a:xfrm>
          <a:prstGeom prst="rect">
            <a:avLst/>
          </a:prstGeom>
          <a:noFill/>
          <a:ln>
            <a:noFill/>
          </a:ln>
        </p:spPr>
      </p:pic>
      <p:pic>
        <p:nvPicPr>
          <p:cNvPr id="227" name="Google Shape;227;p10"/>
          <p:cNvPicPr preferRelativeResize="0"/>
          <p:nvPr/>
        </p:nvPicPr>
        <p:blipFill rotWithShape="1">
          <a:blip r:embed="rId4">
            <a:alphaModFix/>
          </a:blip>
          <a:srcRect b="0" l="0" r="27410" t="0"/>
          <a:stretch/>
        </p:blipFill>
        <p:spPr>
          <a:xfrm>
            <a:off x="7262086" y="977953"/>
            <a:ext cx="3558027" cy="2645787"/>
          </a:xfrm>
          <a:prstGeom prst="rect">
            <a:avLst/>
          </a:prstGeom>
          <a:noFill/>
          <a:ln>
            <a:noFill/>
          </a:ln>
        </p:spPr>
      </p:pic>
      <p:pic>
        <p:nvPicPr>
          <p:cNvPr descr="A group of graphs showing different values&#10;&#10;Description automatically generated" id="228" name="Google Shape;228;p10"/>
          <p:cNvPicPr preferRelativeResize="0"/>
          <p:nvPr/>
        </p:nvPicPr>
        <p:blipFill rotWithShape="1">
          <a:blip r:embed="rId5">
            <a:alphaModFix/>
          </a:blip>
          <a:srcRect b="50156" l="41813" r="16628" t="0"/>
          <a:stretch/>
        </p:blipFill>
        <p:spPr>
          <a:xfrm>
            <a:off x="6568488" y="3623740"/>
            <a:ext cx="4653455" cy="3136571"/>
          </a:xfrm>
          <a:prstGeom prst="rect">
            <a:avLst/>
          </a:prstGeom>
          <a:noFill/>
          <a:ln>
            <a:noFill/>
          </a:ln>
        </p:spPr>
      </p:pic>
      <p:sp>
        <p:nvSpPr>
          <p:cNvPr id="229" name="Google Shape;229;p10"/>
          <p:cNvSpPr/>
          <p:nvPr/>
        </p:nvSpPr>
        <p:spPr>
          <a:xfrm>
            <a:off x="7494414" y="3894853"/>
            <a:ext cx="1313793" cy="704193"/>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0" name="Google Shape;230;p10"/>
          <p:cNvCxnSpPr/>
          <p:nvPr/>
        </p:nvCxnSpPr>
        <p:spPr>
          <a:xfrm>
            <a:off x="2499896" y="2419611"/>
            <a:ext cx="1526598" cy="849641"/>
          </a:xfrm>
          <a:prstGeom prst="straightConnector1">
            <a:avLst/>
          </a:prstGeom>
          <a:noFill/>
          <a:ln cap="flat" cmpd="sng" w="57150">
            <a:solidFill>
              <a:srgbClr val="028000"/>
            </a:solidFill>
            <a:prstDash val="solid"/>
            <a:miter lim="800000"/>
            <a:headEnd len="sm" w="sm" type="none"/>
            <a:tailEnd len="med" w="med" type="triangle"/>
          </a:ln>
        </p:spPr>
      </p:cxnSp>
      <p:cxnSp>
        <p:nvCxnSpPr>
          <p:cNvPr id="231" name="Google Shape;231;p10"/>
          <p:cNvCxnSpPr/>
          <p:nvPr/>
        </p:nvCxnSpPr>
        <p:spPr>
          <a:xfrm>
            <a:off x="9049352" y="2378632"/>
            <a:ext cx="1374285" cy="751658"/>
          </a:xfrm>
          <a:prstGeom prst="straightConnector1">
            <a:avLst/>
          </a:prstGeom>
          <a:noFill/>
          <a:ln cap="flat" cmpd="sng" w="57150">
            <a:solidFill>
              <a:srgbClr val="028000"/>
            </a:solidFill>
            <a:prstDash val="solid"/>
            <a:miter lim="800000"/>
            <a:headEnd len="sm" w="sm" type="none"/>
            <a:tailEnd len="med" w="med" type="triangle"/>
          </a:ln>
        </p:spPr>
      </p:cxnSp>
      <p:pic>
        <p:nvPicPr>
          <p:cNvPr id="232" name="Google Shape;232;p10"/>
          <p:cNvPicPr preferRelativeResize="0"/>
          <p:nvPr/>
        </p:nvPicPr>
        <p:blipFill rotWithShape="1">
          <a:blip r:embed="rId6">
            <a:alphaModFix/>
          </a:blip>
          <a:srcRect b="0" l="0" r="0" t="0"/>
          <a:stretch/>
        </p:blipFill>
        <p:spPr>
          <a:xfrm>
            <a:off x="843486" y="3851435"/>
            <a:ext cx="5444836" cy="2936444"/>
          </a:xfrm>
          <a:prstGeom prst="rect">
            <a:avLst/>
          </a:prstGeom>
          <a:noFill/>
          <a:ln>
            <a:noFill/>
          </a:ln>
        </p:spPr>
      </p:pic>
      <p:cxnSp>
        <p:nvCxnSpPr>
          <p:cNvPr id="233" name="Google Shape;233;p10"/>
          <p:cNvCxnSpPr/>
          <p:nvPr/>
        </p:nvCxnSpPr>
        <p:spPr>
          <a:xfrm>
            <a:off x="2669673" y="5319657"/>
            <a:ext cx="1526598" cy="849641"/>
          </a:xfrm>
          <a:prstGeom prst="straightConnector1">
            <a:avLst/>
          </a:prstGeom>
          <a:noFill/>
          <a:ln cap="flat" cmpd="sng" w="57150">
            <a:solidFill>
              <a:srgbClr val="028000"/>
            </a:solidFill>
            <a:prstDash val="solid"/>
            <a:miter lim="800000"/>
            <a:headEnd len="sm" w="sm" type="none"/>
            <a:tailEnd len="med" w="med" type="triangle"/>
          </a:ln>
        </p:spPr>
      </p:cxnSp>
      <p:sp>
        <p:nvSpPr>
          <p:cNvPr id="234" name="Google Shape;234;p10"/>
          <p:cNvSpPr/>
          <p:nvPr/>
        </p:nvSpPr>
        <p:spPr>
          <a:xfrm>
            <a:off x="2128430" y="710679"/>
            <a:ext cx="1161308"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235" name="Google Shape;235;p10"/>
          <p:cNvSpPr/>
          <p:nvPr/>
        </p:nvSpPr>
        <p:spPr>
          <a:xfrm>
            <a:off x="2232412" y="3647123"/>
            <a:ext cx="1002041"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SSS</a:t>
            </a:r>
            <a:endParaRPr sz="1800">
              <a:solidFill>
                <a:schemeClr val="lt1"/>
              </a:solidFill>
              <a:latin typeface="Arial"/>
              <a:ea typeface="Arial"/>
              <a:cs typeface="Arial"/>
              <a:sym typeface="Arial"/>
            </a:endParaRPr>
          </a:p>
        </p:txBody>
      </p:sp>
      <p:sp>
        <p:nvSpPr>
          <p:cNvPr id="236" name="Google Shape;236;p10"/>
          <p:cNvSpPr/>
          <p:nvPr/>
        </p:nvSpPr>
        <p:spPr>
          <a:xfrm>
            <a:off x="8018631" y="794661"/>
            <a:ext cx="1334540"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Alkalinity</a:t>
            </a:r>
            <a:endParaRPr sz="18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txBox="1"/>
          <p:nvPr>
            <p:ph type="title"/>
          </p:nvPr>
        </p:nvSpPr>
        <p:spPr>
          <a:xfrm>
            <a:off x="381000" y="-66827"/>
            <a:ext cx="11430000" cy="101476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000"/>
              <a:buFont typeface="Roboto"/>
              <a:buNone/>
            </a:pPr>
            <a:r>
              <a:rPr lang="en-US" sz="4000"/>
              <a:t>CO</a:t>
            </a:r>
            <a:r>
              <a:rPr baseline="-25000" lang="en-US" sz="4000"/>
              <a:t>2</a:t>
            </a:r>
            <a:r>
              <a:rPr lang="en-US" sz="4000"/>
              <a:t> uptake and </a:t>
            </a:r>
            <a:r>
              <a:rPr i="1" lang="en-US" sz="4000"/>
              <a:t>p</a:t>
            </a:r>
            <a:r>
              <a:rPr lang="en-US" sz="4000"/>
              <a:t>CO</a:t>
            </a:r>
            <a:r>
              <a:rPr baseline="-25000" lang="en-US" sz="4000"/>
              <a:t>2</a:t>
            </a:r>
            <a:endParaRPr baseline="-25000" sz="4000"/>
          </a:p>
        </p:txBody>
      </p:sp>
      <p:pic>
        <p:nvPicPr>
          <p:cNvPr descr="A group of graphs with numbers and letters&#10;&#10;Description automatically generated with medium confidence" id="243" name="Google Shape;243;p11"/>
          <p:cNvPicPr preferRelativeResize="0"/>
          <p:nvPr/>
        </p:nvPicPr>
        <p:blipFill rotWithShape="1">
          <a:blip r:embed="rId3">
            <a:alphaModFix/>
          </a:blip>
          <a:srcRect b="34531" l="0" r="58774" t="32899"/>
          <a:stretch/>
        </p:blipFill>
        <p:spPr>
          <a:xfrm>
            <a:off x="293376" y="1229153"/>
            <a:ext cx="3491714" cy="2368492"/>
          </a:xfrm>
          <a:prstGeom prst="rect">
            <a:avLst/>
          </a:prstGeom>
          <a:noFill/>
          <a:ln>
            <a:noFill/>
          </a:ln>
        </p:spPr>
      </p:pic>
      <p:pic>
        <p:nvPicPr>
          <p:cNvPr descr="A group of graphs with numbers and letters&#10;&#10;Description automatically generated with medium confidence" id="244" name="Google Shape;244;p11"/>
          <p:cNvPicPr preferRelativeResize="0"/>
          <p:nvPr/>
        </p:nvPicPr>
        <p:blipFill rotWithShape="1">
          <a:blip r:embed="rId3">
            <a:alphaModFix/>
          </a:blip>
          <a:srcRect b="-860" l="0" r="59310" t="66253"/>
          <a:stretch/>
        </p:blipFill>
        <p:spPr>
          <a:xfrm>
            <a:off x="3773159" y="1229153"/>
            <a:ext cx="3313411" cy="2419708"/>
          </a:xfrm>
          <a:prstGeom prst="rect">
            <a:avLst/>
          </a:prstGeom>
          <a:noFill/>
          <a:ln>
            <a:noFill/>
          </a:ln>
        </p:spPr>
      </p:pic>
      <p:pic>
        <p:nvPicPr>
          <p:cNvPr descr="A group of graphs with numbers and letters&#10;&#10;Description automatically generated with medium confidence" id="245" name="Google Shape;245;p11"/>
          <p:cNvPicPr preferRelativeResize="0"/>
          <p:nvPr/>
        </p:nvPicPr>
        <p:blipFill rotWithShape="1">
          <a:blip r:embed="rId3">
            <a:alphaModFix/>
          </a:blip>
          <a:srcRect b="38905" l="83596" r="-168" t="34420"/>
          <a:stretch/>
        </p:blipFill>
        <p:spPr>
          <a:xfrm>
            <a:off x="7062584" y="1661279"/>
            <a:ext cx="1144492" cy="1581600"/>
          </a:xfrm>
          <a:prstGeom prst="rect">
            <a:avLst/>
          </a:prstGeom>
          <a:noFill/>
          <a:ln>
            <a:noFill/>
          </a:ln>
        </p:spPr>
      </p:pic>
      <p:sp>
        <p:nvSpPr>
          <p:cNvPr id="246" name="Google Shape;246;p11"/>
          <p:cNvSpPr/>
          <p:nvPr/>
        </p:nvSpPr>
        <p:spPr>
          <a:xfrm>
            <a:off x="1073409" y="796037"/>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ALK</a:t>
            </a:r>
            <a:endParaRPr sz="1800">
              <a:solidFill>
                <a:schemeClr val="lt1"/>
              </a:solidFill>
              <a:latin typeface="Arial"/>
              <a:ea typeface="Arial"/>
              <a:cs typeface="Arial"/>
              <a:sym typeface="Arial"/>
            </a:endParaRPr>
          </a:p>
        </p:txBody>
      </p:sp>
      <p:sp>
        <p:nvSpPr>
          <p:cNvPr id="247" name="Google Shape;247;p11"/>
          <p:cNvSpPr/>
          <p:nvPr/>
        </p:nvSpPr>
        <p:spPr>
          <a:xfrm>
            <a:off x="4464040" y="820530"/>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AMOC</a:t>
            </a:r>
            <a:endParaRPr sz="1800">
              <a:solidFill>
                <a:schemeClr val="lt1"/>
              </a:solidFill>
              <a:latin typeface="Arial"/>
              <a:ea typeface="Arial"/>
              <a:cs typeface="Arial"/>
              <a:sym typeface="Arial"/>
            </a:endParaRPr>
          </a:p>
        </p:txBody>
      </p:sp>
      <p:sp>
        <p:nvSpPr>
          <p:cNvPr id="248" name="Google Shape;248;p11"/>
          <p:cNvSpPr/>
          <p:nvPr/>
        </p:nvSpPr>
        <p:spPr>
          <a:xfrm>
            <a:off x="969131" y="1455109"/>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11"/>
          <p:cNvSpPr/>
          <p:nvPr/>
        </p:nvSpPr>
        <p:spPr>
          <a:xfrm>
            <a:off x="4448914" y="1510372"/>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2"/>
          <p:cNvSpPr txBox="1"/>
          <p:nvPr>
            <p:ph type="title"/>
          </p:nvPr>
        </p:nvSpPr>
        <p:spPr>
          <a:xfrm>
            <a:off x="381000" y="-66827"/>
            <a:ext cx="11430000" cy="101476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000"/>
              <a:buFont typeface="Roboto"/>
              <a:buNone/>
            </a:pPr>
            <a:r>
              <a:rPr lang="en-US" sz="4000"/>
              <a:t>CO</a:t>
            </a:r>
            <a:r>
              <a:rPr baseline="-25000" lang="en-US" sz="4000"/>
              <a:t>2</a:t>
            </a:r>
            <a:r>
              <a:rPr lang="en-US" sz="4000"/>
              <a:t> uptake and </a:t>
            </a:r>
            <a:r>
              <a:rPr i="1" lang="en-US" sz="4000"/>
              <a:t>p</a:t>
            </a:r>
            <a:r>
              <a:rPr lang="en-US" sz="4000"/>
              <a:t>CO</a:t>
            </a:r>
            <a:r>
              <a:rPr baseline="-25000" lang="en-US" sz="4000"/>
              <a:t>2</a:t>
            </a:r>
            <a:endParaRPr baseline="-25000" sz="4000"/>
          </a:p>
        </p:txBody>
      </p:sp>
      <p:pic>
        <p:nvPicPr>
          <p:cNvPr descr="A group of graphs with numbers and letters&#10;&#10;Description automatically generated with medium confidence" id="256" name="Google Shape;256;p12"/>
          <p:cNvPicPr preferRelativeResize="0"/>
          <p:nvPr/>
        </p:nvPicPr>
        <p:blipFill rotWithShape="1">
          <a:blip r:embed="rId3">
            <a:alphaModFix/>
          </a:blip>
          <a:srcRect b="34531" l="0" r="58774" t="32899"/>
          <a:stretch/>
        </p:blipFill>
        <p:spPr>
          <a:xfrm>
            <a:off x="293376" y="1229153"/>
            <a:ext cx="3491714" cy="2368492"/>
          </a:xfrm>
          <a:prstGeom prst="rect">
            <a:avLst/>
          </a:prstGeom>
          <a:noFill/>
          <a:ln>
            <a:noFill/>
          </a:ln>
        </p:spPr>
      </p:pic>
      <p:pic>
        <p:nvPicPr>
          <p:cNvPr descr="A group of graphs with numbers and letters&#10;&#10;Description automatically generated with medium confidence" id="257" name="Google Shape;257;p12"/>
          <p:cNvPicPr preferRelativeResize="0"/>
          <p:nvPr/>
        </p:nvPicPr>
        <p:blipFill rotWithShape="1">
          <a:blip r:embed="rId3">
            <a:alphaModFix/>
          </a:blip>
          <a:srcRect b="-860" l="0" r="59310" t="66253"/>
          <a:stretch/>
        </p:blipFill>
        <p:spPr>
          <a:xfrm>
            <a:off x="3773159" y="1229153"/>
            <a:ext cx="3313411" cy="2419708"/>
          </a:xfrm>
          <a:prstGeom prst="rect">
            <a:avLst/>
          </a:prstGeom>
          <a:noFill/>
          <a:ln>
            <a:noFill/>
          </a:ln>
        </p:spPr>
      </p:pic>
      <p:pic>
        <p:nvPicPr>
          <p:cNvPr descr="A group of graphs with numbers and letters&#10;&#10;Description automatically generated with medium confidence" id="258" name="Google Shape;258;p12"/>
          <p:cNvPicPr preferRelativeResize="0"/>
          <p:nvPr/>
        </p:nvPicPr>
        <p:blipFill rotWithShape="1">
          <a:blip r:embed="rId3">
            <a:alphaModFix/>
          </a:blip>
          <a:srcRect b="-860" l="42267" r="15466" t="66253"/>
          <a:stretch/>
        </p:blipFill>
        <p:spPr>
          <a:xfrm>
            <a:off x="8302723" y="1204660"/>
            <a:ext cx="3508277" cy="2466427"/>
          </a:xfrm>
          <a:prstGeom prst="rect">
            <a:avLst/>
          </a:prstGeom>
          <a:noFill/>
          <a:ln>
            <a:noFill/>
          </a:ln>
        </p:spPr>
      </p:pic>
      <p:pic>
        <p:nvPicPr>
          <p:cNvPr descr="A group of graphs with numbers and letters&#10;&#10;Description automatically generated with medium confidence" id="259" name="Google Shape;259;p12"/>
          <p:cNvPicPr preferRelativeResize="0"/>
          <p:nvPr/>
        </p:nvPicPr>
        <p:blipFill rotWithShape="1">
          <a:blip r:embed="rId3">
            <a:alphaModFix/>
          </a:blip>
          <a:srcRect b="38905" l="83596" r="-168" t="34420"/>
          <a:stretch/>
        </p:blipFill>
        <p:spPr>
          <a:xfrm>
            <a:off x="7062584" y="1661279"/>
            <a:ext cx="1144492" cy="1581600"/>
          </a:xfrm>
          <a:prstGeom prst="rect">
            <a:avLst/>
          </a:prstGeom>
          <a:noFill/>
          <a:ln>
            <a:noFill/>
          </a:ln>
        </p:spPr>
      </p:pic>
      <p:sp>
        <p:nvSpPr>
          <p:cNvPr id="260" name="Google Shape;260;p12"/>
          <p:cNvSpPr/>
          <p:nvPr/>
        </p:nvSpPr>
        <p:spPr>
          <a:xfrm>
            <a:off x="1073409" y="796037"/>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ALK</a:t>
            </a:r>
            <a:endParaRPr sz="1800">
              <a:solidFill>
                <a:schemeClr val="lt1"/>
              </a:solidFill>
              <a:latin typeface="Arial"/>
              <a:ea typeface="Arial"/>
              <a:cs typeface="Arial"/>
              <a:sym typeface="Arial"/>
            </a:endParaRPr>
          </a:p>
        </p:txBody>
      </p:sp>
      <p:sp>
        <p:nvSpPr>
          <p:cNvPr id="261" name="Google Shape;261;p12"/>
          <p:cNvSpPr/>
          <p:nvPr/>
        </p:nvSpPr>
        <p:spPr>
          <a:xfrm>
            <a:off x="4464040" y="820530"/>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AMOC</a:t>
            </a:r>
            <a:endParaRPr sz="1800">
              <a:solidFill>
                <a:schemeClr val="lt1"/>
              </a:solidFill>
              <a:latin typeface="Arial"/>
              <a:ea typeface="Arial"/>
              <a:cs typeface="Arial"/>
              <a:sym typeface="Arial"/>
            </a:endParaRPr>
          </a:p>
        </p:txBody>
      </p:sp>
      <p:sp>
        <p:nvSpPr>
          <p:cNvPr id="262" name="Google Shape;262;p12"/>
          <p:cNvSpPr/>
          <p:nvPr/>
        </p:nvSpPr>
        <p:spPr>
          <a:xfrm>
            <a:off x="9091037" y="798194"/>
            <a:ext cx="2254742"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fgCO2 vs △</a:t>
            </a:r>
            <a:r>
              <a:rPr i="1" lang="en-US" sz="1800">
                <a:solidFill>
                  <a:schemeClr val="lt1"/>
                </a:solidFill>
                <a:latin typeface="Arial"/>
                <a:ea typeface="Arial"/>
                <a:cs typeface="Arial"/>
                <a:sym typeface="Arial"/>
              </a:rPr>
              <a:t> p</a:t>
            </a: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 </a:t>
            </a:r>
            <a:endParaRPr baseline="-25000" sz="1800">
              <a:solidFill>
                <a:schemeClr val="lt1"/>
              </a:solidFill>
              <a:latin typeface="Arial"/>
              <a:ea typeface="Arial"/>
              <a:cs typeface="Arial"/>
              <a:sym typeface="Arial"/>
            </a:endParaRPr>
          </a:p>
        </p:txBody>
      </p:sp>
      <p:sp>
        <p:nvSpPr>
          <p:cNvPr id="263" name="Google Shape;263;p12"/>
          <p:cNvSpPr/>
          <p:nvPr/>
        </p:nvSpPr>
        <p:spPr>
          <a:xfrm>
            <a:off x="969131" y="1455109"/>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 name="Google Shape;264;p12"/>
          <p:cNvSpPr/>
          <p:nvPr/>
        </p:nvSpPr>
        <p:spPr>
          <a:xfrm>
            <a:off x="4448914" y="1510372"/>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 name="Google Shape;265;p12"/>
          <p:cNvSpPr/>
          <p:nvPr/>
        </p:nvSpPr>
        <p:spPr>
          <a:xfrm>
            <a:off x="9101028" y="1510372"/>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3"/>
          <p:cNvSpPr txBox="1"/>
          <p:nvPr>
            <p:ph type="title"/>
          </p:nvPr>
        </p:nvSpPr>
        <p:spPr>
          <a:xfrm>
            <a:off x="381000" y="-66827"/>
            <a:ext cx="11430000" cy="101476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000"/>
              <a:buFont typeface="Roboto"/>
              <a:buNone/>
            </a:pPr>
            <a:r>
              <a:rPr lang="en-US" sz="4000"/>
              <a:t>CO</a:t>
            </a:r>
            <a:r>
              <a:rPr baseline="-25000" lang="en-US" sz="4000"/>
              <a:t>2</a:t>
            </a:r>
            <a:r>
              <a:rPr lang="en-US" sz="4000"/>
              <a:t> uptake and </a:t>
            </a:r>
            <a:r>
              <a:rPr i="1" lang="en-US" sz="4000"/>
              <a:t>p</a:t>
            </a:r>
            <a:r>
              <a:rPr lang="en-US" sz="4000"/>
              <a:t>CO</a:t>
            </a:r>
            <a:r>
              <a:rPr baseline="-25000" lang="en-US" sz="4000"/>
              <a:t>2</a:t>
            </a:r>
            <a:endParaRPr baseline="-25000" sz="4000"/>
          </a:p>
        </p:txBody>
      </p:sp>
      <p:pic>
        <p:nvPicPr>
          <p:cNvPr descr="A group of graphs with numbers and letters&#10;&#10;Description automatically generated with medium confidence" id="272" name="Google Shape;272;p13"/>
          <p:cNvPicPr preferRelativeResize="0"/>
          <p:nvPr/>
        </p:nvPicPr>
        <p:blipFill rotWithShape="1">
          <a:blip r:embed="rId3">
            <a:alphaModFix/>
          </a:blip>
          <a:srcRect b="34531" l="0" r="58774" t="32899"/>
          <a:stretch/>
        </p:blipFill>
        <p:spPr>
          <a:xfrm>
            <a:off x="293376" y="1229153"/>
            <a:ext cx="3491714" cy="2368492"/>
          </a:xfrm>
          <a:prstGeom prst="rect">
            <a:avLst/>
          </a:prstGeom>
          <a:noFill/>
          <a:ln>
            <a:noFill/>
          </a:ln>
        </p:spPr>
      </p:pic>
      <p:pic>
        <p:nvPicPr>
          <p:cNvPr descr="A group of graphs with numbers and letters&#10;&#10;Description automatically generated with medium confidence" id="273" name="Google Shape;273;p13"/>
          <p:cNvPicPr preferRelativeResize="0"/>
          <p:nvPr/>
        </p:nvPicPr>
        <p:blipFill rotWithShape="1">
          <a:blip r:embed="rId3">
            <a:alphaModFix/>
          </a:blip>
          <a:srcRect b="-860" l="0" r="59310" t="66253"/>
          <a:stretch/>
        </p:blipFill>
        <p:spPr>
          <a:xfrm>
            <a:off x="3773159" y="1229153"/>
            <a:ext cx="3313411" cy="2419708"/>
          </a:xfrm>
          <a:prstGeom prst="rect">
            <a:avLst/>
          </a:prstGeom>
          <a:noFill/>
          <a:ln>
            <a:noFill/>
          </a:ln>
        </p:spPr>
      </p:pic>
      <p:pic>
        <p:nvPicPr>
          <p:cNvPr descr="A group of graphs with numbers and letters&#10;&#10;Description automatically generated with medium confidence" id="274" name="Google Shape;274;p13"/>
          <p:cNvPicPr preferRelativeResize="0"/>
          <p:nvPr/>
        </p:nvPicPr>
        <p:blipFill rotWithShape="1">
          <a:blip r:embed="rId3">
            <a:alphaModFix/>
          </a:blip>
          <a:srcRect b="-860" l="42267" r="15466" t="66253"/>
          <a:stretch/>
        </p:blipFill>
        <p:spPr>
          <a:xfrm>
            <a:off x="8302723" y="1204660"/>
            <a:ext cx="3508277" cy="2466427"/>
          </a:xfrm>
          <a:prstGeom prst="rect">
            <a:avLst/>
          </a:prstGeom>
          <a:noFill/>
          <a:ln>
            <a:noFill/>
          </a:ln>
        </p:spPr>
      </p:pic>
      <p:pic>
        <p:nvPicPr>
          <p:cNvPr descr="A group of graphs with numbers and letters&#10;&#10;Description automatically generated with medium confidence" id="275" name="Google Shape;275;p13"/>
          <p:cNvPicPr preferRelativeResize="0"/>
          <p:nvPr/>
        </p:nvPicPr>
        <p:blipFill rotWithShape="1">
          <a:blip r:embed="rId3">
            <a:alphaModFix/>
          </a:blip>
          <a:srcRect b="38905" l="83596" r="-168" t="34420"/>
          <a:stretch/>
        </p:blipFill>
        <p:spPr>
          <a:xfrm>
            <a:off x="7062584" y="1661279"/>
            <a:ext cx="1144492" cy="1581600"/>
          </a:xfrm>
          <a:prstGeom prst="rect">
            <a:avLst/>
          </a:prstGeom>
          <a:noFill/>
          <a:ln>
            <a:noFill/>
          </a:ln>
        </p:spPr>
      </p:pic>
      <p:pic>
        <p:nvPicPr>
          <p:cNvPr id="276" name="Google Shape;276;p13"/>
          <p:cNvPicPr preferRelativeResize="0"/>
          <p:nvPr/>
        </p:nvPicPr>
        <p:blipFill rotWithShape="1">
          <a:blip r:embed="rId4">
            <a:alphaModFix/>
          </a:blip>
          <a:srcRect b="0" l="0" r="27476" t="0"/>
          <a:stretch/>
        </p:blipFill>
        <p:spPr>
          <a:xfrm>
            <a:off x="835295" y="3976799"/>
            <a:ext cx="3774595" cy="2791958"/>
          </a:xfrm>
          <a:prstGeom prst="rect">
            <a:avLst/>
          </a:prstGeom>
          <a:noFill/>
          <a:ln>
            <a:noFill/>
          </a:ln>
        </p:spPr>
      </p:pic>
      <p:cxnSp>
        <p:nvCxnSpPr>
          <p:cNvPr id="277" name="Google Shape;277;p13"/>
          <p:cNvCxnSpPr/>
          <p:nvPr/>
        </p:nvCxnSpPr>
        <p:spPr>
          <a:xfrm flipH="1" rot="10800000">
            <a:off x="1342765" y="4945072"/>
            <a:ext cx="1880316" cy="457820"/>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78" name="Google Shape;278;p13"/>
          <p:cNvCxnSpPr/>
          <p:nvPr/>
        </p:nvCxnSpPr>
        <p:spPr>
          <a:xfrm>
            <a:off x="3585780" y="5878382"/>
            <a:ext cx="806100" cy="474363"/>
          </a:xfrm>
          <a:prstGeom prst="straightConnector1">
            <a:avLst/>
          </a:prstGeom>
          <a:noFill/>
          <a:ln cap="flat" cmpd="sng" w="57150">
            <a:solidFill>
              <a:srgbClr val="028000"/>
            </a:solidFill>
            <a:prstDash val="solid"/>
            <a:round/>
            <a:headEnd len="sm" w="sm" type="none"/>
            <a:tailEnd len="med" w="med" type="triangle"/>
          </a:ln>
          <a:effectLst>
            <a:outerShdw blurRad="40000" rotWithShape="0" dir="5400000" dist="20000">
              <a:srgbClr val="000000">
                <a:alpha val="37647"/>
              </a:srgbClr>
            </a:outerShdw>
          </a:effectLst>
        </p:spPr>
      </p:cxnSp>
      <p:sp>
        <p:nvSpPr>
          <p:cNvPr id="279" name="Google Shape;279;p13"/>
          <p:cNvSpPr/>
          <p:nvPr/>
        </p:nvSpPr>
        <p:spPr>
          <a:xfrm>
            <a:off x="1654134" y="3775299"/>
            <a:ext cx="1257579"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flux</a:t>
            </a:r>
            <a:endParaRPr sz="1800">
              <a:solidFill>
                <a:schemeClr val="lt1"/>
              </a:solidFill>
              <a:latin typeface="Arial"/>
              <a:ea typeface="Arial"/>
              <a:cs typeface="Arial"/>
              <a:sym typeface="Arial"/>
            </a:endParaRPr>
          </a:p>
        </p:txBody>
      </p:sp>
      <p:pic>
        <p:nvPicPr>
          <p:cNvPr id="280" name="Google Shape;280;p13"/>
          <p:cNvPicPr preferRelativeResize="0"/>
          <p:nvPr/>
        </p:nvPicPr>
        <p:blipFill rotWithShape="1">
          <a:blip r:embed="rId5">
            <a:alphaModFix/>
          </a:blip>
          <a:srcRect b="0" l="0" r="0" t="0"/>
          <a:stretch/>
        </p:blipFill>
        <p:spPr>
          <a:xfrm>
            <a:off x="4609890" y="3872730"/>
            <a:ext cx="5336119" cy="2896027"/>
          </a:xfrm>
          <a:prstGeom prst="rect">
            <a:avLst/>
          </a:prstGeom>
          <a:noFill/>
          <a:ln>
            <a:noFill/>
          </a:ln>
        </p:spPr>
      </p:pic>
      <p:cxnSp>
        <p:nvCxnSpPr>
          <p:cNvPr id="281" name="Google Shape;281;p13"/>
          <p:cNvCxnSpPr/>
          <p:nvPr/>
        </p:nvCxnSpPr>
        <p:spPr>
          <a:xfrm flipH="1" rot="10800000">
            <a:off x="5054211" y="4577962"/>
            <a:ext cx="1880316" cy="457820"/>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82" name="Google Shape;282;p13"/>
          <p:cNvCxnSpPr/>
          <p:nvPr/>
        </p:nvCxnSpPr>
        <p:spPr>
          <a:xfrm>
            <a:off x="7319224" y="5838754"/>
            <a:ext cx="905336" cy="546776"/>
          </a:xfrm>
          <a:prstGeom prst="straightConnector1">
            <a:avLst/>
          </a:prstGeom>
          <a:noFill/>
          <a:ln cap="flat" cmpd="sng" w="57150">
            <a:solidFill>
              <a:srgbClr val="028000"/>
            </a:solidFill>
            <a:prstDash val="solid"/>
            <a:round/>
            <a:headEnd len="sm" w="sm" type="none"/>
            <a:tailEnd len="med" w="med" type="triangle"/>
          </a:ln>
          <a:effectLst>
            <a:outerShdw blurRad="40000" rotWithShape="0" dir="5400000" dist="20000">
              <a:srgbClr val="000000">
                <a:alpha val="37647"/>
              </a:srgbClr>
            </a:outerShdw>
          </a:effectLst>
        </p:spPr>
      </p:cxnSp>
      <p:sp>
        <p:nvSpPr>
          <p:cNvPr id="283" name="Google Shape;283;p13"/>
          <p:cNvSpPr/>
          <p:nvPr/>
        </p:nvSpPr>
        <p:spPr>
          <a:xfrm>
            <a:off x="5826043" y="3685200"/>
            <a:ext cx="1140012"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t>
            </a:r>
            <a:r>
              <a:rPr i="1" lang="en-US" sz="1800">
                <a:solidFill>
                  <a:schemeClr val="lt1"/>
                </a:solidFill>
                <a:latin typeface="Arial"/>
                <a:ea typeface="Arial"/>
                <a:cs typeface="Arial"/>
                <a:sym typeface="Arial"/>
              </a:rPr>
              <a:t> p</a:t>
            </a: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 </a:t>
            </a:r>
            <a:endParaRPr baseline="-25000" sz="1800">
              <a:solidFill>
                <a:schemeClr val="lt1"/>
              </a:solidFill>
              <a:latin typeface="Arial"/>
              <a:ea typeface="Arial"/>
              <a:cs typeface="Arial"/>
              <a:sym typeface="Arial"/>
            </a:endParaRPr>
          </a:p>
        </p:txBody>
      </p:sp>
      <p:sp>
        <p:nvSpPr>
          <p:cNvPr id="284" name="Google Shape;284;p13"/>
          <p:cNvSpPr/>
          <p:nvPr/>
        </p:nvSpPr>
        <p:spPr>
          <a:xfrm>
            <a:off x="1073409" y="796037"/>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ALK</a:t>
            </a:r>
            <a:endParaRPr sz="1800">
              <a:solidFill>
                <a:schemeClr val="lt1"/>
              </a:solidFill>
              <a:latin typeface="Arial"/>
              <a:ea typeface="Arial"/>
              <a:cs typeface="Arial"/>
              <a:sym typeface="Arial"/>
            </a:endParaRPr>
          </a:p>
        </p:txBody>
      </p:sp>
      <p:sp>
        <p:nvSpPr>
          <p:cNvPr id="285" name="Google Shape;285;p13"/>
          <p:cNvSpPr/>
          <p:nvPr/>
        </p:nvSpPr>
        <p:spPr>
          <a:xfrm>
            <a:off x="4464040" y="820530"/>
            <a:ext cx="1931647"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vs AMOC</a:t>
            </a:r>
            <a:endParaRPr sz="1800">
              <a:solidFill>
                <a:schemeClr val="lt1"/>
              </a:solidFill>
              <a:latin typeface="Arial"/>
              <a:ea typeface="Arial"/>
              <a:cs typeface="Arial"/>
              <a:sym typeface="Arial"/>
            </a:endParaRPr>
          </a:p>
        </p:txBody>
      </p:sp>
      <p:sp>
        <p:nvSpPr>
          <p:cNvPr id="286" name="Google Shape;286;p13"/>
          <p:cNvSpPr/>
          <p:nvPr/>
        </p:nvSpPr>
        <p:spPr>
          <a:xfrm>
            <a:off x="9091037" y="798194"/>
            <a:ext cx="2254742" cy="408623"/>
          </a:xfrm>
          <a:prstGeom prst="roundRect">
            <a:avLst>
              <a:gd fmla="val 16667" name="adj"/>
            </a:avLst>
          </a:prstGeom>
          <a:solidFill>
            <a:schemeClr val="dk1"/>
          </a:solidFill>
          <a:ln cap="flat" cmpd="sng" w="25400">
            <a:solidFill>
              <a:srgbClr val="00142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fgCO2 vs △</a:t>
            </a:r>
            <a:r>
              <a:rPr i="1" lang="en-US" sz="1800">
                <a:solidFill>
                  <a:schemeClr val="lt1"/>
                </a:solidFill>
                <a:latin typeface="Arial"/>
                <a:ea typeface="Arial"/>
                <a:cs typeface="Arial"/>
                <a:sym typeface="Arial"/>
              </a:rPr>
              <a:t> p</a:t>
            </a: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 </a:t>
            </a:r>
            <a:endParaRPr baseline="-25000" sz="1800">
              <a:solidFill>
                <a:schemeClr val="lt1"/>
              </a:solidFill>
              <a:latin typeface="Arial"/>
              <a:ea typeface="Arial"/>
              <a:cs typeface="Arial"/>
              <a:sym typeface="Arial"/>
            </a:endParaRPr>
          </a:p>
        </p:txBody>
      </p:sp>
      <p:sp>
        <p:nvSpPr>
          <p:cNvPr id="287" name="Google Shape;287;p13"/>
          <p:cNvSpPr/>
          <p:nvPr/>
        </p:nvSpPr>
        <p:spPr>
          <a:xfrm>
            <a:off x="969131" y="1455109"/>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3"/>
          <p:cNvSpPr/>
          <p:nvPr/>
        </p:nvSpPr>
        <p:spPr>
          <a:xfrm>
            <a:off x="4448914" y="1510372"/>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 name="Google Shape;289;p13"/>
          <p:cNvSpPr/>
          <p:nvPr/>
        </p:nvSpPr>
        <p:spPr>
          <a:xfrm>
            <a:off x="9101028" y="1510372"/>
            <a:ext cx="871702" cy="510702"/>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4"/>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decomposition</a:t>
            </a:r>
            <a:endParaRPr/>
          </a:p>
        </p:txBody>
      </p:sp>
      <p:sp>
        <p:nvSpPr>
          <p:cNvPr id="296" name="Google Shape;296;p14"/>
          <p:cNvSpPr txBox="1"/>
          <p:nvPr/>
        </p:nvSpPr>
        <p:spPr>
          <a:xfrm>
            <a:off x="1570959" y="1215483"/>
            <a:ext cx="8636295" cy="619016"/>
          </a:xfrm>
          <a:prstGeom prst="rect">
            <a:avLst/>
          </a:prstGeom>
          <a:blipFill rotWithShape="1">
            <a:blip r:embed="rId3">
              <a:alphaModFix/>
            </a:blip>
            <a:stretch>
              <a:fillRect b="-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297" name="Google Shape;297;p14"/>
          <p:cNvSpPr txBox="1"/>
          <p:nvPr/>
        </p:nvSpPr>
        <p:spPr>
          <a:xfrm>
            <a:off x="8337925" y="839490"/>
            <a:ext cx="30592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(Sarmiento and Gruber, 2006)</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5"/>
          <p:cNvPicPr preferRelativeResize="0"/>
          <p:nvPr/>
        </p:nvPicPr>
        <p:blipFill rotWithShape="1">
          <a:blip r:embed="rId3">
            <a:alphaModFix/>
          </a:blip>
          <a:srcRect b="0" l="0" r="0" t="0"/>
          <a:stretch/>
        </p:blipFill>
        <p:spPr>
          <a:xfrm>
            <a:off x="1984746" y="1834499"/>
            <a:ext cx="9151148" cy="4632562"/>
          </a:xfrm>
          <a:prstGeom prst="rect">
            <a:avLst/>
          </a:prstGeom>
          <a:noFill/>
          <a:ln>
            <a:noFill/>
          </a:ln>
        </p:spPr>
      </p:pic>
      <p:sp>
        <p:nvSpPr>
          <p:cNvPr id="304" name="Google Shape;304;p15"/>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decomposition</a:t>
            </a:r>
            <a:endParaRPr/>
          </a:p>
        </p:txBody>
      </p:sp>
      <p:sp>
        <p:nvSpPr>
          <p:cNvPr id="305" name="Google Shape;305;p15"/>
          <p:cNvSpPr txBox="1"/>
          <p:nvPr/>
        </p:nvSpPr>
        <p:spPr>
          <a:xfrm>
            <a:off x="1570959" y="1215483"/>
            <a:ext cx="8636295" cy="619016"/>
          </a:xfrm>
          <a:prstGeom prst="rect">
            <a:avLst/>
          </a:prstGeom>
          <a:blipFill rotWithShape="1">
            <a:blip r:embed="rId4">
              <a:alphaModFix/>
            </a:blip>
            <a:stretch>
              <a:fillRect b="-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06" name="Google Shape;306;p15"/>
          <p:cNvSpPr/>
          <p:nvPr/>
        </p:nvSpPr>
        <p:spPr>
          <a:xfrm>
            <a:off x="7938976" y="1215483"/>
            <a:ext cx="1438940" cy="619016"/>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 name="Google Shape;307;p15"/>
          <p:cNvSpPr txBox="1"/>
          <p:nvPr/>
        </p:nvSpPr>
        <p:spPr>
          <a:xfrm>
            <a:off x="8337925" y="839490"/>
            <a:ext cx="30592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(Sarmiento and Gruber, 2006)</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308" name="Google Shape;308;p15"/>
          <p:cNvSpPr txBox="1"/>
          <p:nvPr/>
        </p:nvSpPr>
        <p:spPr>
          <a:xfrm>
            <a:off x="381000" y="6010947"/>
            <a:ext cx="31512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28000"/>
                </a:solidFill>
                <a:latin typeface="Arial"/>
                <a:ea typeface="Arial"/>
                <a:cs typeface="Arial"/>
                <a:sym typeface="Arial"/>
              </a:rPr>
              <a:t>dALK: diluted ALK</a:t>
            </a:r>
            <a:endParaRPr/>
          </a:p>
          <a:p>
            <a:pPr indent="0" lvl="0" marL="0" marR="0" rtl="0" algn="l">
              <a:spcBef>
                <a:spcPts val="0"/>
              </a:spcBef>
              <a:spcAft>
                <a:spcPts val="0"/>
              </a:spcAft>
              <a:buNone/>
            </a:pPr>
            <a:r>
              <a:rPr b="1" lang="en-US" sz="1800">
                <a:solidFill>
                  <a:srgbClr val="028000"/>
                </a:solidFill>
                <a:latin typeface="Arial"/>
                <a:ea typeface="Arial"/>
                <a:cs typeface="Arial"/>
                <a:sym typeface="Arial"/>
              </a:rPr>
              <a:t>Diluted effect (freshwater)</a:t>
            </a:r>
            <a:endParaRPr b="1" sz="1800">
              <a:solidFill>
                <a:srgbClr val="028000"/>
              </a:solidFill>
              <a:latin typeface="Arial"/>
              <a:ea typeface="Arial"/>
              <a:cs typeface="Arial"/>
              <a:sym typeface="Arial"/>
            </a:endParaRPr>
          </a:p>
        </p:txBody>
      </p:sp>
      <p:cxnSp>
        <p:nvCxnSpPr>
          <p:cNvPr id="309" name="Google Shape;309;p15"/>
          <p:cNvCxnSpPr>
            <a:stCxn id="306" idx="2"/>
          </p:cNvCxnSpPr>
          <p:nvPr/>
        </p:nvCxnSpPr>
        <p:spPr>
          <a:xfrm flipH="1">
            <a:off x="7633346" y="1834499"/>
            <a:ext cx="1025100" cy="2008500"/>
          </a:xfrm>
          <a:prstGeom prst="straightConnector1">
            <a:avLst/>
          </a:prstGeom>
          <a:noFill/>
          <a:ln cap="flat" cmpd="sng" w="38100">
            <a:solidFill>
              <a:srgbClr val="141713"/>
            </a:solidFill>
            <a:prstDash val="solid"/>
            <a:miter lim="800000"/>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16"/>
          <p:cNvPicPr preferRelativeResize="0"/>
          <p:nvPr/>
        </p:nvPicPr>
        <p:blipFill rotWithShape="1">
          <a:blip r:embed="rId3">
            <a:alphaModFix/>
          </a:blip>
          <a:srcRect b="0" l="0" r="0" t="0"/>
          <a:stretch/>
        </p:blipFill>
        <p:spPr>
          <a:xfrm>
            <a:off x="2642076" y="1958056"/>
            <a:ext cx="7563402" cy="4671907"/>
          </a:xfrm>
          <a:prstGeom prst="rect">
            <a:avLst/>
          </a:prstGeom>
          <a:noFill/>
          <a:ln>
            <a:noFill/>
          </a:ln>
        </p:spPr>
      </p:pic>
      <p:sp>
        <p:nvSpPr>
          <p:cNvPr id="316" name="Google Shape;316;p16"/>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decomposition</a:t>
            </a:r>
            <a:endParaRPr/>
          </a:p>
        </p:txBody>
      </p:sp>
      <p:sp>
        <p:nvSpPr>
          <p:cNvPr id="317" name="Google Shape;317;p16"/>
          <p:cNvSpPr txBox="1"/>
          <p:nvPr/>
        </p:nvSpPr>
        <p:spPr>
          <a:xfrm>
            <a:off x="1570959" y="1215483"/>
            <a:ext cx="8636295" cy="619016"/>
          </a:xfrm>
          <a:prstGeom prst="rect">
            <a:avLst/>
          </a:prstGeom>
          <a:blipFill rotWithShape="1">
            <a:blip r:embed="rId4">
              <a:alphaModFix/>
            </a:blip>
            <a:stretch>
              <a:fillRect b="-399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18" name="Google Shape;318;p16"/>
          <p:cNvSpPr/>
          <p:nvPr/>
        </p:nvSpPr>
        <p:spPr>
          <a:xfrm>
            <a:off x="7938976" y="1215483"/>
            <a:ext cx="753079" cy="619016"/>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9" name="Google Shape;319;p16"/>
          <p:cNvSpPr txBox="1"/>
          <p:nvPr/>
        </p:nvSpPr>
        <p:spPr>
          <a:xfrm>
            <a:off x="8337925" y="839490"/>
            <a:ext cx="30592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(Sarmiento and Gruber, 2006)</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cxnSp>
        <p:nvCxnSpPr>
          <p:cNvPr id="320" name="Google Shape;320;p16"/>
          <p:cNvCxnSpPr>
            <a:stCxn id="318" idx="2"/>
          </p:cNvCxnSpPr>
          <p:nvPr/>
        </p:nvCxnSpPr>
        <p:spPr>
          <a:xfrm>
            <a:off x="8315516" y="1834499"/>
            <a:ext cx="0" cy="3807900"/>
          </a:xfrm>
          <a:prstGeom prst="straightConnector1">
            <a:avLst/>
          </a:prstGeom>
          <a:noFill/>
          <a:ln cap="flat" cmpd="sng" w="38100">
            <a:solidFill>
              <a:srgbClr val="141713"/>
            </a:solidFill>
            <a:prstDash val="solid"/>
            <a:miter lim="800000"/>
            <a:headEnd len="sm" w="sm" type="none"/>
            <a:tailEnd len="med" w="med" type="triangle"/>
          </a:ln>
        </p:spPr>
      </p:cxnSp>
      <p:sp>
        <p:nvSpPr>
          <p:cNvPr id="321" name="Google Shape;321;p16"/>
          <p:cNvSpPr/>
          <p:nvPr/>
        </p:nvSpPr>
        <p:spPr>
          <a:xfrm>
            <a:off x="6423777" y="1235235"/>
            <a:ext cx="753079" cy="619016"/>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22" name="Google Shape;322;p16"/>
          <p:cNvCxnSpPr>
            <a:stCxn id="321" idx="2"/>
          </p:cNvCxnSpPr>
          <p:nvPr/>
        </p:nvCxnSpPr>
        <p:spPr>
          <a:xfrm>
            <a:off x="6800316" y="1854251"/>
            <a:ext cx="0" cy="2081700"/>
          </a:xfrm>
          <a:prstGeom prst="straightConnector1">
            <a:avLst/>
          </a:prstGeom>
          <a:noFill/>
          <a:ln cap="flat" cmpd="sng" w="38100">
            <a:solidFill>
              <a:srgbClr val="141713"/>
            </a:solidFill>
            <a:prstDash val="solid"/>
            <a:miter lim="800000"/>
            <a:headEnd len="sm" w="sm" type="none"/>
            <a:tailEnd len="med" w="med" type="triangle"/>
          </a:ln>
        </p:spPr>
      </p:cxnSp>
      <p:sp>
        <p:nvSpPr>
          <p:cNvPr id="323" name="Google Shape;323;p16"/>
          <p:cNvSpPr txBox="1"/>
          <p:nvPr/>
        </p:nvSpPr>
        <p:spPr>
          <a:xfrm>
            <a:off x="381000" y="6010947"/>
            <a:ext cx="31512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28000"/>
                </a:solidFill>
                <a:latin typeface="Arial"/>
                <a:ea typeface="Arial"/>
                <a:cs typeface="Arial"/>
                <a:sym typeface="Arial"/>
              </a:rPr>
              <a:t>dALK: diluted ALK</a:t>
            </a:r>
            <a:endParaRPr/>
          </a:p>
          <a:p>
            <a:pPr indent="0" lvl="0" marL="0" marR="0" rtl="0" algn="l">
              <a:spcBef>
                <a:spcPts val="0"/>
              </a:spcBef>
              <a:spcAft>
                <a:spcPts val="0"/>
              </a:spcAft>
              <a:buNone/>
            </a:pPr>
            <a:r>
              <a:rPr b="1" lang="en-US" sz="1800">
                <a:solidFill>
                  <a:srgbClr val="028000"/>
                </a:solidFill>
                <a:latin typeface="Arial"/>
                <a:ea typeface="Arial"/>
                <a:cs typeface="Arial"/>
                <a:sym typeface="Arial"/>
              </a:rPr>
              <a:t>Diluted effect (freshwater)</a:t>
            </a:r>
            <a:endParaRPr b="1" sz="1800">
              <a:solidFill>
                <a:srgbClr val="028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7"/>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changes between 2070-2100 and 1970-2000</a:t>
            </a:r>
            <a:endParaRPr/>
          </a:p>
        </p:txBody>
      </p:sp>
      <p:pic>
        <p:nvPicPr>
          <p:cNvPr descr="A chart of different colored bars&#10;&#10;Description automatically generated" id="330" name="Google Shape;330;p17"/>
          <p:cNvPicPr preferRelativeResize="0"/>
          <p:nvPr/>
        </p:nvPicPr>
        <p:blipFill rotWithShape="1">
          <a:blip r:embed="rId3">
            <a:alphaModFix/>
          </a:blip>
          <a:srcRect b="50102" l="0" r="0" t="0"/>
          <a:stretch/>
        </p:blipFill>
        <p:spPr>
          <a:xfrm>
            <a:off x="193085" y="1830089"/>
            <a:ext cx="11805830" cy="3661315"/>
          </a:xfrm>
          <a:prstGeom prst="rect">
            <a:avLst/>
          </a:prstGeom>
          <a:noFill/>
          <a:ln>
            <a:noFill/>
          </a:ln>
        </p:spPr>
      </p:pic>
      <p:sp>
        <p:nvSpPr>
          <p:cNvPr id="331" name="Google Shape;331;p17"/>
          <p:cNvSpPr/>
          <p:nvPr/>
        </p:nvSpPr>
        <p:spPr>
          <a:xfrm>
            <a:off x="1521509"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17"/>
          <p:cNvSpPr/>
          <p:nvPr/>
        </p:nvSpPr>
        <p:spPr>
          <a:xfrm>
            <a:off x="10400220"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17"/>
          <p:cNvSpPr/>
          <p:nvPr/>
        </p:nvSpPr>
        <p:spPr>
          <a:xfrm>
            <a:off x="9239164" y="1525791"/>
            <a:ext cx="2485135"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uptake trends</a:t>
            </a:r>
            <a:endParaRPr sz="1800">
              <a:solidFill>
                <a:schemeClr val="lt1"/>
              </a:solidFill>
              <a:latin typeface="Arial"/>
              <a:ea typeface="Arial"/>
              <a:cs typeface="Arial"/>
              <a:sym typeface="Arial"/>
            </a:endParaRPr>
          </a:p>
        </p:txBody>
      </p:sp>
      <p:sp>
        <p:nvSpPr>
          <p:cNvPr id="334" name="Google Shape;334;p17"/>
          <p:cNvSpPr/>
          <p:nvPr/>
        </p:nvSpPr>
        <p:spPr>
          <a:xfrm>
            <a:off x="1013342" y="1495419"/>
            <a:ext cx="1179357"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335" name="Google Shape;335;p17"/>
          <p:cNvSpPr/>
          <p:nvPr/>
        </p:nvSpPr>
        <p:spPr>
          <a:xfrm>
            <a:off x="3311631" y="1299334"/>
            <a:ext cx="1179357" cy="646986"/>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a:t>
            </a:r>
            <a:r>
              <a:rPr i="1" lang="en-US" sz="1600">
                <a:solidFill>
                  <a:schemeClr val="lt1"/>
                </a:solidFill>
                <a:latin typeface="Arial"/>
                <a:ea typeface="Arial"/>
                <a:cs typeface="Arial"/>
                <a:sym typeface="Arial"/>
              </a:rPr>
              <a:t>p</a:t>
            </a:r>
            <a:r>
              <a:rPr lang="en-US" sz="1600">
                <a:solidFill>
                  <a:schemeClr val="lt1"/>
                </a:solidFill>
                <a:latin typeface="Arial"/>
                <a:ea typeface="Arial"/>
                <a:cs typeface="Arial"/>
                <a:sym typeface="Arial"/>
              </a:rPr>
              <a:t>CO</a:t>
            </a:r>
            <a:r>
              <a:rPr baseline="-25000" lang="en-US" sz="1600">
                <a:solidFill>
                  <a:schemeClr val="lt1"/>
                </a:solidFill>
                <a:latin typeface="Arial"/>
                <a:ea typeface="Arial"/>
                <a:cs typeface="Arial"/>
                <a:sym typeface="Arial"/>
              </a:rPr>
              <a:t>2</a:t>
            </a:r>
            <a:r>
              <a:rPr lang="en-US" sz="1600">
                <a:solidFill>
                  <a:schemeClr val="lt1"/>
                </a:solidFill>
                <a:latin typeface="Arial"/>
                <a:ea typeface="Arial"/>
                <a:cs typeface="Arial"/>
                <a:sym typeface="Arial"/>
              </a:rPr>
              <a:t> trends</a:t>
            </a:r>
            <a:endParaRPr sz="16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8"/>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changes between 2070-2100 and 1970-2000</a:t>
            </a:r>
            <a:endParaRPr/>
          </a:p>
        </p:txBody>
      </p:sp>
      <p:pic>
        <p:nvPicPr>
          <p:cNvPr descr="A chart of different colored bars&#10;&#10;Description automatically generated" id="342" name="Google Shape;342;p18"/>
          <p:cNvPicPr preferRelativeResize="0"/>
          <p:nvPr/>
        </p:nvPicPr>
        <p:blipFill rotWithShape="1">
          <a:blip r:embed="rId3">
            <a:alphaModFix/>
          </a:blip>
          <a:srcRect b="50102" l="0" r="0" t="0"/>
          <a:stretch/>
        </p:blipFill>
        <p:spPr>
          <a:xfrm>
            <a:off x="193085" y="1830089"/>
            <a:ext cx="11805830" cy="3661315"/>
          </a:xfrm>
          <a:prstGeom prst="rect">
            <a:avLst/>
          </a:prstGeom>
          <a:noFill/>
          <a:ln>
            <a:noFill/>
          </a:ln>
        </p:spPr>
      </p:pic>
      <p:sp>
        <p:nvSpPr>
          <p:cNvPr id="343" name="Google Shape;343;p18"/>
          <p:cNvSpPr/>
          <p:nvPr/>
        </p:nvSpPr>
        <p:spPr>
          <a:xfrm>
            <a:off x="1521509"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18"/>
          <p:cNvSpPr/>
          <p:nvPr/>
        </p:nvSpPr>
        <p:spPr>
          <a:xfrm flipH="1" rot="10800000">
            <a:off x="5301577" y="3384714"/>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 name="Google Shape;345;p18"/>
          <p:cNvSpPr/>
          <p:nvPr/>
        </p:nvSpPr>
        <p:spPr>
          <a:xfrm>
            <a:off x="10400220"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 name="Google Shape;346;p18"/>
          <p:cNvSpPr/>
          <p:nvPr/>
        </p:nvSpPr>
        <p:spPr>
          <a:xfrm flipH="1" rot="10800000">
            <a:off x="7018611" y="3164383"/>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7" name="Google Shape;347;p18"/>
          <p:cNvSpPr/>
          <p:nvPr/>
        </p:nvSpPr>
        <p:spPr>
          <a:xfrm>
            <a:off x="9239164" y="1525791"/>
            <a:ext cx="2485135"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uptake trends</a:t>
            </a:r>
            <a:endParaRPr sz="1800">
              <a:solidFill>
                <a:schemeClr val="lt1"/>
              </a:solidFill>
              <a:latin typeface="Arial"/>
              <a:ea typeface="Arial"/>
              <a:cs typeface="Arial"/>
              <a:sym typeface="Arial"/>
            </a:endParaRPr>
          </a:p>
        </p:txBody>
      </p:sp>
      <p:sp>
        <p:nvSpPr>
          <p:cNvPr id="348" name="Google Shape;348;p18"/>
          <p:cNvSpPr/>
          <p:nvPr/>
        </p:nvSpPr>
        <p:spPr>
          <a:xfrm>
            <a:off x="1013342" y="1495419"/>
            <a:ext cx="1179357"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349" name="Google Shape;349;p18"/>
          <p:cNvSpPr/>
          <p:nvPr/>
        </p:nvSpPr>
        <p:spPr>
          <a:xfrm>
            <a:off x="3311631" y="1299334"/>
            <a:ext cx="1179357" cy="646986"/>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a:t>
            </a:r>
            <a:r>
              <a:rPr i="1" lang="en-US" sz="1600">
                <a:solidFill>
                  <a:schemeClr val="lt1"/>
                </a:solidFill>
                <a:latin typeface="Arial"/>
                <a:ea typeface="Arial"/>
                <a:cs typeface="Arial"/>
                <a:sym typeface="Arial"/>
              </a:rPr>
              <a:t>p</a:t>
            </a:r>
            <a:r>
              <a:rPr lang="en-US" sz="1600">
                <a:solidFill>
                  <a:schemeClr val="lt1"/>
                </a:solidFill>
                <a:latin typeface="Arial"/>
                <a:ea typeface="Arial"/>
                <a:cs typeface="Arial"/>
                <a:sym typeface="Arial"/>
              </a:rPr>
              <a:t>CO</a:t>
            </a:r>
            <a:r>
              <a:rPr baseline="-25000" lang="en-US" sz="1600">
                <a:solidFill>
                  <a:schemeClr val="lt1"/>
                </a:solidFill>
                <a:latin typeface="Arial"/>
                <a:ea typeface="Arial"/>
                <a:cs typeface="Arial"/>
                <a:sym typeface="Arial"/>
              </a:rPr>
              <a:t>2</a:t>
            </a:r>
            <a:r>
              <a:rPr lang="en-US" sz="1600">
                <a:solidFill>
                  <a:schemeClr val="lt1"/>
                </a:solidFill>
                <a:latin typeface="Arial"/>
                <a:ea typeface="Arial"/>
                <a:cs typeface="Arial"/>
                <a:sym typeface="Arial"/>
              </a:rPr>
              <a:t> trends</a:t>
            </a:r>
            <a:endParaRPr sz="16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9"/>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changes between 2070-2100 and 1970-2000</a:t>
            </a:r>
            <a:endParaRPr/>
          </a:p>
        </p:txBody>
      </p:sp>
      <p:pic>
        <p:nvPicPr>
          <p:cNvPr descr="A chart of different colored bars&#10;&#10;Description automatically generated" id="356" name="Google Shape;356;p19"/>
          <p:cNvPicPr preferRelativeResize="0"/>
          <p:nvPr/>
        </p:nvPicPr>
        <p:blipFill rotWithShape="1">
          <a:blip r:embed="rId3">
            <a:alphaModFix/>
          </a:blip>
          <a:srcRect b="50102" l="0" r="0" t="0"/>
          <a:stretch/>
        </p:blipFill>
        <p:spPr>
          <a:xfrm>
            <a:off x="193085" y="1830089"/>
            <a:ext cx="11805830" cy="3661315"/>
          </a:xfrm>
          <a:prstGeom prst="rect">
            <a:avLst/>
          </a:prstGeom>
          <a:noFill/>
          <a:ln>
            <a:noFill/>
          </a:ln>
        </p:spPr>
      </p:pic>
      <p:sp>
        <p:nvSpPr>
          <p:cNvPr id="357" name="Google Shape;357;p19"/>
          <p:cNvSpPr/>
          <p:nvPr/>
        </p:nvSpPr>
        <p:spPr>
          <a:xfrm>
            <a:off x="1278943"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 name="Google Shape;358;p19"/>
          <p:cNvSpPr/>
          <p:nvPr/>
        </p:nvSpPr>
        <p:spPr>
          <a:xfrm>
            <a:off x="10149542"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 name="Google Shape;359;p19"/>
          <p:cNvSpPr/>
          <p:nvPr/>
        </p:nvSpPr>
        <p:spPr>
          <a:xfrm>
            <a:off x="5190566" y="2127210"/>
            <a:ext cx="493976"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 name="Google Shape;360;p19"/>
          <p:cNvSpPr/>
          <p:nvPr/>
        </p:nvSpPr>
        <p:spPr>
          <a:xfrm>
            <a:off x="1521509"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 name="Google Shape;361;p19"/>
          <p:cNvSpPr/>
          <p:nvPr/>
        </p:nvSpPr>
        <p:spPr>
          <a:xfrm flipH="1" rot="10800000">
            <a:off x="5301577" y="3384714"/>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Google Shape;362;p19"/>
          <p:cNvSpPr/>
          <p:nvPr/>
        </p:nvSpPr>
        <p:spPr>
          <a:xfrm>
            <a:off x="10400220"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 name="Google Shape;363;p19"/>
          <p:cNvSpPr/>
          <p:nvPr/>
        </p:nvSpPr>
        <p:spPr>
          <a:xfrm flipH="1" rot="10800000">
            <a:off x="7018611" y="3164383"/>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Google Shape;364;p19"/>
          <p:cNvSpPr/>
          <p:nvPr/>
        </p:nvSpPr>
        <p:spPr>
          <a:xfrm>
            <a:off x="9239164" y="1525791"/>
            <a:ext cx="2485135"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uptake trends</a:t>
            </a:r>
            <a:endParaRPr sz="1800">
              <a:solidFill>
                <a:schemeClr val="lt1"/>
              </a:solidFill>
              <a:latin typeface="Arial"/>
              <a:ea typeface="Arial"/>
              <a:cs typeface="Arial"/>
              <a:sym typeface="Arial"/>
            </a:endParaRPr>
          </a:p>
        </p:txBody>
      </p:sp>
      <p:sp>
        <p:nvSpPr>
          <p:cNvPr id="365" name="Google Shape;365;p19"/>
          <p:cNvSpPr/>
          <p:nvPr/>
        </p:nvSpPr>
        <p:spPr>
          <a:xfrm>
            <a:off x="1013342" y="1495419"/>
            <a:ext cx="1179357"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366" name="Google Shape;366;p19"/>
          <p:cNvSpPr/>
          <p:nvPr/>
        </p:nvSpPr>
        <p:spPr>
          <a:xfrm>
            <a:off x="6853135" y="2009422"/>
            <a:ext cx="493976" cy="1154961"/>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 name="Google Shape;367;p19"/>
          <p:cNvSpPr/>
          <p:nvPr/>
        </p:nvSpPr>
        <p:spPr>
          <a:xfrm>
            <a:off x="3311631" y="1299334"/>
            <a:ext cx="1179357" cy="646986"/>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a:t>
            </a:r>
            <a:r>
              <a:rPr i="1" lang="en-US" sz="1600">
                <a:solidFill>
                  <a:schemeClr val="lt1"/>
                </a:solidFill>
                <a:latin typeface="Arial"/>
                <a:ea typeface="Arial"/>
                <a:cs typeface="Arial"/>
                <a:sym typeface="Arial"/>
              </a:rPr>
              <a:t>p</a:t>
            </a:r>
            <a:r>
              <a:rPr lang="en-US" sz="1600">
                <a:solidFill>
                  <a:schemeClr val="lt1"/>
                </a:solidFill>
                <a:latin typeface="Arial"/>
                <a:ea typeface="Arial"/>
                <a:cs typeface="Arial"/>
                <a:sym typeface="Arial"/>
              </a:rPr>
              <a:t>CO</a:t>
            </a:r>
            <a:r>
              <a:rPr baseline="-25000" lang="en-US" sz="1600">
                <a:solidFill>
                  <a:schemeClr val="lt1"/>
                </a:solidFill>
                <a:latin typeface="Arial"/>
                <a:ea typeface="Arial"/>
                <a:cs typeface="Arial"/>
                <a:sym typeface="Arial"/>
              </a:rPr>
              <a:t>2</a:t>
            </a:r>
            <a:r>
              <a:rPr lang="en-US" sz="1600">
                <a:solidFill>
                  <a:schemeClr val="lt1"/>
                </a:solidFill>
                <a:latin typeface="Arial"/>
                <a:ea typeface="Arial"/>
                <a:cs typeface="Arial"/>
                <a:sym typeface="Arial"/>
              </a:rPr>
              <a:t> trends</a:t>
            </a:r>
            <a:endParaRPr sz="16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Motivations</a:t>
            </a:r>
            <a:endParaRPr/>
          </a:p>
        </p:txBody>
      </p:sp>
      <p:pic>
        <p:nvPicPr>
          <p:cNvPr descr="Figure 5.10" id="106" name="Google Shape;106;p2"/>
          <p:cNvPicPr preferRelativeResize="0"/>
          <p:nvPr/>
        </p:nvPicPr>
        <p:blipFill rotWithShape="1">
          <a:blip r:embed="rId3">
            <a:alphaModFix/>
          </a:blip>
          <a:srcRect b="0" l="0" r="0" t="0"/>
          <a:stretch/>
        </p:blipFill>
        <p:spPr>
          <a:xfrm>
            <a:off x="4421735" y="1914391"/>
            <a:ext cx="7389265" cy="3282945"/>
          </a:xfrm>
          <a:prstGeom prst="rect">
            <a:avLst/>
          </a:prstGeom>
          <a:noFill/>
          <a:ln>
            <a:noFill/>
          </a:ln>
        </p:spPr>
      </p:pic>
      <p:sp>
        <p:nvSpPr>
          <p:cNvPr id="107" name="Google Shape;107;p2"/>
          <p:cNvSpPr/>
          <p:nvPr/>
        </p:nvSpPr>
        <p:spPr>
          <a:xfrm>
            <a:off x="9645650" y="2187271"/>
            <a:ext cx="1028700" cy="852055"/>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8" name="Google Shape;108;p2"/>
          <p:cNvSpPr txBox="1"/>
          <p:nvPr/>
        </p:nvSpPr>
        <p:spPr>
          <a:xfrm>
            <a:off x="4447309" y="5328412"/>
            <a:ext cx="329738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chemeClr val="dk1"/>
                </a:solidFill>
                <a:latin typeface="Arial"/>
                <a:ea typeface="Arial"/>
                <a:cs typeface="Arial"/>
                <a:sym typeface="Arial"/>
              </a:rPr>
              <a:t>(credit: IPCC AR4 WGI, 2007)</a:t>
            </a:r>
            <a:endParaRPr sz="1600">
              <a:solidFill>
                <a:schemeClr val="dk1"/>
              </a:solidFill>
              <a:latin typeface="Arial"/>
              <a:ea typeface="Arial"/>
              <a:cs typeface="Arial"/>
              <a:sym typeface="Arial"/>
            </a:endParaRPr>
          </a:p>
        </p:txBody>
      </p:sp>
      <p:sp>
        <p:nvSpPr>
          <p:cNvPr id="109" name="Google Shape;109;p2"/>
          <p:cNvSpPr/>
          <p:nvPr/>
        </p:nvSpPr>
        <p:spPr>
          <a:xfrm>
            <a:off x="9787467" y="914400"/>
            <a:ext cx="745066" cy="999991"/>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2"/>
          <p:cNvSpPr/>
          <p:nvPr/>
        </p:nvSpPr>
        <p:spPr>
          <a:xfrm>
            <a:off x="928469" y="2272603"/>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2"/>
          <p:cNvSpPr/>
          <p:nvPr/>
        </p:nvSpPr>
        <p:spPr>
          <a:xfrm>
            <a:off x="928469" y="1775948"/>
            <a:ext cx="3245551" cy="876941"/>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12" name="Google Shape;112;p2"/>
          <p:cNvSpPr txBox="1"/>
          <p:nvPr/>
        </p:nvSpPr>
        <p:spPr>
          <a:xfrm>
            <a:off x="1080984" y="2879345"/>
            <a:ext cx="31549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AMOC is a crucial component of Earth's climate system and its alteration has significant implications for temperature, salinity, and the </a:t>
            </a:r>
            <a:r>
              <a:rPr b="1" i="0" lang="en-US" sz="2000">
                <a:solidFill>
                  <a:srgbClr val="141713"/>
                </a:solidFill>
                <a:latin typeface="Arial"/>
                <a:ea typeface="Arial"/>
                <a:cs typeface="Arial"/>
                <a:sym typeface="Arial"/>
              </a:rPr>
              <a:t>carbon cycle</a:t>
            </a:r>
            <a:r>
              <a:rPr b="0" i="0" lang="en-US" sz="2000">
                <a:solidFill>
                  <a:srgbClr val="141713"/>
                </a:solidFill>
                <a:latin typeface="Arial"/>
                <a:ea typeface="Arial"/>
                <a:cs typeface="Arial"/>
                <a:sym typeface="Arial"/>
              </a:rPr>
              <a:t>.</a:t>
            </a:r>
            <a:endParaRPr sz="1200">
              <a:solidFill>
                <a:srgbClr val="141713"/>
              </a:solidFill>
              <a:latin typeface="Arial"/>
              <a:ea typeface="Arial"/>
              <a:cs typeface="Arial"/>
              <a:sym typeface="Arial"/>
            </a:endParaRPr>
          </a:p>
        </p:txBody>
      </p:sp>
      <p:sp>
        <p:nvSpPr>
          <p:cNvPr id="113" name="Google Shape;113;p2"/>
          <p:cNvSpPr txBox="1"/>
          <p:nvPr/>
        </p:nvSpPr>
        <p:spPr>
          <a:xfrm>
            <a:off x="937363" y="2029752"/>
            <a:ext cx="3245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Roboto Slab"/>
                <a:ea typeface="Roboto Slab"/>
                <a:cs typeface="Roboto Slab"/>
                <a:sym typeface="Roboto Slab"/>
              </a:rPr>
              <a:t>Impact of AMOC Slowdown</a:t>
            </a:r>
            <a:endParaRPr b="1" sz="1800">
              <a:solidFill>
                <a:schemeClr val="dk1"/>
              </a:solidFill>
              <a:latin typeface="Roboto Slab"/>
              <a:ea typeface="Roboto Slab"/>
              <a:cs typeface="Roboto Slab"/>
              <a:sym typeface="Roboto Slab"/>
            </a:endParaRPr>
          </a:p>
        </p:txBody>
      </p:sp>
      <p:sp>
        <p:nvSpPr>
          <p:cNvPr id="114" name="Google Shape;114;p2"/>
          <p:cNvSpPr txBox="1"/>
          <p:nvPr/>
        </p:nvSpPr>
        <p:spPr>
          <a:xfrm>
            <a:off x="4447309" y="1559829"/>
            <a:ext cx="55483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800">
                <a:solidFill>
                  <a:srgbClr val="000000"/>
                </a:solidFill>
                <a:latin typeface="Arial"/>
                <a:ea typeface="Arial"/>
                <a:cs typeface="Arial"/>
                <a:sym typeface="Arial"/>
              </a:rPr>
              <a:t>Column inventory of anthropogenic carbon (mol m</a:t>
            </a:r>
            <a:r>
              <a:rPr b="0" baseline="30000" i="1" lang="en-US" sz="1800">
                <a:solidFill>
                  <a:srgbClr val="000000"/>
                </a:solidFill>
                <a:latin typeface="Arial"/>
                <a:ea typeface="Arial"/>
                <a:cs typeface="Arial"/>
                <a:sym typeface="Arial"/>
              </a:rPr>
              <a:t>–2</a:t>
            </a:r>
            <a:r>
              <a:rPr b="0" i="1" lang="en-US" sz="1800">
                <a:solidFill>
                  <a:srgbClr val="000000"/>
                </a:solidFill>
                <a:latin typeface="Arial"/>
                <a:ea typeface="Arial"/>
                <a:cs typeface="Arial"/>
                <a:sym typeface="Arial"/>
              </a:rPr>
              <a:t>)</a:t>
            </a:r>
            <a:endParaRPr sz="180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0"/>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changes between 2070-2100 and 1970-2000</a:t>
            </a:r>
            <a:endParaRPr/>
          </a:p>
        </p:txBody>
      </p:sp>
      <p:pic>
        <p:nvPicPr>
          <p:cNvPr descr="A chart of different colored bars&#10;&#10;Description automatically generated" id="374" name="Google Shape;374;p20"/>
          <p:cNvPicPr preferRelativeResize="0"/>
          <p:nvPr/>
        </p:nvPicPr>
        <p:blipFill rotWithShape="1">
          <a:blip r:embed="rId3">
            <a:alphaModFix/>
          </a:blip>
          <a:srcRect b="50102" l="0" r="0" t="0"/>
          <a:stretch/>
        </p:blipFill>
        <p:spPr>
          <a:xfrm>
            <a:off x="193085" y="1830089"/>
            <a:ext cx="11805830" cy="3661315"/>
          </a:xfrm>
          <a:prstGeom prst="rect">
            <a:avLst/>
          </a:prstGeom>
          <a:noFill/>
          <a:ln>
            <a:noFill/>
          </a:ln>
        </p:spPr>
      </p:pic>
      <p:sp>
        <p:nvSpPr>
          <p:cNvPr id="375" name="Google Shape;375;p20"/>
          <p:cNvSpPr/>
          <p:nvPr/>
        </p:nvSpPr>
        <p:spPr>
          <a:xfrm>
            <a:off x="1278943"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 name="Google Shape;376;p20"/>
          <p:cNvSpPr/>
          <p:nvPr/>
        </p:nvSpPr>
        <p:spPr>
          <a:xfrm>
            <a:off x="10149542"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 name="Google Shape;377;p20"/>
          <p:cNvSpPr/>
          <p:nvPr/>
        </p:nvSpPr>
        <p:spPr>
          <a:xfrm>
            <a:off x="5190566" y="2127210"/>
            <a:ext cx="493976"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20"/>
          <p:cNvSpPr/>
          <p:nvPr/>
        </p:nvSpPr>
        <p:spPr>
          <a:xfrm>
            <a:off x="1521509"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20"/>
          <p:cNvSpPr/>
          <p:nvPr/>
        </p:nvSpPr>
        <p:spPr>
          <a:xfrm flipH="1" rot="10800000">
            <a:off x="5301577" y="3384714"/>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20"/>
          <p:cNvSpPr/>
          <p:nvPr/>
        </p:nvSpPr>
        <p:spPr>
          <a:xfrm>
            <a:off x="10400220"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 name="Google Shape;381;p20"/>
          <p:cNvSpPr/>
          <p:nvPr/>
        </p:nvSpPr>
        <p:spPr>
          <a:xfrm flipH="1" rot="10800000">
            <a:off x="7018611" y="3164383"/>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 name="Google Shape;382;p20"/>
          <p:cNvSpPr/>
          <p:nvPr/>
        </p:nvSpPr>
        <p:spPr>
          <a:xfrm>
            <a:off x="9239164" y="1525791"/>
            <a:ext cx="2485135"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uptake trends</a:t>
            </a:r>
            <a:endParaRPr sz="1800">
              <a:solidFill>
                <a:schemeClr val="lt1"/>
              </a:solidFill>
              <a:latin typeface="Arial"/>
              <a:ea typeface="Arial"/>
              <a:cs typeface="Arial"/>
              <a:sym typeface="Arial"/>
            </a:endParaRPr>
          </a:p>
        </p:txBody>
      </p:sp>
      <p:sp>
        <p:nvSpPr>
          <p:cNvPr id="383" name="Google Shape;383;p20"/>
          <p:cNvSpPr/>
          <p:nvPr/>
        </p:nvSpPr>
        <p:spPr>
          <a:xfrm>
            <a:off x="1013342" y="1495419"/>
            <a:ext cx="1179357"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384" name="Google Shape;384;p20"/>
          <p:cNvSpPr/>
          <p:nvPr/>
        </p:nvSpPr>
        <p:spPr>
          <a:xfrm>
            <a:off x="6853135" y="2009422"/>
            <a:ext cx="493976" cy="1154961"/>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20"/>
          <p:cNvSpPr/>
          <p:nvPr/>
        </p:nvSpPr>
        <p:spPr>
          <a:xfrm>
            <a:off x="3311631" y="1299334"/>
            <a:ext cx="1179357" cy="646986"/>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a:t>
            </a:r>
            <a:r>
              <a:rPr i="1" lang="en-US" sz="1600">
                <a:solidFill>
                  <a:schemeClr val="lt1"/>
                </a:solidFill>
                <a:latin typeface="Arial"/>
                <a:ea typeface="Arial"/>
                <a:cs typeface="Arial"/>
                <a:sym typeface="Arial"/>
              </a:rPr>
              <a:t>p</a:t>
            </a:r>
            <a:r>
              <a:rPr lang="en-US" sz="1600">
                <a:solidFill>
                  <a:schemeClr val="lt1"/>
                </a:solidFill>
                <a:latin typeface="Arial"/>
                <a:ea typeface="Arial"/>
                <a:cs typeface="Arial"/>
                <a:sym typeface="Arial"/>
              </a:rPr>
              <a:t>CO</a:t>
            </a:r>
            <a:r>
              <a:rPr baseline="-25000" lang="en-US" sz="1600">
                <a:solidFill>
                  <a:schemeClr val="lt1"/>
                </a:solidFill>
                <a:latin typeface="Arial"/>
                <a:ea typeface="Arial"/>
                <a:cs typeface="Arial"/>
                <a:sym typeface="Arial"/>
              </a:rPr>
              <a:t>2</a:t>
            </a:r>
            <a:r>
              <a:rPr lang="en-US" sz="1600">
                <a:solidFill>
                  <a:schemeClr val="lt1"/>
                </a:solidFill>
                <a:latin typeface="Arial"/>
                <a:ea typeface="Arial"/>
                <a:cs typeface="Arial"/>
                <a:sym typeface="Arial"/>
              </a:rPr>
              <a:t> trends</a:t>
            </a:r>
            <a:endParaRPr sz="1600">
              <a:solidFill>
                <a:schemeClr val="lt1"/>
              </a:solidFill>
              <a:latin typeface="Arial"/>
              <a:ea typeface="Arial"/>
              <a:cs typeface="Arial"/>
              <a:sym typeface="Arial"/>
            </a:endParaRPr>
          </a:p>
        </p:txBody>
      </p:sp>
      <p:sp>
        <p:nvSpPr>
          <p:cNvPr id="386" name="Google Shape;386;p20"/>
          <p:cNvSpPr/>
          <p:nvPr/>
        </p:nvSpPr>
        <p:spPr>
          <a:xfrm>
            <a:off x="774215" y="5583554"/>
            <a:ext cx="10410620" cy="1062811"/>
          </a:xfrm>
          <a:prstGeom prst="rect">
            <a:avLst/>
          </a:prstGeom>
          <a:gradFill>
            <a:gsLst>
              <a:gs pos="0">
                <a:srgbClr val="FAF8EC"/>
              </a:gs>
              <a:gs pos="50000">
                <a:srgbClr val="F9F5E4"/>
              </a:gs>
              <a:gs pos="100000">
                <a:srgbClr val="DFDAC6"/>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387" name="Google Shape;387;p20"/>
          <p:cNvSpPr txBox="1"/>
          <p:nvPr/>
        </p:nvSpPr>
        <p:spPr>
          <a:xfrm>
            <a:off x="774215" y="5688878"/>
            <a:ext cx="3087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Stronger AMOC slowdown</a:t>
            </a:r>
            <a:endParaRPr b="1" sz="1800">
              <a:solidFill>
                <a:srgbClr val="003057"/>
              </a:solidFill>
              <a:latin typeface="Arial"/>
              <a:ea typeface="Arial"/>
              <a:cs typeface="Arial"/>
              <a:sym typeface="Arial"/>
            </a:endParaRPr>
          </a:p>
        </p:txBody>
      </p:sp>
      <p:cxnSp>
        <p:nvCxnSpPr>
          <p:cNvPr id="388" name="Google Shape;388;p20"/>
          <p:cNvCxnSpPr/>
          <p:nvPr/>
        </p:nvCxnSpPr>
        <p:spPr>
          <a:xfrm>
            <a:off x="3861342" y="5873544"/>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389" name="Google Shape;389;p20"/>
          <p:cNvSpPr txBox="1"/>
          <p:nvPr/>
        </p:nvSpPr>
        <p:spPr>
          <a:xfrm>
            <a:off x="4492202" y="5688878"/>
            <a:ext cx="27109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More salinity reduction</a:t>
            </a:r>
            <a:endParaRPr b="1" sz="1800">
              <a:solidFill>
                <a:srgbClr val="003057"/>
              </a:solidFill>
              <a:latin typeface="Arial"/>
              <a:ea typeface="Arial"/>
              <a:cs typeface="Arial"/>
              <a:sym typeface="Arial"/>
            </a:endParaRPr>
          </a:p>
        </p:txBody>
      </p:sp>
      <p:cxnSp>
        <p:nvCxnSpPr>
          <p:cNvPr id="390" name="Google Shape;390;p20"/>
          <p:cNvCxnSpPr/>
          <p:nvPr/>
        </p:nvCxnSpPr>
        <p:spPr>
          <a:xfrm>
            <a:off x="7102644" y="5873544"/>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391" name="Google Shape;391;p20"/>
          <p:cNvSpPr txBox="1"/>
          <p:nvPr/>
        </p:nvSpPr>
        <p:spPr>
          <a:xfrm>
            <a:off x="7665756" y="5688878"/>
            <a:ext cx="3600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Stronger dilution effect on ALK</a:t>
            </a:r>
            <a:endParaRPr b="1" sz="1800">
              <a:solidFill>
                <a:srgbClr val="003057"/>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1"/>
          <p:cNvSpPr/>
          <p:nvPr/>
        </p:nvSpPr>
        <p:spPr>
          <a:xfrm>
            <a:off x="774215" y="5583554"/>
            <a:ext cx="10410620" cy="1062811"/>
          </a:xfrm>
          <a:prstGeom prst="rect">
            <a:avLst/>
          </a:prstGeom>
          <a:gradFill>
            <a:gsLst>
              <a:gs pos="0">
                <a:srgbClr val="FAF8EC"/>
              </a:gs>
              <a:gs pos="50000">
                <a:srgbClr val="F9F5E4"/>
              </a:gs>
              <a:gs pos="100000">
                <a:srgbClr val="DFDAC6"/>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398" name="Google Shape;398;p21"/>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i="1" lang="en-US"/>
              <a:t>p</a:t>
            </a:r>
            <a:r>
              <a:rPr lang="en-US"/>
              <a:t>CO</a:t>
            </a:r>
            <a:r>
              <a:rPr baseline="-25000" lang="en-US"/>
              <a:t>2</a:t>
            </a:r>
            <a:r>
              <a:rPr lang="en-US"/>
              <a:t> changes between 2070-2100 and 1970-2000</a:t>
            </a:r>
            <a:endParaRPr/>
          </a:p>
        </p:txBody>
      </p:sp>
      <p:pic>
        <p:nvPicPr>
          <p:cNvPr descr="A chart of different colored bars&#10;&#10;Description automatically generated" id="399" name="Google Shape;399;p21"/>
          <p:cNvPicPr preferRelativeResize="0"/>
          <p:nvPr/>
        </p:nvPicPr>
        <p:blipFill rotWithShape="1">
          <a:blip r:embed="rId3">
            <a:alphaModFix/>
          </a:blip>
          <a:srcRect b="50102" l="0" r="0" t="0"/>
          <a:stretch/>
        </p:blipFill>
        <p:spPr>
          <a:xfrm>
            <a:off x="193085" y="1830089"/>
            <a:ext cx="11805830" cy="3661315"/>
          </a:xfrm>
          <a:prstGeom prst="rect">
            <a:avLst/>
          </a:prstGeom>
          <a:noFill/>
          <a:ln>
            <a:noFill/>
          </a:ln>
        </p:spPr>
      </p:pic>
      <p:sp>
        <p:nvSpPr>
          <p:cNvPr id="400" name="Google Shape;400;p21"/>
          <p:cNvSpPr/>
          <p:nvPr/>
        </p:nvSpPr>
        <p:spPr>
          <a:xfrm>
            <a:off x="1278943"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21"/>
          <p:cNvSpPr/>
          <p:nvPr/>
        </p:nvSpPr>
        <p:spPr>
          <a:xfrm>
            <a:off x="10149542" y="2925150"/>
            <a:ext cx="532482"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21"/>
          <p:cNvSpPr/>
          <p:nvPr/>
        </p:nvSpPr>
        <p:spPr>
          <a:xfrm>
            <a:off x="5190566" y="2127210"/>
            <a:ext cx="493976" cy="1234474"/>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 name="Google Shape;403;p21"/>
          <p:cNvSpPr/>
          <p:nvPr/>
        </p:nvSpPr>
        <p:spPr>
          <a:xfrm>
            <a:off x="1521509"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21"/>
          <p:cNvSpPr/>
          <p:nvPr/>
        </p:nvSpPr>
        <p:spPr>
          <a:xfrm flipH="1" rot="10800000">
            <a:off x="5301577" y="3384714"/>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21"/>
          <p:cNvSpPr/>
          <p:nvPr/>
        </p:nvSpPr>
        <p:spPr>
          <a:xfrm>
            <a:off x="10400220" y="2447361"/>
            <a:ext cx="163025" cy="385639"/>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 name="Google Shape;406;p21"/>
          <p:cNvSpPr/>
          <p:nvPr/>
        </p:nvSpPr>
        <p:spPr>
          <a:xfrm flipH="1" rot="10800000">
            <a:off x="7018611" y="3164383"/>
            <a:ext cx="163025" cy="385638"/>
          </a:xfrm>
          <a:prstGeom prst="downArrow">
            <a:avLst>
              <a:gd fmla="val 50000" name="adj1"/>
              <a:gd fmla="val 50000" name="adj2"/>
            </a:avLst>
          </a:prstGeom>
          <a:solidFill>
            <a:schemeClr val="accent1"/>
          </a:solidFill>
          <a:ln cap="flat" cmpd="sng" w="12700">
            <a:solidFill>
              <a:srgbClr val="4B442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 name="Google Shape;407;p21"/>
          <p:cNvSpPr/>
          <p:nvPr/>
        </p:nvSpPr>
        <p:spPr>
          <a:xfrm>
            <a:off x="9239164" y="1525791"/>
            <a:ext cx="2485135"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a:t>
            </a:r>
            <a:r>
              <a:rPr baseline="-25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uptake trends</a:t>
            </a:r>
            <a:endParaRPr sz="1800">
              <a:solidFill>
                <a:schemeClr val="lt1"/>
              </a:solidFill>
              <a:latin typeface="Arial"/>
              <a:ea typeface="Arial"/>
              <a:cs typeface="Arial"/>
              <a:sym typeface="Arial"/>
            </a:endParaRPr>
          </a:p>
        </p:txBody>
      </p:sp>
      <p:sp>
        <p:nvSpPr>
          <p:cNvPr id="408" name="Google Shape;408;p21"/>
          <p:cNvSpPr/>
          <p:nvPr/>
        </p:nvSpPr>
        <p:spPr>
          <a:xfrm>
            <a:off x="1013342" y="1495419"/>
            <a:ext cx="1179357"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409" name="Google Shape;409;p21"/>
          <p:cNvSpPr/>
          <p:nvPr/>
        </p:nvSpPr>
        <p:spPr>
          <a:xfrm>
            <a:off x="6853135" y="2009422"/>
            <a:ext cx="493976" cy="1154961"/>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 name="Google Shape;410;p21"/>
          <p:cNvSpPr/>
          <p:nvPr/>
        </p:nvSpPr>
        <p:spPr>
          <a:xfrm>
            <a:off x="3311631" y="1299334"/>
            <a:ext cx="1179357" cy="646986"/>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a:t>
            </a:r>
            <a:r>
              <a:rPr i="1" lang="en-US" sz="1600">
                <a:solidFill>
                  <a:schemeClr val="lt1"/>
                </a:solidFill>
                <a:latin typeface="Arial"/>
                <a:ea typeface="Arial"/>
                <a:cs typeface="Arial"/>
                <a:sym typeface="Arial"/>
              </a:rPr>
              <a:t>p</a:t>
            </a:r>
            <a:r>
              <a:rPr lang="en-US" sz="1600">
                <a:solidFill>
                  <a:schemeClr val="lt1"/>
                </a:solidFill>
                <a:latin typeface="Arial"/>
                <a:ea typeface="Arial"/>
                <a:cs typeface="Arial"/>
                <a:sym typeface="Arial"/>
              </a:rPr>
              <a:t>CO</a:t>
            </a:r>
            <a:r>
              <a:rPr baseline="-25000" lang="en-US" sz="1600">
                <a:solidFill>
                  <a:schemeClr val="lt1"/>
                </a:solidFill>
                <a:latin typeface="Arial"/>
                <a:ea typeface="Arial"/>
                <a:cs typeface="Arial"/>
                <a:sym typeface="Arial"/>
              </a:rPr>
              <a:t>2</a:t>
            </a:r>
            <a:r>
              <a:rPr lang="en-US" sz="1600">
                <a:solidFill>
                  <a:schemeClr val="lt1"/>
                </a:solidFill>
                <a:latin typeface="Arial"/>
                <a:ea typeface="Arial"/>
                <a:cs typeface="Arial"/>
                <a:sym typeface="Arial"/>
              </a:rPr>
              <a:t> trends</a:t>
            </a:r>
            <a:endParaRPr sz="1600">
              <a:solidFill>
                <a:schemeClr val="lt1"/>
              </a:solidFill>
              <a:latin typeface="Arial"/>
              <a:ea typeface="Arial"/>
              <a:cs typeface="Arial"/>
              <a:sym typeface="Arial"/>
            </a:endParaRPr>
          </a:p>
        </p:txBody>
      </p:sp>
      <p:sp>
        <p:nvSpPr>
          <p:cNvPr id="411" name="Google Shape;411;p21"/>
          <p:cNvSpPr txBox="1"/>
          <p:nvPr/>
        </p:nvSpPr>
        <p:spPr>
          <a:xfrm>
            <a:off x="774215" y="5688878"/>
            <a:ext cx="3087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Stronger AMOC slowdown</a:t>
            </a:r>
            <a:endParaRPr b="1" sz="1800">
              <a:solidFill>
                <a:srgbClr val="003057"/>
              </a:solidFill>
              <a:latin typeface="Arial"/>
              <a:ea typeface="Arial"/>
              <a:cs typeface="Arial"/>
              <a:sym typeface="Arial"/>
            </a:endParaRPr>
          </a:p>
        </p:txBody>
      </p:sp>
      <p:cxnSp>
        <p:nvCxnSpPr>
          <p:cNvPr id="412" name="Google Shape;412;p21"/>
          <p:cNvCxnSpPr/>
          <p:nvPr/>
        </p:nvCxnSpPr>
        <p:spPr>
          <a:xfrm>
            <a:off x="3861342" y="5873544"/>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413" name="Google Shape;413;p21"/>
          <p:cNvSpPr txBox="1"/>
          <p:nvPr/>
        </p:nvSpPr>
        <p:spPr>
          <a:xfrm>
            <a:off x="4492202" y="5688878"/>
            <a:ext cx="27109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More salinity reduction</a:t>
            </a:r>
            <a:endParaRPr b="1" sz="1800">
              <a:solidFill>
                <a:srgbClr val="003057"/>
              </a:solidFill>
              <a:latin typeface="Arial"/>
              <a:ea typeface="Arial"/>
              <a:cs typeface="Arial"/>
              <a:sym typeface="Arial"/>
            </a:endParaRPr>
          </a:p>
        </p:txBody>
      </p:sp>
      <p:cxnSp>
        <p:nvCxnSpPr>
          <p:cNvPr id="414" name="Google Shape;414;p21"/>
          <p:cNvCxnSpPr/>
          <p:nvPr/>
        </p:nvCxnSpPr>
        <p:spPr>
          <a:xfrm>
            <a:off x="7102644" y="5873544"/>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415" name="Google Shape;415;p21"/>
          <p:cNvSpPr txBox="1"/>
          <p:nvPr/>
        </p:nvSpPr>
        <p:spPr>
          <a:xfrm>
            <a:off x="7665756" y="5688878"/>
            <a:ext cx="3600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Stronger dilution effect on ALK</a:t>
            </a:r>
            <a:endParaRPr b="1" sz="1800">
              <a:solidFill>
                <a:srgbClr val="003057"/>
              </a:solidFill>
              <a:latin typeface="Arial"/>
              <a:ea typeface="Arial"/>
              <a:cs typeface="Arial"/>
              <a:sym typeface="Arial"/>
            </a:endParaRPr>
          </a:p>
        </p:txBody>
      </p:sp>
      <p:cxnSp>
        <p:nvCxnSpPr>
          <p:cNvPr id="416" name="Google Shape;416;p21"/>
          <p:cNvCxnSpPr/>
          <p:nvPr/>
        </p:nvCxnSpPr>
        <p:spPr>
          <a:xfrm>
            <a:off x="990564" y="6363693"/>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417" name="Google Shape;417;p21"/>
          <p:cNvSpPr txBox="1"/>
          <p:nvPr/>
        </p:nvSpPr>
        <p:spPr>
          <a:xfrm>
            <a:off x="1684534" y="6150016"/>
            <a:ext cx="35301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Stronger </a:t>
            </a:r>
            <a:r>
              <a:rPr b="1" i="1" lang="en-US" sz="1800">
                <a:solidFill>
                  <a:srgbClr val="003057"/>
                </a:solidFill>
                <a:latin typeface="Arial"/>
                <a:ea typeface="Arial"/>
                <a:cs typeface="Arial"/>
                <a:sym typeface="Arial"/>
              </a:rPr>
              <a:t>p</a:t>
            </a:r>
            <a:r>
              <a:rPr b="1" lang="en-US" sz="1800">
                <a:solidFill>
                  <a:srgbClr val="003057"/>
                </a:solidFill>
                <a:latin typeface="Arial"/>
                <a:ea typeface="Arial"/>
                <a:cs typeface="Arial"/>
                <a:sym typeface="Arial"/>
              </a:rPr>
              <a:t>CO</a:t>
            </a:r>
            <a:r>
              <a:rPr b="1" baseline="-25000" lang="en-US" sz="1800">
                <a:solidFill>
                  <a:srgbClr val="003057"/>
                </a:solidFill>
                <a:latin typeface="Arial"/>
                <a:ea typeface="Arial"/>
                <a:cs typeface="Arial"/>
                <a:sym typeface="Arial"/>
              </a:rPr>
              <a:t>2_ocean</a:t>
            </a:r>
            <a:r>
              <a:rPr b="1" lang="en-US" sz="1800">
                <a:solidFill>
                  <a:srgbClr val="003057"/>
                </a:solidFill>
                <a:latin typeface="Arial"/>
                <a:ea typeface="Arial"/>
                <a:cs typeface="Arial"/>
                <a:sym typeface="Arial"/>
              </a:rPr>
              <a:t> increasing</a:t>
            </a:r>
            <a:endParaRPr b="1" sz="1800">
              <a:solidFill>
                <a:srgbClr val="003057"/>
              </a:solidFill>
              <a:latin typeface="Arial"/>
              <a:ea typeface="Arial"/>
              <a:cs typeface="Arial"/>
              <a:sym typeface="Arial"/>
            </a:endParaRPr>
          </a:p>
        </p:txBody>
      </p:sp>
      <p:cxnSp>
        <p:nvCxnSpPr>
          <p:cNvPr id="418" name="Google Shape;418;p21"/>
          <p:cNvCxnSpPr/>
          <p:nvPr/>
        </p:nvCxnSpPr>
        <p:spPr>
          <a:xfrm>
            <a:off x="5131324" y="6362693"/>
            <a:ext cx="612459" cy="0"/>
          </a:xfrm>
          <a:prstGeom prst="straightConnector1">
            <a:avLst/>
          </a:prstGeom>
          <a:noFill/>
          <a:ln cap="flat" cmpd="sng" w="28575">
            <a:solidFill>
              <a:srgbClr val="002060"/>
            </a:solidFill>
            <a:prstDash val="solid"/>
            <a:miter lim="800000"/>
            <a:headEnd len="sm" w="sm" type="none"/>
            <a:tailEnd len="med" w="med" type="triangle"/>
          </a:ln>
        </p:spPr>
      </p:cxnSp>
      <p:sp>
        <p:nvSpPr>
          <p:cNvPr id="419" name="Google Shape;419;p21"/>
          <p:cNvSpPr txBox="1"/>
          <p:nvPr/>
        </p:nvSpPr>
        <p:spPr>
          <a:xfrm>
            <a:off x="5706024" y="6178027"/>
            <a:ext cx="32191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3057"/>
                </a:solidFill>
                <a:latin typeface="Arial"/>
                <a:ea typeface="Arial"/>
                <a:cs typeface="Arial"/>
                <a:sym typeface="Arial"/>
              </a:rPr>
              <a:t>More CO</a:t>
            </a:r>
            <a:r>
              <a:rPr b="1" baseline="-25000" lang="en-US" sz="1800">
                <a:solidFill>
                  <a:srgbClr val="003057"/>
                </a:solidFill>
                <a:latin typeface="Arial"/>
                <a:ea typeface="Arial"/>
                <a:cs typeface="Arial"/>
                <a:sym typeface="Arial"/>
              </a:rPr>
              <a:t>2</a:t>
            </a:r>
            <a:r>
              <a:rPr b="1" lang="en-US" sz="1800">
                <a:solidFill>
                  <a:srgbClr val="003057"/>
                </a:solidFill>
                <a:latin typeface="Arial"/>
                <a:ea typeface="Arial"/>
                <a:cs typeface="Arial"/>
                <a:sym typeface="Arial"/>
              </a:rPr>
              <a:t> uptake slowdown</a:t>
            </a:r>
            <a:endParaRPr b="1" sz="1800">
              <a:solidFill>
                <a:srgbClr val="003057"/>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2"/>
          <p:cNvSpPr txBox="1"/>
          <p:nvPr>
            <p:ph type="title"/>
          </p:nvPr>
        </p:nvSpPr>
        <p:spPr>
          <a:xfrm>
            <a:off x="190919" y="-231507"/>
            <a:ext cx="7315200" cy="147750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Roboto"/>
              <a:buNone/>
            </a:pPr>
            <a:r>
              <a:rPr lang="en-US"/>
              <a:t>Take home messages</a:t>
            </a:r>
            <a:endParaRPr/>
          </a:p>
        </p:txBody>
      </p:sp>
      <p:sp>
        <p:nvSpPr>
          <p:cNvPr id="426" name="Google Shape;426;p22"/>
          <p:cNvSpPr/>
          <p:nvPr/>
        </p:nvSpPr>
        <p:spPr>
          <a:xfrm>
            <a:off x="950495" y="1379738"/>
            <a:ext cx="10551694" cy="923330"/>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1" lang="en-US" sz="2400">
                <a:solidFill>
                  <a:srgbClr val="000000"/>
                </a:solidFill>
                <a:latin typeface="Roboto Slab"/>
                <a:ea typeface="Roboto Slab"/>
                <a:cs typeface="Roboto Slab"/>
                <a:sym typeface="Roboto Slab"/>
              </a:rPr>
              <a:t>Models with stronger AMOC slowdown generally exhibit weaker surface warming and larger decline of surface salinity and alkalinity.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3"/>
          <p:cNvSpPr txBox="1"/>
          <p:nvPr>
            <p:ph type="title"/>
          </p:nvPr>
        </p:nvSpPr>
        <p:spPr>
          <a:xfrm>
            <a:off x="190919" y="-231507"/>
            <a:ext cx="7315200" cy="147750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Roboto"/>
              <a:buNone/>
            </a:pPr>
            <a:r>
              <a:rPr lang="en-US"/>
              <a:t>Take home messages</a:t>
            </a:r>
            <a:endParaRPr/>
          </a:p>
        </p:txBody>
      </p:sp>
      <p:sp>
        <p:nvSpPr>
          <p:cNvPr id="433" name="Google Shape;433;p23"/>
          <p:cNvSpPr/>
          <p:nvPr/>
        </p:nvSpPr>
        <p:spPr>
          <a:xfrm>
            <a:off x="950495" y="2754325"/>
            <a:ext cx="10551693" cy="92333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1" lang="en-US" sz="2400">
                <a:solidFill>
                  <a:schemeClr val="lt1"/>
                </a:solidFill>
                <a:latin typeface="Roboto Slab"/>
                <a:ea typeface="Roboto Slab"/>
                <a:cs typeface="Roboto Slab"/>
                <a:sym typeface="Roboto Slab"/>
              </a:rPr>
              <a:t>Alkalinity is the most important driver of regional </a:t>
            </a:r>
            <a:r>
              <a:rPr b="1" i="1" lang="en-US" sz="2400">
                <a:solidFill>
                  <a:schemeClr val="lt1"/>
                </a:solidFill>
                <a:latin typeface="Roboto Slab"/>
                <a:ea typeface="Roboto Slab"/>
                <a:cs typeface="Roboto Slab"/>
                <a:sym typeface="Roboto Slab"/>
              </a:rPr>
              <a:t>p</a:t>
            </a:r>
            <a:r>
              <a:rPr b="1" lang="en-US" sz="2400">
                <a:solidFill>
                  <a:schemeClr val="lt1"/>
                </a:solidFill>
                <a:latin typeface="Roboto Slab"/>
                <a:ea typeface="Roboto Slab"/>
                <a:cs typeface="Roboto Slab"/>
                <a:sym typeface="Roboto Slab"/>
              </a:rPr>
              <a:t>CO</a:t>
            </a:r>
            <a:r>
              <a:rPr b="1" baseline="-25000" lang="en-US" sz="2400">
                <a:solidFill>
                  <a:schemeClr val="lt1"/>
                </a:solidFill>
                <a:latin typeface="Roboto Slab"/>
                <a:ea typeface="Roboto Slab"/>
                <a:cs typeface="Roboto Slab"/>
                <a:sym typeface="Roboto Slab"/>
              </a:rPr>
              <a:t>2</a:t>
            </a:r>
            <a:r>
              <a:rPr b="1" lang="en-US" sz="2400">
                <a:solidFill>
                  <a:schemeClr val="lt1"/>
                </a:solidFill>
                <a:latin typeface="Roboto Slab"/>
                <a:ea typeface="Roboto Slab"/>
                <a:cs typeface="Roboto Slab"/>
                <a:sym typeface="Roboto Slab"/>
              </a:rPr>
              <a:t> change by 2100.</a:t>
            </a:r>
            <a:endParaRPr/>
          </a:p>
        </p:txBody>
      </p:sp>
      <p:sp>
        <p:nvSpPr>
          <p:cNvPr id="434" name="Google Shape;434;p23"/>
          <p:cNvSpPr/>
          <p:nvPr/>
        </p:nvSpPr>
        <p:spPr>
          <a:xfrm>
            <a:off x="950495" y="1379738"/>
            <a:ext cx="10551694" cy="923330"/>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1" lang="en-US" sz="2400">
                <a:solidFill>
                  <a:srgbClr val="000000"/>
                </a:solidFill>
                <a:latin typeface="Roboto Slab"/>
                <a:ea typeface="Roboto Slab"/>
                <a:cs typeface="Roboto Slab"/>
                <a:sym typeface="Roboto Slab"/>
              </a:rPr>
              <a:t>Models with stronger AMOC slowdown generally exhibit weaker surface warming and larger decline of surface salinity and alkalinity.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4"/>
          <p:cNvSpPr txBox="1"/>
          <p:nvPr>
            <p:ph type="title"/>
          </p:nvPr>
        </p:nvSpPr>
        <p:spPr>
          <a:xfrm>
            <a:off x="190919" y="-231507"/>
            <a:ext cx="7315200" cy="147750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Roboto"/>
              <a:buNone/>
            </a:pPr>
            <a:r>
              <a:rPr lang="en-US"/>
              <a:t>Take home messages</a:t>
            </a:r>
            <a:endParaRPr/>
          </a:p>
        </p:txBody>
      </p:sp>
      <p:sp>
        <p:nvSpPr>
          <p:cNvPr id="441" name="Google Shape;441;p24"/>
          <p:cNvSpPr txBox="1"/>
          <p:nvPr/>
        </p:nvSpPr>
        <p:spPr>
          <a:xfrm>
            <a:off x="4441371" y="5503498"/>
            <a:ext cx="5556739"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Arial"/>
                <a:ea typeface="Arial"/>
                <a:cs typeface="Arial"/>
                <a:sym typeface="Arial"/>
              </a:rPr>
              <a:t>Thanks and Welcome Questions!</a:t>
            </a:r>
            <a:endParaRPr/>
          </a:p>
          <a:p>
            <a:pPr indent="0" lvl="0" marL="0" marR="0" rtl="0" algn="r">
              <a:spcBef>
                <a:spcPts val="0"/>
              </a:spcBef>
              <a:spcAft>
                <a:spcPts val="0"/>
              </a:spcAft>
              <a:buNone/>
            </a:pPr>
            <a:r>
              <a:t/>
            </a:r>
            <a:endParaRPr b="1" sz="2400">
              <a:solidFill>
                <a:schemeClr val="dk1"/>
              </a:solidFill>
              <a:latin typeface="Arial"/>
              <a:ea typeface="Arial"/>
              <a:cs typeface="Arial"/>
              <a:sym typeface="Arial"/>
            </a:endParaRPr>
          </a:p>
          <a:p>
            <a:pPr indent="0" lvl="0" marL="0" marR="0" rtl="0" algn="r">
              <a:spcBef>
                <a:spcPts val="0"/>
              </a:spcBef>
              <a:spcAft>
                <a:spcPts val="0"/>
              </a:spcAft>
              <a:buNone/>
            </a:pPr>
            <a:r>
              <a:rPr lang="en-US" sz="2400">
                <a:solidFill>
                  <a:schemeClr val="dk1"/>
                </a:solidFill>
                <a:latin typeface="Arial"/>
                <a:ea typeface="Arial"/>
                <a:cs typeface="Arial"/>
                <a:sym typeface="Arial"/>
              </a:rPr>
              <a:t>qzhang459@gatech.edu</a:t>
            </a:r>
            <a:endParaRPr sz="2400">
              <a:solidFill>
                <a:schemeClr val="dk1"/>
              </a:solidFill>
              <a:latin typeface="Arial"/>
              <a:ea typeface="Arial"/>
              <a:cs typeface="Arial"/>
              <a:sym typeface="Arial"/>
            </a:endParaRPr>
          </a:p>
        </p:txBody>
      </p:sp>
      <p:sp>
        <p:nvSpPr>
          <p:cNvPr id="442" name="Google Shape;442;p24"/>
          <p:cNvSpPr/>
          <p:nvPr/>
        </p:nvSpPr>
        <p:spPr>
          <a:xfrm>
            <a:off x="950495" y="4128912"/>
            <a:ext cx="10551692" cy="1200329"/>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Roboto Slab"/>
                <a:ea typeface="Roboto Slab"/>
                <a:cs typeface="Roboto Slab"/>
                <a:sym typeface="Roboto Slab"/>
              </a:rPr>
              <a:t>AMOC slowdown and surface alkalinity reduction, primarily due to dilution effects, impacts the ocean's capacity to absorb CO</a:t>
            </a:r>
            <a:r>
              <a:rPr b="1" baseline="-25000" lang="en-US" sz="2400">
                <a:solidFill>
                  <a:srgbClr val="000000"/>
                </a:solidFill>
                <a:latin typeface="Roboto Slab"/>
                <a:ea typeface="Roboto Slab"/>
                <a:cs typeface="Roboto Slab"/>
                <a:sym typeface="Roboto Slab"/>
              </a:rPr>
              <a:t>2</a:t>
            </a:r>
            <a:r>
              <a:rPr b="1" lang="en-US" sz="2400">
                <a:solidFill>
                  <a:srgbClr val="000000"/>
                </a:solidFill>
                <a:latin typeface="Roboto Slab"/>
                <a:ea typeface="Roboto Slab"/>
                <a:cs typeface="Roboto Slab"/>
                <a:sym typeface="Roboto Slab"/>
              </a:rPr>
              <a:t> and drives the future decrease in regional carbon uptake. </a:t>
            </a:r>
            <a:endParaRPr/>
          </a:p>
        </p:txBody>
      </p:sp>
      <p:sp>
        <p:nvSpPr>
          <p:cNvPr id="443" name="Google Shape;443;p24"/>
          <p:cNvSpPr txBox="1"/>
          <p:nvPr/>
        </p:nvSpPr>
        <p:spPr>
          <a:xfrm>
            <a:off x="6274469" y="5903607"/>
            <a:ext cx="487278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sng" strike="noStrike">
                <a:solidFill>
                  <a:schemeClr val="dk1"/>
                </a:solidFill>
                <a:latin typeface="Arial"/>
                <a:ea typeface="Arial"/>
                <a:cs typeface="Arial"/>
                <a:sym typeface="Arial"/>
                <a:hlinkClick r:id="rId3">
                  <a:extLst>
                    <a:ext uri="{A12FA001-AC4F-418D-AE19-62706E023703}">
                      <ahyp:hlinkClr val="tx"/>
                    </a:ext>
                  </a:extLst>
                </a:hlinkClick>
              </a:rPr>
              <a:t>doi: 10.3389/fmars.2024.1304193</a:t>
            </a:r>
            <a:endParaRPr sz="2000">
              <a:solidFill>
                <a:schemeClr val="dk1"/>
              </a:solidFill>
              <a:latin typeface="Arial"/>
              <a:ea typeface="Arial"/>
              <a:cs typeface="Arial"/>
              <a:sym typeface="Arial"/>
            </a:endParaRPr>
          </a:p>
        </p:txBody>
      </p:sp>
      <p:sp>
        <p:nvSpPr>
          <p:cNvPr id="444" name="Google Shape;444;p24"/>
          <p:cNvSpPr/>
          <p:nvPr/>
        </p:nvSpPr>
        <p:spPr>
          <a:xfrm>
            <a:off x="950495" y="2754325"/>
            <a:ext cx="10551693" cy="92333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1" lang="en-US" sz="2400">
                <a:solidFill>
                  <a:schemeClr val="lt1"/>
                </a:solidFill>
                <a:latin typeface="Roboto Slab"/>
                <a:ea typeface="Roboto Slab"/>
                <a:cs typeface="Roboto Slab"/>
                <a:sym typeface="Roboto Slab"/>
              </a:rPr>
              <a:t>Alkalinity is the most important driver of regional </a:t>
            </a:r>
            <a:r>
              <a:rPr b="1" i="1" lang="en-US" sz="2400">
                <a:solidFill>
                  <a:schemeClr val="lt1"/>
                </a:solidFill>
                <a:latin typeface="Roboto Slab"/>
                <a:ea typeface="Roboto Slab"/>
                <a:cs typeface="Roboto Slab"/>
                <a:sym typeface="Roboto Slab"/>
              </a:rPr>
              <a:t>p</a:t>
            </a:r>
            <a:r>
              <a:rPr b="1" lang="en-US" sz="2400">
                <a:solidFill>
                  <a:schemeClr val="lt1"/>
                </a:solidFill>
                <a:latin typeface="Roboto Slab"/>
                <a:ea typeface="Roboto Slab"/>
                <a:cs typeface="Roboto Slab"/>
                <a:sym typeface="Roboto Slab"/>
              </a:rPr>
              <a:t>CO</a:t>
            </a:r>
            <a:r>
              <a:rPr b="1" baseline="-25000" lang="en-US" sz="2400">
                <a:solidFill>
                  <a:schemeClr val="lt1"/>
                </a:solidFill>
                <a:latin typeface="Roboto Slab"/>
                <a:ea typeface="Roboto Slab"/>
                <a:cs typeface="Roboto Slab"/>
                <a:sym typeface="Roboto Slab"/>
              </a:rPr>
              <a:t>2</a:t>
            </a:r>
            <a:r>
              <a:rPr b="1" lang="en-US" sz="2400">
                <a:solidFill>
                  <a:schemeClr val="lt1"/>
                </a:solidFill>
                <a:latin typeface="Roboto Slab"/>
                <a:ea typeface="Roboto Slab"/>
                <a:cs typeface="Roboto Slab"/>
                <a:sym typeface="Roboto Slab"/>
              </a:rPr>
              <a:t> change by 2100.</a:t>
            </a:r>
            <a:endParaRPr/>
          </a:p>
        </p:txBody>
      </p:sp>
      <p:sp>
        <p:nvSpPr>
          <p:cNvPr id="445" name="Google Shape;445;p24"/>
          <p:cNvSpPr/>
          <p:nvPr/>
        </p:nvSpPr>
        <p:spPr>
          <a:xfrm>
            <a:off x="950495" y="1379738"/>
            <a:ext cx="10551694" cy="923330"/>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1" lang="en-US" sz="2400">
                <a:solidFill>
                  <a:srgbClr val="000000"/>
                </a:solidFill>
                <a:latin typeface="Roboto Slab"/>
                <a:ea typeface="Roboto Slab"/>
                <a:cs typeface="Roboto Slab"/>
                <a:sym typeface="Roboto Slab"/>
              </a:rPr>
              <a:t>Models with stronger AMOC slowdown generally exhibit weaker surface warming and larger decline of surface salinity and alkalinity.</a:t>
            </a:r>
            <a:endParaRPr/>
          </a:p>
        </p:txBody>
      </p:sp>
      <p:sp>
        <p:nvSpPr>
          <p:cNvPr id="446" name="Google Shape;446;p24"/>
          <p:cNvSpPr txBox="1"/>
          <p:nvPr/>
        </p:nvSpPr>
        <p:spPr>
          <a:xfrm>
            <a:off x="950495" y="5688163"/>
            <a:ext cx="371114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highlight>
                  <a:srgbClr val="FFFFFF"/>
                </a:highlight>
                <a:latin typeface="Times"/>
                <a:ea typeface="Times"/>
                <a:cs typeface="Times"/>
                <a:sym typeface="Times"/>
              </a:rPr>
              <a:t>Wednesday Poster Session </a:t>
            </a:r>
            <a:endParaRPr b="1" sz="2400">
              <a:solidFill>
                <a:schemeClr val="dk1"/>
              </a:solidFill>
              <a:highlight>
                <a:srgbClr val="FFFFFF"/>
              </a:highlight>
              <a:latin typeface="Arial"/>
              <a:ea typeface="Arial"/>
              <a:cs typeface="Arial"/>
              <a:sym typeface="Arial"/>
            </a:endParaRPr>
          </a:p>
          <a:p>
            <a:pPr indent="0" lvl="0" marL="0" marR="0" rtl="0" algn="l">
              <a:spcBef>
                <a:spcPts val="0"/>
              </a:spcBef>
              <a:spcAft>
                <a:spcPts val="0"/>
              </a:spcAft>
              <a:buNone/>
            </a:pPr>
            <a:r>
              <a:rPr b="1" lang="en-US" sz="2400">
                <a:solidFill>
                  <a:schemeClr val="dk1"/>
                </a:solidFill>
                <a:highlight>
                  <a:srgbClr val="FFFFFF"/>
                </a:highlight>
                <a:latin typeface="Times New Roman"/>
                <a:ea typeface="Times New Roman"/>
                <a:cs typeface="Times New Roman"/>
                <a:sym typeface="Times New Roman"/>
              </a:rPr>
              <a:t>Poster #34 </a:t>
            </a:r>
            <a:endParaRPr b="1" sz="2400">
              <a:solidFill>
                <a:schemeClr val="dk1"/>
              </a:solidFill>
              <a:highlight>
                <a:srgbClr val="FFFFFF"/>
              </a:highlight>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5"/>
          <p:cNvSpPr txBox="1"/>
          <p:nvPr>
            <p:ph type="title"/>
          </p:nvPr>
        </p:nvSpPr>
        <p:spPr>
          <a:xfrm>
            <a:off x="2248326" y="467991"/>
            <a:ext cx="8906692" cy="2595153"/>
          </a:xfrm>
          <a:prstGeom prst="rect">
            <a:avLst/>
          </a:prstGeom>
          <a:noFill/>
          <a:ln>
            <a:noFill/>
          </a:ln>
        </p:spPr>
        <p:txBody>
          <a:bodyPr anchorCtr="0" anchor="ctr" bIns="45700" lIns="91425" spcFirstLastPara="1" rIns="91425" wrap="square" tIns="45700">
            <a:normAutofit/>
          </a:bodyPr>
          <a:lstStyle/>
          <a:p>
            <a:pPr indent="-360045" lvl="0" marL="360045" marR="0" rtl="0" algn="l">
              <a:spcBef>
                <a:spcPts val="0"/>
              </a:spcBef>
              <a:spcAft>
                <a:spcPts val="0"/>
              </a:spcAft>
              <a:buClr>
                <a:schemeClr val="dk1"/>
              </a:buClr>
              <a:buSzPts val="6000"/>
              <a:buFont typeface="Times New Roman"/>
              <a:buNone/>
            </a:pPr>
            <a:r>
              <a:rPr b="1" lang="en-US" sz="6000">
                <a:latin typeface="Times New Roman"/>
                <a:ea typeface="Times New Roman"/>
                <a:cs typeface="Times New Roman"/>
                <a:sym typeface="Times New Roman"/>
              </a:rPr>
              <a:t>Acknowledgments</a:t>
            </a:r>
            <a:endParaRPr/>
          </a:p>
        </p:txBody>
      </p:sp>
      <p:sp>
        <p:nvSpPr>
          <p:cNvPr id="452" name="Google Shape;452;p25"/>
          <p:cNvSpPr txBox="1"/>
          <p:nvPr>
            <p:ph idx="1" type="body"/>
          </p:nvPr>
        </p:nvSpPr>
        <p:spPr>
          <a:xfrm>
            <a:off x="760771" y="2556099"/>
            <a:ext cx="11245699" cy="276272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1"/>
              </a:buClr>
              <a:buSzPts val="2000"/>
              <a:buNone/>
            </a:pPr>
            <a:r>
              <a:rPr lang="en-US" sz="2000">
                <a:latin typeface="Times New Roman"/>
                <a:ea typeface="Times New Roman"/>
                <a:cs typeface="Times New Roman"/>
                <a:sym typeface="Times New Roman"/>
              </a:rPr>
              <a:t>We acknowledge the World Climate Research Programme, which, through its Working Group on Coupled Modelling, coordinated and promoted CMIP6. We thank the climate modeling groups for producing and making available their model output, the Earth System Grid Federation (ESGF) for archiving the data and providing access, and the multiple funding agencies who support CMIP6 and ESGF. We acknowledge the support by the U.S. Department of Energy, through grant DE-SC0021300.</a:t>
            </a:r>
            <a:endParaRPr/>
          </a:p>
          <a:p>
            <a:pPr indent="0" lvl="0" marL="0" rtl="0" algn="l">
              <a:spcBef>
                <a:spcPts val="1600"/>
              </a:spcBef>
              <a:spcAft>
                <a:spcPts val="0"/>
              </a:spcAft>
              <a:buClr>
                <a:schemeClr val="dk1"/>
              </a:buClr>
              <a:buSzPts val="2000"/>
              <a:buNone/>
            </a:pPr>
            <a:r>
              <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Motivations</a:t>
            </a:r>
            <a:endParaRPr/>
          </a:p>
        </p:txBody>
      </p:sp>
      <p:sp>
        <p:nvSpPr>
          <p:cNvPr id="121" name="Google Shape;121;p3"/>
          <p:cNvSpPr/>
          <p:nvPr/>
        </p:nvSpPr>
        <p:spPr>
          <a:xfrm>
            <a:off x="928469" y="2272603"/>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 name="Google Shape;122;p3"/>
          <p:cNvSpPr/>
          <p:nvPr/>
        </p:nvSpPr>
        <p:spPr>
          <a:xfrm>
            <a:off x="928469" y="1775948"/>
            <a:ext cx="3245551" cy="876941"/>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23" name="Google Shape;123;p3"/>
          <p:cNvSpPr txBox="1"/>
          <p:nvPr/>
        </p:nvSpPr>
        <p:spPr>
          <a:xfrm>
            <a:off x="1080984" y="2879345"/>
            <a:ext cx="31549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AMOC is a crucial component of Earth's climate system and its alteration has significant implications for temperature, salinity, and the </a:t>
            </a:r>
            <a:r>
              <a:rPr b="1" i="0" lang="en-US" sz="2000">
                <a:solidFill>
                  <a:srgbClr val="141713"/>
                </a:solidFill>
                <a:latin typeface="Arial"/>
                <a:ea typeface="Arial"/>
                <a:cs typeface="Arial"/>
                <a:sym typeface="Arial"/>
              </a:rPr>
              <a:t>carbon cycle</a:t>
            </a:r>
            <a:r>
              <a:rPr b="0" i="0" lang="en-US" sz="2000">
                <a:solidFill>
                  <a:srgbClr val="141713"/>
                </a:solidFill>
                <a:latin typeface="Arial"/>
                <a:ea typeface="Arial"/>
                <a:cs typeface="Arial"/>
                <a:sym typeface="Arial"/>
              </a:rPr>
              <a:t>.</a:t>
            </a:r>
            <a:endParaRPr sz="1200">
              <a:solidFill>
                <a:srgbClr val="141713"/>
              </a:solidFill>
              <a:latin typeface="Arial"/>
              <a:ea typeface="Arial"/>
              <a:cs typeface="Arial"/>
              <a:sym typeface="Arial"/>
            </a:endParaRPr>
          </a:p>
        </p:txBody>
      </p:sp>
      <p:sp>
        <p:nvSpPr>
          <p:cNvPr id="124" name="Google Shape;124;p3"/>
          <p:cNvSpPr txBox="1"/>
          <p:nvPr/>
        </p:nvSpPr>
        <p:spPr>
          <a:xfrm>
            <a:off x="937363" y="2029752"/>
            <a:ext cx="3245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Roboto Slab"/>
                <a:ea typeface="Roboto Slab"/>
                <a:cs typeface="Roboto Slab"/>
                <a:sym typeface="Roboto Slab"/>
              </a:rPr>
              <a:t>Impact of AMOC Slowdown</a:t>
            </a:r>
            <a:endParaRPr b="1" sz="1800">
              <a:solidFill>
                <a:schemeClr val="dk1"/>
              </a:solidFill>
              <a:latin typeface="Roboto Slab"/>
              <a:ea typeface="Roboto Slab"/>
              <a:cs typeface="Roboto Slab"/>
              <a:sym typeface="Roboto Slab"/>
            </a:endParaRPr>
          </a:p>
        </p:txBody>
      </p:sp>
      <p:sp>
        <p:nvSpPr>
          <p:cNvPr id="125" name="Google Shape;125;p3"/>
          <p:cNvSpPr/>
          <p:nvPr/>
        </p:nvSpPr>
        <p:spPr>
          <a:xfrm>
            <a:off x="4499047" y="2269305"/>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 name="Google Shape;126;p3"/>
          <p:cNvSpPr/>
          <p:nvPr/>
        </p:nvSpPr>
        <p:spPr>
          <a:xfrm>
            <a:off x="4499048" y="1772650"/>
            <a:ext cx="3245550" cy="87694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3"/>
          <p:cNvSpPr txBox="1"/>
          <p:nvPr/>
        </p:nvSpPr>
        <p:spPr>
          <a:xfrm>
            <a:off x="4702431" y="2879346"/>
            <a:ext cx="296021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41713"/>
                </a:solidFill>
                <a:latin typeface="Arial"/>
                <a:ea typeface="Arial"/>
                <a:cs typeface="Arial"/>
                <a:sym typeface="Arial"/>
              </a:rPr>
              <a:t>AMOC contributes to the vertical transport of DIC from the surface to interior ocean, which modulates the air-sea difference in partial pressure of 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 (</a:t>
            </a:r>
            <a:r>
              <a:rPr i="1" lang="en-US" sz="2000">
                <a:solidFill>
                  <a:srgbClr val="141713"/>
                </a:solidFill>
                <a:latin typeface="Arial"/>
                <a:ea typeface="Arial"/>
                <a:cs typeface="Arial"/>
                <a:sym typeface="Arial"/>
              </a:rPr>
              <a:t>p</a:t>
            </a:r>
            <a:r>
              <a:rPr lang="en-US" sz="2000">
                <a:solidFill>
                  <a:srgbClr val="141713"/>
                </a:solidFill>
                <a:latin typeface="Arial"/>
                <a:ea typeface="Arial"/>
                <a:cs typeface="Arial"/>
                <a:sym typeface="Arial"/>
              </a:rPr>
              <a:t>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a:t>
            </a:r>
            <a:endParaRPr sz="2000">
              <a:solidFill>
                <a:srgbClr val="141713"/>
              </a:solidFill>
              <a:latin typeface="Roboto"/>
              <a:ea typeface="Roboto"/>
              <a:cs typeface="Roboto"/>
              <a:sym typeface="Roboto"/>
            </a:endParaRPr>
          </a:p>
        </p:txBody>
      </p:sp>
      <p:sp>
        <p:nvSpPr>
          <p:cNvPr id="128" name="Google Shape;128;p3"/>
          <p:cNvSpPr txBox="1"/>
          <p:nvPr/>
        </p:nvSpPr>
        <p:spPr>
          <a:xfrm>
            <a:off x="4507941" y="1887954"/>
            <a:ext cx="3360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lt1"/>
                </a:solidFill>
                <a:latin typeface="Roboto Slab"/>
                <a:ea typeface="Roboto Slab"/>
                <a:cs typeface="Roboto Slab"/>
                <a:sym typeface="Roboto Slab"/>
              </a:rPr>
              <a:t>Investigating Mechanisms Behind Reduced CO</a:t>
            </a:r>
            <a:r>
              <a:rPr b="1" baseline="-25000" i="0" lang="en-US" sz="1800">
                <a:solidFill>
                  <a:schemeClr val="lt1"/>
                </a:solidFill>
                <a:latin typeface="Roboto Slab"/>
                <a:ea typeface="Roboto Slab"/>
                <a:cs typeface="Roboto Slab"/>
                <a:sym typeface="Roboto Slab"/>
              </a:rPr>
              <a:t>2</a:t>
            </a:r>
            <a:r>
              <a:rPr b="1" i="0" lang="en-US" sz="1800">
                <a:solidFill>
                  <a:schemeClr val="lt1"/>
                </a:solidFill>
                <a:latin typeface="Roboto Slab"/>
                <a:ea typeface="Roboto Slab"/>
                <a:cs typeface="Roboto Slab"/>
                <a:sym typeface="Roboto Slab"/>
              </a:rPr>
              <a:t> Uptake</a:t>
            </a:r>
            <a:endParaRPr b="1" sz="1800">
              <a:solidFill>
                <a:schemeClr val="lt1"/>
              </a:solidFill>
              <a:latin typeface="Roboto Slab"/>
              <a:ea typeface="Roboto Slab"/>
              <a:cs typeface="Roboto Slab"/>
              <a:sym typeface="Roboto Slab"/>
            </a:endParaRPr>
          </a:p>
        </p:txBody>
      </p:sp>
      <p:pic>
        <p:nvPicPr>
          <p:cNvPr id="129" name="Google Shape;129;p3"/>
          <p:cNvPicPr preferRelativeResize="0"/>
          <p:nvPr/>
        </p:nvPicPr>
        <p:blipFill rotWithShape="1">
          <a:blip r:embed="rId3">
            <a:alphaModFix/>
          </a:blip>
          <a:srcRect b="0" l="0" r="0" t="0"/>
          <a:stretch/>
        </p:blipFill>
        <p:spPr>
          <a:xfrm>
            <a:off x="8120812" y="2211119"/>
            <a:ext cx="3636676" cy="3224875"/>
          </a:xfrm>
          <a:prstGeom prst="rect">
            <a:avLst/>
          </a:prstGeom>
          <a:noFill/>
          <a:ln>
            <a:noFill/>
          </a:ln>
        </p:spPr>
      </p:pic>
      <p:sp>
        <p:nvSpPr>
          <p:cNvPr id="130" name="Google Shape;130;p3"/>
          <p:cNvSpPr txBox="1"/>
          <p:nvPr/>
        </p:nvSpPr>
        <p:spPr>
          <a:xfrm>
            <a:off x="8995622" y="1711513"/>
            <a:ext cx="230383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(Goris et al., 2018)</a:t>
            </a:r>
            <a:endParaRPr sz="2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Motivations</a:t>
            </a:r>
            <a:endParaRPr/>
          </a:p>
        </p:txBody>
      </p:sp>
      <p:sp>
        <p:nvSpPr>
          <p:cNvPr id="136" name="Google Shape;136;p4"/>
          <p:cNvSpPr/>
          <p:nvPr/>
        </p:nvSpPr>
        <p:spPr>
          <a:xfrm>
            <a:off x="7947981" y="2260157"/>
            <a:ext cx="3245549" cy="3228678"/>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 name="Google Shape;137;p4"/>
          <p:cNvSpPr/>
          <p:nvPr/>
        </p:nvSpPr>
        <p:spPr>
          <a:xfrm>
            <a:off x="7947982" y="1772650"/>
            <a:ext cx="3245550" cy="876941"/>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 name="Google Shape;138;p4"/>
          <p:cNvSpPr txBox="1"/>
          <p:nvPr/>
        </p:nvSpPr>
        <p:spPr>
          <a:xfrm>
            <a:off x="8131666" y="2791940"/>
            <a:ext cx="297935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trends of </a:t>
            </a:r>
            <a:r>
              <a:rPr b="0" i="1" lang="en-US" sz="2000">
                <a:solidFill>
                  <a:srgbClr val="141713"/>
                </a:solidFill>
                <a:latin typeface="Arial"/>
                <a:ea typeface="Arial"/>
                <a:cs typeface="Arial"/>
                <a:sym typeface="Arial"/>
              </a:rPr>
              <a:t>p</a:t>
            </a:r>
            <a:r>
              <a:rPr b="0" i="0" lang="en-US" sz="2000">
                <a:solidFill>
                  <a:srgbClr val="141713"/>
                </a:solidFill>
                <a:latin typeface="Arial"/>
                <a:ea typeface="Arial"/>
                <a:cs typeface="Arial"/>
                <a:sym typeface="Arial"/>
              </a:rPr>
              <a:t>CO</a:t>
            </a:r>
            <a:r>
              <a:rPr b="0" baseline="-25000" i="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 are</a:t>
            </a:r>
            <a:r>
              <a:rPr b="0" i="0" lang="en-US" sz="2000">
                <a:solidFill>
                  <a:srgbClr val="141713"/>
                </a:solidFill>
                <a:latin typeface="Arial"/>
                <a:ea typeface="Arial"/>
                <a:cs typeface="Arial"/>
                <a:sym typeface="Arial"/>
              </a:rPr>
              <a:t> driven by SST, SSS, alkalinity, and DIC. The amount of CO</a:t>
            </a:r>
            <a:r>
              <a:rPr b="0" baseline="-25000" i="0" lang="en-US" sz="2000">
                <a:solidFill>
                  <a:srgbClr val="141713"/>
                </a:solidFill>
                <a:latin typeface="Arial"/>
                <a:ea typeface="Arial"/>
                <a:cs typeface="Arial"/>
                <a:sym typeface="Arial"/>
              </a:rPr>
              <a:t>2</a:t>
            </a:r>
            <a:r>
              <a:rPr b="0" i="0" lang="en-US" sz="2000">
                <a:solidFill>
                  <a:srgbClr val="141713"/>
                </a:solidFill>
                <a:latin typeface="Arial"/>
                <a:ea typeface="Arial"/>
                <a:cs typeface="Arial"/>
                <a:sym typeface="Arial"/>
              </a:rPr>
              <a:t> uptake reduction contributed by surface alkalinity and diminished subduction remains uncertain. </a:t>
            </a:r>
            <a:endParaRPr sz="1600">
              <a:solidFill>
                <a:srgbClr val="141713"/>
              </a:solidFill>
              <a:latin typeface="Arial"/>
              <a:ea typeface="Arial"/>
              <a:cs typeface="Arial"/>
              <a:sym typeface="Arial"/>
            </a:endParaRPr>
          </a:p>
        </p:txBody>
      </p:sp>
      <p:sp>
        <p:nvSpPr>
          <p:cNvPr id="139" name="Google Shape;139;p4"/>
          <p:cNvSpPr txBox="1"/>
          <p:nvPr/>
        </p:nvSpPr>
        <p:spPr>
          <a:xfrm>
            <a:off x="8131666" y="1883832"/>
            <a:ext cx="290419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dk1"/>
                </a:solidFill>
                <a:latin typeface="Roboto Slab"/>
                <a:ea typeface="Roboto Slab"/>
                <a:cs typeface="Roboto Slab"/>
                <a:sym typeface="Roboto Slab"/>
              </a:rPr>
              <a:t>Role of Alkalinity and Other Factors</a:t>
            </a:r>
            <a:endParaRPr b="1" sz="1800">
              <a:solidFill>
                <a:schemeClr val="dk1"/>
              </a:solidFill>
              <a:latin typeface="Roboto Slab"/>
              <a:ea typeface="Roboto Slab"/>
              <a:cs typeface="Roboto Slab"/>
              <a:sym typeface="Roboto Slab"/>
            </a:endParaRPr>
          </a:p>
        </p:txBody>
      </p:sp>
      <p:sp>
        <p:nvSpPr>
          <p:cNvPr id="140" name="Google Shape;140;p4"/>
          <p:cNvSpPr/>
          <p:nvPr/>
        </p:nvSpPr>
        <p:spPr>
          <a:xfrm>
            <a:off x="928469" y="2272603"/>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 name="Google Shape;141;p4"/>
          <p:cNvSpPr/>
          <p:nvPr/>
        </p:nvSpPr>
        <p:spPr>
          <a:xfrm>
            <a:off x="928469" y="1775948"/>
            <a:ext cx="3245551" cy="876941"/>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42" name="Google Shape;142;p4"/>
          <p:cNvSpPr txBox="1"/>
          <p:nvPr/>
        </p:nvSpPr>
        <p:spPr>
          <a:xfrm>
            <a:off x="1080984" y="2879345"/>
            <a:ext cx="31549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AMOC is a crucial component of Earth's climate system and its alteration has significant implications for temperature, salinity, and the </a:t>
            </a:r>
            <a:r>
              <a:rPr b="1" i="0" lang="en-US" sz="2000">
                <a:solidFill>
                  <a:srgbClr val="141713"/>
                </a:solidFill>
                <a:latin typeface="Arial"/>
                <a:ea typeface="Arial"/>
                <a:cs typeface="Arial"/>
                <a:sym typeface="Arial"/>
              </a:rPr>
              <a:t>carbon cycle</a:t>
            </a:r>
            <a:r>
              <a:rPr b="0" i="0" lang="en-US" sz="2000">
                <a:solidFill>
                  <a:srgbClr val="141713"/>
                </a:solidFill>
                <a:latin typeface="Arial"/>
                <a:ea typeface="Arial"/>
                <a:cs typeface="Arial"/>
                <a:sym typeface="Arial"/>
              </a:rPr>
              <a:t>.</a:t>
            </a:r>
            <a:endParaRPr sz="1200">
              <a:solidFill>
                <a:srgbClr val="141713"/>
              </a:solidFill>
              <a:latin typeface="Arial"/>
              <a:ea typeface="Arial"/>
              <a:cs typeface="Arial"/>
              <a:sym typeface="Arial"/>
            </a:endParaRPr>
          </a:p>
        </p:txBody>
      </p:sp>
      <p:sp>
        <p:nvSpPr>
          <p:cNvPr id="143" name="Google Shape;143;p4"/>
          <p:cNvSpPr txBox="1"/>
          <p:nvPr/>
        </p:nvSpPr>
        <p:spPr>
          <a:xfrm>
            <a:off x="937363" y="2029752"/>
            <a:ext cx="3245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Roboto Slab"/>
                <a:ea typeface="Roboto Slab"/>
                <a:cs typeface="Roboto Slab"/>
                <a:sym typeface="Roboto Slab"/>
              </a:rPr>
              <a:t>Impact of AMOC Slowdown</a:t>
            </a:r>
            <a:endParaRPr b="1" sz="1800">
              <a:solidFill>
                <a:schemeClr val="dk1"/>
              </a:solidFill>
              <a:latin typeface="Roboto Slab"/>
              <a:ea typeface="Roboto Slab"/>
              <a:cs typeface="Roboto Slab"/>
              <a:sym typeface="Roboto Slab"/>
            </a:endParaRPr>
          </a:p>
        </p:txBody>
      </p:sp>
      <p:sp>
        <p:nvSpPr>
          <p:cNvPr id="144" name="Google Shape;144;p4"/>
          <p:cNvSpPr/>
          <p:nvPr/>
        </p:nvSpPr>
        <p:spPr>
          <a:xfrm>
            <a:off x="4499047" y="2269305"/>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 name="Google Shape;145;p4"/>
          <p:cNvSpPr/>
          <p:nvPr/>
        </p:nvSpPr>
        <p:spPr>
          <a:xfrm>
            <a:off x="4499048" y="1772650"/>
            <a:ext cx="3245550" cy="87694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4"/>
          <p:cNvSpPr txBox="1"/>
          <p:nvPr/>
        </p:nvSpPr>
        <p:spPr>
          <a:xfrm>
            <a:off x="4702431" y="2879346"/>
            <a:ext cx="296021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41713"/>
                </a:solidFill>
                <a:latin typeface="Arial"/>
                <a:ea typeface="Arial"/>
                <a:cs typeface="Arial"/>
                <a:sym typeface="Arial"/>
              </a:rPr>
              <a:t>AMOC contributes to the vertical transport of DIC from the surface to interior ocean, which modulates the air-sea difference in partial pressure of 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 (</a:t>
            </a:r>
            <a:r>
              <a:rPr i="1" lang="en-US" sz="2000">
                <a:solidFill>
                  <a:srgbClr val="141713"/>
                </a:solidFill>
                <a:latin typeface="Arial"/>
                <a:ea typeface="Arial"/>
                <a:cs typeface="Arial"/>
                <a:sym typeface="Arial"/>
              </a:rPr>
              <a:t>p</a:t>
            </a:r>
            <a:r>
              <a:rPr lang="en-US" sz="2000">
                <a:solidFill>
                  <a:srgbClr val="141713"/>
                </a:solidFill>
                <a:latin typeface="Arial"/>
                <a:ea typeface="Arial"/>
                <a:cs typeface="Arial"/>
                <a:sym typeface="Arial"/>
              </a:rPr>
              <a:t>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a:t>
            </a:r>
            <a:endParaRPr sz="2000">
              <a:solidFill>
                <a:srgbClr val="141713"/>
              </a:solidFill>
              <a:latin typeface="Roboto"/>
              <a:ea typeface="Roboto"/>
              <a:cs typeface="Roboto"/>
              <a:sym typeface="Roboto"/>
            </a:endParaRPr>
          </a:p>
        </p:txBody>
      </p:sp>
      <p:sp>
        <p:nvSpPr>
          <p:cNvPr id="147" name="Google Shape;147;p4"/>
          <p:cNvSpPr txBox="1"/>
          <p:nvPr/>
        </p:nvSpPr>
        <p:spPr>
          <a:xfrm>
            <a:off x="4507941" y="1887954"/>
            <a:ext cx="3360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lt1"/>
                </a:solidFill>
                <a:latin typeface="Roboto Slab"/>
                <a:ea typeface="Roboto Slab"/>
                <a:cs typeface="Roboto Slab"/>
                <a:sym typeface="Roboto Slab"/>
              </a:rPr>
              <a:t>Investigating Mechanisms Behind Reduced CO</a:t>
            </a:r>
            <a:r>
              <a:rPr b="1" baseline="-25000" i="0" lang="en-US" sz="1800">
                <a:solidFill>
                  <a:schemeClr val="lt1"/>
                </a:solidFill>
                <a:latin typeface="Roboto Slab"/>
                <a:ea typeface="Roboto Slab"/>
                <a:cs typeface="Roboto Slab"/>
                <a:sym typeface="Roboto Slab"/>
              </a:rPr>
              <a:t>2</a:t>
            </a:r>
            <a:r>
              <a:rPr b="1" i="0" lang="en-US" sz="1800">
                <a:solidFill>
                  <a:schemeClr val="lt1"/>
                </a:solidFill>
                <a:latin typeface="Roboto Slab"/>
                <a:ea typeface="Roboto Slab"/>
                <a:cs typeface="Roboto Slab"/>
                <a:sym typeface="Roboto Slab"/>
              </a:rPr>
              <a:t> Uptake</a:t>
            </a:r>
            <a:endParaRPr b="1" sz="1800">
              <a:solidFill>
                <a:schemeClr val="lt1"/>
              </a:solidFill>
              <a:latin typeface="Roboto Slab"/>
              <a:ea typeface="Roboto Slab"/>
              <a:cs typeface="Roboto Slab"/>
              <a:sym typeface="Roboto Slab"/>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Motivations</a:t>
            </a:r>
            <a:endParaRPr/>
          </a:p>
        </p:txBody>
      </p:sp>
      <p:sp>
        <p:nvSpPr>
          <p:cNvPr id="154" name="Google Shape;154;p5"/>
          <p:cNvSpPr/>
          <p:nvPr/>
        </p:nvSpPr>
        <p:spPr>
          <a:xfrm>
            <a:off x="7947981" y="2260157"/>
            <a:ext cx="3245549" cy="3228678"/>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 name="Google Shape;155;p5"/>
          <p:cNvSpPr/>
          <p:nvPr/>
        </p:nvSpPr>
        <p:spPr>
          <a:xfrm>
            <a:off x="7947982" y="1772650"/>
            <a:ext cx="3245550" cy="876941"/>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6" name="Google Shape;156;p5"/>
          <p:cNvSpPr txBox="1"/>
          <p:nvPr/>
        </p:nvSpPr>
        <p:spPr>
          <a:xfrm>
            <a:off x="8131666" y="2791940"/>
            <a:ext cx="2979300" cy="22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trends of </a:t>
            </a:r>
            <a:r>
              <a:rPr b="0" i="1" lang="en-US" sz="2000">
                <a:solidFill>
                  <a:srgbClr val="141713"/>
                </a:solidFill>
                <a:latin typeface="Arial"/>
                <a:ea typeface="Arial"/>
                <a:cs typeface="Arial"/>
                <a:sym typeface="Arial"/>
              </a:rPr>
              <a:t>p</a:t>
            </a:r>
            <a:r>
              <a:rPr b="0" i="0" lang="en-US" sz="2000">
                <a:solidFill>
                  <a:srgbClr val="141713"/>
                </a:solidFill>
                <a:latin typeface="Arial"/>
                <a:ea typeface="Arial"/>
                <a:cs typeface="Arial"/>
                <a:sym typeface="Arial"/>
              </a:rPr>
              <a:t>CO</a:t>
            </a:r>
            <a:r>
              <a:rPr b="0" baseline="-25000" i="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 are</a:t>
            </a:r>
            <a:r>
              <a:rPr b="0" i="0" lang="en-US" sz="2000">
                <a:solidFill>
                  <a:srgbClr val="141713"/>
                </a:solidFill>
                <a:latin typeface="Arial"/>
                <a:ea typeface="Arial"/>
                <a:cs typeface="Arial"/>
                <a:sym typeface="Arial"/>
              </a:rPr>
              <a:t> driven by SST, SSS, alkalinity, and DIC. The amount of CO</a:t>
            </a:r>
            <a:r>
              <a:rPr b="0" baseline="-25000" i="0" lang="en-US" sz="2000">
                <a:solidFill>
                  <a:srgbClr val="141713"/>
                </a:solidFill>
                <a:latin typeface="Arial"/>
                <a:ea typeface="Arial"/>
                <a:cs typeface="Arial"/>
                <a:sym typeface="Arial"/>
              </a:rPr>
              <a:t>2</a:t>
            </a:r>
            <a:r>
              <a:rPr b="0" i="0" lang="en-US" sz="2000">
                <a:solidFill>
                  <a:srgbClr val="141713"/>
                </a:solidFill>
                <a:latin typeface="Arial"/>
                <a:ea typeface="Arial"/>
                <a:cs typeface="Arial"/>
                <a:sym typeface="Arial"/>
              </a:rPr>
              <a:t> uptake reduction contributed by </a:t>
            </a:r>
            <a:r>
              <a:rPr lang="en-US" sz="2000">
                <a:solidFill>
                  <a:srgbClr val="141713"/>
                </a:solidFill>
              </a:rPr>
              <a:t>these variables</a:t>
            </a:r>
            <a:r>
              <a:rPr b="0" i="0" lang="en-US" sz="2000">
                <a:solidFill>
                  <a:srgbClr val="141713"/>
                </a:solidFill>
                <a:latin typeface="Arial"/>
                <a:ea typeface="Arial"/>
                <a:cs typeface="Arial"/>
                <a:sym typeface="Arial"/>
              </a:rPr>
              <a:t> remains uncertain. </a:t>
            </a:r>
            <a:endParaRPr sz="1600">
              <a:solidFill>
                <a:srgbClr val="141713"/>
              </a:solidFill>
              <a:latin typeface="Arial"/>
              <a:ea typeface="Arial"/>
              <a:cs typeface="Arial"/>
              <a:sym typeface="Arial"/>
            </a:endParaRPr>
          </a:p>
        </p:txBody>
      </p:sp>
      <p:sp>
        <p:nvSpPr>
          <p:cNvPr id="157" name="Google Shape;157;p5"/>
          <p:cNvSpPr txBox="1"/>
          <p:nvPr/>
        </p:nvSpPr>
        <p:spPr>
          <a:xfrm>
            <a:off x="8131666" y="1883832"/>
            <a:ext cx="290419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dk1"/>
                </a:solidFill>
                <a:latin typeface="Roboto Slab"/>
                <a:ea typeface="Roboto Slab"/>
                <a:cs typeface="Roboto Slab"/>
                <a:sym typeface="Roboto Slab"/>
              </a:rPr>
              <a:t>Role of Alkalinity and Other Factors</a:t>
            </a:r>
            <a:endParaRPr b="1" sz="1800">
              <a:solidFill>
                <a:schemeClr val="dk1"/>
              </a:solidFill>
              <a:latin typeface="Roboto Slab"/>
              <a:ea typeface="Roboto Slab"/>
              <a:cs typeface="Roboto Slab"/>
              <a:sym typeface="Roboto Slab"/>
            </a:endParaRPr>
          </a:p>
        </p:txBody>
      </p:sp>
      <p:sp>
        <p:nvSpPr>
          <p:cNvPr id="158" name="Google Shape;158;p5"/>
          <p:cNvSpPr/>
          <p:nvPr/>
        </p:nvSpPr>
        <p:spPr>
          <a:xfrm>
            <a:off x="928469" y="2272603"/>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 name="Google Shape;159;p5"/>
          <p:cNvSpPr/>
          <p:nvPr/>
        </p:nvSpPr>
        <p:spPr>
          <a:xfrm>
            <a:off x="928469" y="1775948"/>
            <a:ext cx="3245551" cy="876941"/>
          </a:xfrm>
          <a:prstGeom prst="rect">
            <a:avLst/>
          </a:prstGeom>
          <a:solidFill>
            <a:srgbClr val="B3A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60" name="Google Shape;160;p5"/>
          <p:cNvSpPr txBox="1"/>
          <p:nvPr/>
        </p:nvSpPr>
        <p:spPr>
          <a:xfrm>
            <a:off x="1080984" y="2879345"/>
            <a:ext cx="315491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141713"/>
                </a:solidFill>
                <a:latin typeface="Arial"/>
                <a:ea typeface="Arial"/>
                <a:cs typeface="Arial"/>
                <a:sym typeface="Arial"/>
              </a:rPr>
              <a:t>The AMOC is a crucial component of Earth's climate system and its alteration has significant implications for temperature, salinity, and the </a:t>
            </a:r>
            <a:r>
              <a:rPr b="1" i="0" lang="en-US" sz="2000">
                <a:solidFill>
                  <a:srgbClr val="141713"/>
                </a:solidFill>
                <a:latin typeface="Arial"/>
                <a:ea typeface="Arial"/>
                <a:cs typeface="Arial"/>
                <a:sym typeface="Arial"/>
              </a:rPr>
              <a:t>carbon cycle</a:t>
            </a:r>
            <a:r>
              <a:rPr b="0" i="0" lang="en-US" sz="2000">
                <a:solidFill>
                  <a:srgbClr val="141713"/>
                </a:solidFill>
                <a:latin typeface="Arial"/>
                <a:ea typeface="Arial"/>
                <a:cs typeface="Arial"/>
                <a:sym typeface="Arial"/>
              </a:rPr>
              <a:t>.</a:t>
            </a:r>
            <a:endParaRPr sz="1200">
              <a:solidFill>
                <a:srgbClr val="141713"/>
              </a:solidFill>
              <a:latin typeface="Arial"/>
              <a:ea typeface="Arial"/>
              <a:cs typeface="Arial"/>
              <a:sym typeface="Arial"/>
            </a:endParaRPr>
          </a:p>
        </p:txBody>
      </p:sp>
      <p:sp>
        <p:nvSpPr>
          <p:cNvPr id="161" name="Google Shape;161;p5"/>
          <p:cNvSpPr txBox="1"/>
          <p:nvPr/>
        </p:nvSpPr>
        <p:spPr>
          <a:xfrm>
            <a:off x="937363" y="2029752"/>
            <a:ext cx="3245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Roboto Slab"/>
                <a:ea typeface="Roboto Slab"/>
                <a:cs typeface="Roboto Slab"/>
                <a:sym typeface="Roboto Slab"/>
              </a:rPr>
              <a:t>Impact of AMOC Slowdown</a:t>
            </a:r>
            <a:endParaRPr b="1" sz="1800">
              <a:solidFill>
                <a:schemeClr val="dk1"/>
              </a:solidFill>
              <a:latin typeface="Roboto Slab"/>
              <a:ea typeface="Roboto Slab"/>
              <a:cs typeface="Roboto Slab"/>
              <a:sym typeface="Roboto Slab"/>
            </a:endParaRPr>
          </a:p>
        </p:txBody>
      </p:sp>
      <p:sp>
        <p:nvSpPr>
          <p:cNvPr id="162" name="Google Shape;162;p5"/>
          <p:cNvSpPr/>
          <p:nvPr/>
        </p:nvSpPr>
        <p:spPr>
          <a:xfrm>
            <a:off x="4499047" y="2269305"/>
            <a:ext cx="3245551" cy="3225086"/>
          </a:xfrm>
          <a:prstGeom prst="rect">
            <a:avLst/>
          </a:prstGeom>
          <a:solidFill>
            <a:srgbClr val="D6D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5"/>
          <p:cNvSpPr/>
          <p:nvPr/>
        </p:nvSpPr>
        <p:spPr>
          <a:xfrm>
            <a:off x="4499048" y="1772650"/>
            <a:ext cx="3245550" cy="87694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5"/>
          <p:cNvSpPr txBox="1"/>
          <p:nvPr/>
        </p:nvSpPr>
        <p:spPr>
          <a:xfrm>
            <a:off x="4702431" y="2879346"/>
            <a:ext cx="296021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41713"/>
                </a:solidFill>
                <a:latin typeface="Arial"/>
                <a:ea typeface="Arial"/>
                <a:cs typeface="Arial"/>
                <a:sym typeface="Arial"/>
              </a:rPr>
              <a:t>AMOC contributes to the vertical transport of DIC from the surface to interior ocean, which modulates the air-sea difference in partial pressure of 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 (</a:t>
            </a:r>
            <a:r>
              <a:rPr i="1" lang="en-US" sz="2000">
                <a:solidFill>
                  <a:srgbClr val="141713"/>
                </a:solidFill>
                <a:latin typeface="Arial"/>
                <a:ea typeface="Arial"/>
                <a:cs typeface="Arial"/>
                <a:sym typeface="Arial"/>
              </a:rPr>
              <a:t>p</a:t>
            </a:r>
            <a:r>
              <a:rPr lang="en-US" sz="2000">
                <a:solidFill>
                  <a:srgbClr val="141713"/>
                </a:solidFill>
                <a:latin typeface="Arial"/>
                <a:ea typeface="Arial"/>
                <a:cs typeface="Arial"/>
                <a:sym typeface="Arial"/>
              </a:rPr>
              <a:t>CO</a:t>
            </a:r>
            <a:r>
              <a:rPr baseline="-25000" lang="en-US" sz="2000">
                <a:solidFill>
                  <a:srgbClr val="141713"/>
                </a:solidFill>
                <a:latin typeface="Arial"/>
                <a:ea typeface="Arial"/>
                <a:cs typeface="Arial"/>
                <a:sym typeface="Arial"/>
              </a:rPr>
              <a:t>2</a:t>
            </a:r>
            <a:r>
              <a:rPr lang="en-US" sz="2000">
                <a:solidFill>
                  <a:srgbClr val="141713"/>
                </a:solidFill>
                <a:latin typeface="Arial"/>
                <a:ea typeface="Arial"/>
                <a:cs typeface="Arial"/>
                <a:sym typeface="Arial"/>
              </a:rPr>
              <a:t>).</a:t>
            </a:r>
            <a:endParaRPr sz="2000">
              <a:solidFill>
                <a:srgbClr val="141713"/>
              </a:solidFill>
              <a:latin typeface="Roboto"/>
              <a:ea typeface="Roboto"/>
              <a:cs typeface="Roboto"/>
              <a:sym typeface="Roboto"/>
            </a:endParaRPr>
          </a:p>
        </p:txBody>
      </p:sp>
      <p:sp>
        <p:nvSpPr>
          <p:cNvPr id="165" name="Google Shape;165;p5"/>
          <p:cNvSpPr txBox="1"/>
          <p:nvPr/>
        </p:nvSpPr>
        <p:spPr>
          <a:xfrm>
            <a:off x="4507941" y="1887954"/>
            <a:ext cx="3360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lt1"/>
                </a:solidFill>
                <a:latin typeface="Roboto Slab"/>
                <a:ea typeface="Roboto Slab"/>
                <a:cs typeface="Roboto Slab"/>
                <a:sym typeface="Roboto Slab"/>
              </a:rPr>
              <a:t>Investigating Mechanisms Behind Reduced CO</a:t>
            </a:r>
            <a:r>
              <a:rPr b="1" baseline="-25000" i="0" lang="en-US" sz="1800">
                <a:solidFill>
                  <a:schemeClr val="lt1"/>
                </a:solidFill>
                <a:latin typeface="Roboto Slab"/>
                <a:ea typeface="Roboto Slab"/>
                <a:cs typeface="Roboto Slab"/>
                <a:sym typeface="Roboto Slab"/>
              </a:rPr>
              <a:t>2</a:t>
            </a:r>
            <a:r>
              <a:rPr b="1" i="0" lang="en-US" sz="1800">
                <a:solidFill>
                  <a:schemeClr val="lt1"/>
                </a:solidFill>
                <a:latin typeface="Roboto Slab"/>
                <a:ea typeface="Roboto Slab"/>
                <a:cs typeface="Roboto Slab"/>
                <a:sym typeface="Roboto Slab"/>
              </a:rPr>
              <a:t> Uptake</a:t>
            </a:r>
            <a:endParaRPr b="1" sz="1800">
              <a:solidFill>
                <a:schemeClr val="lt1"/>
              </a:solidFill>
              <a:latin typeface="Roboto Slab"/>
              <a:ea typeface="Roboto Slab"/>
              <a:cs typeface="Roboto Slab"/>
              <a:sym typeface="Roboto Slab"/>
            </a:endParaRPr>
          </a:p>
        </p:txBody>
      </p:sp>
      <p:sp>
        <p:nvSpPr>
          <p:cNvPr id="166" name="Google Shape;166;p5"/>
          <p:cNvSpPr txBox="1"/>
          <p:nvPr/>
        </p:nvSpPr>
        <p:spPr>
          <a:xfrm>
            <a:off x="998470" y="5235932"/>
            <a:ext cx="10910170" cy="2595153"/>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A7934B"/>
              </a:buClr>
              <a:buSzPts val="2400"/>
              <a:buFont typeface="Roboto"/>
              <a:buNone/>
            </a:pPr>
            <a:r>
              <a:rPr b="1" i="0" lang="en-US" sz="2400">
                <a:solidFill>
                  <a:srgbClr val="A7934B"/>
                </a:solidFill>
                <a:latin typeface="Roboto"/>
                <a:ea typeface="Roboto"/>
                <a:cs typeface="Roboto"/>
                <a:sym typeface="Roboto"/>
              </a:rPr>
              <a:t>Two plausible mechanisms linking the AMOC slowdown to the decline of regional CO</a:t>
            </a:r>
            <a:r>
              <a:rPr b="1" baseline="-25000" i="0" lang="en-US" sz="2400">
                <a:solidFill>
                  <a:srgbClr val="A7934B"/>
                </a:solidFill>
                <a:latin typeface="Roboto"/>
                <a:ea typeface="Roboto"/>
                <a:cs typeface="Roboto"/>
                <a:sym typeface="Roboto"/>
              </a:rPr>
              <a:t>2</a:t>
            </a:r>
            <a:r>
              <a:rPr b="1" i="0" lang="en-US" sz="2400">
                <a:solidFill>
                  <a:srgbClr val="A7934B"/>
                </a:solidFill>
                <a:latin typeface="Roboto"/>
                <a:ea typeface="Roboto"/>
                <a:cs typeface="Roboto"/>
                <a:sym typeface="Roboto"/>
              </a:rPr>
              <a:t> uptake:</a:t>
            </a:r>
            <a:endParaRPr/>
          </a:p>
          <a:p>
            <a:pPr indent="0" lvl="0" marL="0" marR="0" rtl="0" algn="l">
              <a:lnSpc>
                <a:spcPct val="110000"/>
              </a:lnSpc>
              <a:spcBef>
                <a:spcPts val="0"/>
              </a:spcBef>
              <a:spcAft>
                <a:spcPts val="0"/>
              </a:spcAft>
              <a:buClr>
                <a:srgbClr val="FF0000"/>
              </a:buClr>
              <a:buSzPts val="2400"/>
              <a:buFont typeface="Roboto"/>
              <a:buNone/>
            </a:pPr>
            <a:r>
              <a:rPr b="1" i="0" lang="en-US" sz="2400">
                <a:solidFill>
                  <a:srgbClr val="A7934B"/>
                </a:solidFill>
                <a:latin typeface="Roboto"/>
                <a:ea typeface="Roboto"/>
                <a:cs typeface="Roboto"/>
                <a:sym typeface="Roboto"/>
              </a:rPr>
              <a:t>diminished subduction</a:t>
            </a:r>
            <a:r>
              <a:rPr b="1" lang="en-US" sz="2400">
                <a:solidFill>
                  <a:srgbClr val="A7934B"/>
                </a:solidFill>
                <a:latin typeface="Roboto"/>
                <a:ea typeface="Roboto"/>
                <a:cs typeface="Roboto"/>
                <a:sym typeface="Roboto"/>
              </a:rPr>
              <a:t> and </a:t>
            </a:r>
            <a:r>
              <a:rPr b="1" lang="en-US" sz="2400" u="sng">
                <a:solidFill>
                  <a:srgbClr val="FF0000"/>
                </a:solidFill>
                <a:latin typeface="Roboto"/>
                <a:ea typeface="Roboto"/>
                <a:cs typeface="Roboto"/>
                <a:sym typeface="Roboto"/>
              </a:rPr>
              <a:t>reduction in surface alkalinity</a:t>
            </a:r>
            <a:endParaRPr/>
          </a:p>
          <a:p>
            <a:pPr indent="0" lvl="0" marL="0" marR="0" rtl="0" algn="l">
              <a:lnSpc>
                <a:spcPct val="110000"/>
              </a:lnSpc>
              <a:spcBef>
                <a:spcPts val="0"/>
              </a:spcBef>
              <a:spcAft>
                <a:spcPts val="0"/>
              </a:spcAft>
              <a:buClr>
                <a:srgbClr val="A7934B"/>
              </a:buClr>
              <a:buSzPts val="2400"/>
              <a:buFont typeface="Roboto"/>
              <a:buNone/>
            </a:pPr>
            <a:br>
              <a:rPr b="1" i="0" lang="en-US" sz="2400">
                <a:solidFill>
                  <a:srgbClr val="A7934B"/>
                </a:solidFill>
                <a:latin typeface="Roboto"/>
                <a:ea typeface="Roboto"/>
                <a:cs typeface="Roboto"/>
                <a:sym typeface="Roboto"/>
              </a:rPr>
            </a:br>
            <a:endParaRPr b="1" i="0" sz="2400">
              <a:solidFill>
                <a:srgbClr val="A7934B"/>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A map of the ocean&#10;&#10;Description automatically generated" id="172" name="Google Shape;172;p6"/>
          <p:cNvPicPr preferRelativeResize="0"/>
          <p:nvPr/>
        </p:nvPicPr>
        <p:blipFill rotWithShape="1">
          <a:blip r:embed="rId3">
            <a:alphaModFix/>
          </a:blip>
          <a:srcRect b="0" l="0" r="0" t="0"/>
          <a:stretch/>
        </p:blipFill>
        <p:spPr>
          <a:xfrm>
            <a:off x="6822691" y="1936276"/>
            <a:ext cx="4463035" cy="4238909"/>
          </a:xfrm>
          <a:prstGeom prst="rect">
            <a:avLst/>
          </a:prstGeom>
          <a:noFill/>
          <a:ln>
            <a:noFill/>
          </a:ln>
        </p:spPr>
      </p:pic>
      <p:sp>
        <p:nvSpPr>
          <p:cNvPr id="173" name="Google Shape;173;p6"/>
          <p:cNvSpPr txBox="1"/>
          <p:nvPr>
            <p:ph type="title"/>
          </p:nvPr>
        </p:nvSpPr>
        <p:spPr>
          <a:xfrm>
            <a:off x="381000" y="200722"/>
            <a:ext cx="11430000" cy="101476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800"/>
              <a:buFont typeface="Roboto"/>
              <a:buNone/>
            </a:pPr>
            <a:r>
              <a:rPr lang="en-US" sz="4800"/>
              <a:t>Methods</a:t>
            </a:r>
            <a:endParaRPr sz="4800"/>
          </a:p>
        </p:txBody>
      </p:sp>
      <p:sp>
        <p:nvSpPr>
          <p:cNvPr id="174" name="Google Shape;174;p6"/>
          <p:cNvSpPr/>
          <p:nvPr/>
        </p:nvSpPr>
        <p:spPr>
          <a:xfrm>
            <a:off x="765586" y="1287909"/>
            <a:ext cx="2099441" cy="624546"/>
          </a:xfrm>
          <a:prstGeom prst="roundRect">
            <a:avLst>
              <a:gd fmla="val 16667" name="adj"/>
            </a:avLst>
          </a:prstGeom>
          <a:solidFill>
            <a:srgbClr val="B3A3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175" name="Google Shape;175;p6"/>
          <p:cNvSpPr txBox="1"/>
          <p:nvPr/>
        </p:nvSpPr>
        <p:spPr>
          <a:xfrm>
            <a:off x="810904" y="2323120"/>
            <a:ext cx="2400036" cy="3589444"/>
          </a:xfrm>
          <a:prstGeom prst="rect">
            <a:avLst/>
          </a:prstGeom>
          <a:noFill/>
          <a:ln>
            <a:noFill/>
          </a:ln>
        </p:spPr>
        <p:txBody>
          <a:bodyPr anchorCtr="0" anchor="t" bIns="45700" lIns="91425" spcFirstLastPara="1" rIns="91425" wrap="square" tIns="45700">
            <a:spAutoFit/>
          </a:bodyPr>
          <a:lstStyle/>
          <a:p>
            <a:pPr indent="-342900" lvl="0" marL="342900" marR="0" rtl="0" algn="l">
              <a:lnSpc>
                <a:spcPct val="50000"/>
              </a:lnSpc>
              <a:spcBef>
                <a:spcPts val="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CESM2</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NorESM2-LM</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ACCESS-ESM1-5</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MPI-ESM1-2-LR</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CMCC-ESM2</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CNRM-ESM2-1</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UKESM1-0-LL</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MIROC-ES2L</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CanESM5</a:t>
            </a:r>
            <a:endParaRPr b="0" i="0" sz="1800" u="none" strike="noStrike">
              <a:solidFill>
                <a:schemeClr val="dk1"/>
              </a:solidFill>
              <a:latin typeface="Arial"/>
              <a:ea typeface="Arial"/>
              <a:cs typeface="Arial"/>
              <a:sym typeface="Arial"/>
            </a:endParaRPr>
          </a:p>
          <a:p>
            <a:pPr indent="-342900" lvl="0" marL="342900" marR="0" rtl="0" algn="l">
              <a:lnSpc>
                <a:spcPct val="50000"/>
              </a:lnSpc>
              <a:spcBef>
                <a:spcPts val="1800"/>
              </a:spcBef>
              <a:spcAft>
                <a:spcPts val="0"/>
              </a:spcAft>
              <a:buClr>
                <a:srgbClr val="000000"/>
              </a:buClr>
              <a:buSzPts val="1800"/>
              <a:buFont typeface="Arial"/>
              <a:buAutoNum type="arabicPeriod"/>
            </a:pPr>
            <a:r>
              <a:rPr b="0" i="0" lang="en-US" sz="1800" u="none" strike="noStrike">
                <a:solidFill>
                  <a:srgbClr val="000000"/>
                </a:solidFill>
                <a:latin typeface="Times New Roman"/>
                <a:ea typeface="Times New Roman"/>
                <a:cs typeface="Times New Roman"/>
                <a:sym typeface="Times New Roman"/>
              </a:rPr>
              <a:t>IPSL-CM6A-LR</a:t>
            </a:r>
            <a:endParaRPr b="0" i="0" sz="1800" u="none" strike="noStrike">
              <a:solidFill>
                <a:schemeClr val="dk1"/>
              </a:solidFill>
              <a:latin typeface="Arial"/>
              <a:ea typeface="Arial"/>
              <a:cs typeface="Arial"/>
              <a:sym typeface="Arial"/>
            </a:endParaRPr>
          </a:p>
        </p:txBody>
      </p:sp>
      <p:sp>
        <p:nvSpPr>
          <p:cNvPr id="176" name="Google Shape;176;p6"/>
          <p:cNvSpPr txBox="1"/>
          <p:nvPr/>
        </p:nvSpPr>
        <p:spPr>
          <a:xfrm>
            <a:off x="917178" y="1400127"/>
            <a:ext cx="179625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Roboto Slab"/>
                <a:ea typeface="Roboto Slab"/>
                <a:cs typeface="Roboto Slab"/>
                <a:sym typeface="Roboto Slab"/>
              </a:rPr>
              <a:t>Data - CMIP6</a:t>
            </a:r>
            <a:endParaRPr b="1" sz="2000">
              <a:solidFill>
                <a:schemeClr val="dk1"/>
              </a:solidFill>
              <a:latin typeface="Roboto Slab"/>
              <a:ea typeface="Roboto Slab"/>
              <a:cs typeface="Roboto Slab"/>
              <a:sym typeface="Roboto Slab"/>
            </a:endParaRPr>
          </a:p>
        </p:txBody>
      </p:sp>
      <p:sp>
        <p:nvSpPr>
          <p:cNvPr id="177" name="Google Shape;177;p6"/>
          <p:cNvSpPr/>
          <p:nvPr/>
        </p:nvSpPr>
        <p:spPr>
          <a:xfrm>
            <a:off x="4025188" y="2336895"/>
            <a:ext cx="1879276" cy="1529001"/>
          </a:xfrm>
          <a:prstGeom prst="hexagon">
            <a:avLst>
              <a:gd fmla="val 25000" name="adj"/>
              <a:gd fmla="val 115470" name="vf"/>
            </a:avLst>
          </a:prstGeom>
          <a:solidFill>
            <a:srgbClr val="B3A369"/>
          </a:solidFill>
          <a:ln cap="flat" cmpd="sng" w="25400">
            <a:solidFill>
              <a:srgbClr val="8574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Historical</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1950-2014</a:t>
            </a:r>
            <a:endParaRPr b="1" sz="1800">
              <a:solidFill>
                <a:schemeClr val="lt1"/>
              </a:solidFill>
              <a:latin typeface="Arial"/>
              <a:ea typeface="Arial"/>
              <a:cs typeface="Arial"/>
              <a:sym typeface="Arial"/>
            </a:endParaRPr>
          </a:p>
        </p:txBody>
      </p:sp>
      <p:sp>
        <p:nvSpPr>
          <p:cNvPr id="178" name="Google Shape;178;p6"/>
          <p:cNvSpPr/>
          <p:nvPr/>
        </p:nvSpPr>
        <p:spPr>
          <a:xfrm>
            <a:off x="4032004" y="3865896"/>
            <a:ext cx="1879275" cy="1529001"/>
          </a:xfrm>
          <a:prstGeom prst="hexagon">
            <a:avLst>
              <a:gd fmla="val 25000" name="adj"/>
              <a:gd fmla="val 115470" name="vf"/>
            </a:avLst>
          </a:prstGeom>
          <a:solidFill>
            <a:srgbClr val="003057"/>
          </a:solidFill>
          <a:ln cap="flat" cmpd="sng" w="25400">
            <a:solidFill>
              <a:srgbClr val="003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SSP5-8.5</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2015-2100</a:t>
            </a:r>
            <a:endParaRPr b="1" sz="1800">
              <a:solidFill>
                <a:schemeClr val="lt1"/>
              </a:solidFill>
              <a:latin typeface="Arial"/>
              <a:ea typeface="Arial"/>
              <a:cs typeface="Arial"/>
              <a:sym typeface="Arial"/>
            </a:endParaRPr>
          </a:p>
        </p:txBody>
      </p:sp>
      <p:sp>
        <p:nvSpPr>
          <p:cNvPr id="179" name="Google Shape;179;p6"/>
          <p:cNvSpPr/>
          <p:nvPr/>
        </p:nvSpPr>
        <p:spPr>
          <a:xfrm>
            <a:off x="4131555" y="1287909"/>
            <a:ext cx="1666541" cy="592253"/>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 name="Google Shape;180;p6"/>
          <p:cNvSpPr txBox="1"/>
          <p:nvPr/>
        </p:nvSpPr>
        <p:spPr>
          <a:xfrm>
            <a:off x="4138371" y="1403213"/>
            <a:ext cx="16597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dk1"/>
                </a:solidFill>
                <a:latin typeface="Roboto Slab"/>
                <a:ea typeface="Roboto Slab"/>
                <a:cs typeface="Roboto Slab"/>
                <a:sym typeface="Roboto Slab"/>
              </a:rPr>
              <a:t>Time Periods</a:t>
            </a:r>
            <a:endParaRPr b="1" sz="1800">
              <a:solidFill>
                <a:schemeClr val="dk1"/>
              </a:solidFill>
              <a:latin typeface="Roboto Slab"/>
              <a:ea typeface="Roboto Slab"/>
              <a:cs typeface="Roboto Slab"/>
              <a:sym typeface="Roboto Slab"/>
            </a:endParaRPr>
          </a:p>
        </p:txBody>
      </p:sp>
      <p:sp>
        <p:nvSpPr>
          <p:cNvPr id="181" name="Google Shape;181;p6"/>
          <p:cNvSpPr/>
          <p:nvPr/>
        </p:nvSpPr>
        <p:spPr>
          <a:xfrm>
            <a:off x="7985238" y="1256384"/>
            <a:ext cx="2293880" cy="618915"/>
          </a:xfrm>
          <a:prstGeom prst="round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Google Shape;182;p6"/>
          <p:cNvSpPr txBox="1"/>
          <p:nvPr/>
        </p:nvSpPr>
        <p:spPr>
          <a:xfrm>
            <a:off x="8048300" y="1378819"/>
            <a:ext cx="21677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lt1"/>
                </a:solidFill>
                <a:latin typeface="Roboto Slab"/>
                <a:ea typeface="Roboto Slab"/>
                <a:cs typeface="Roboto Slab"/>
                <a:sym typeface="Roboto Slab"/>
              </a:rPr>
              <a:t>Geographic Area</a:t>
            </a:r>
            <a:endParaRPr b="1" sz="1800">
              <a:solidFill>
                <a:schemeClr val="lt1"/>
              </a:solidFill>
              <a:latin typeface="Roboto Slab"/>
              <a:ea typeface="Roboto Slab"/>
              <a:cs typeface="Roboto Slab"/>
              <a:sym typeface="Roboto Slab"/>
            </a:endParaRPr>
          </a:p>
        </p:txBody>
      </p:sp>
      <p:sp>
        <p:nvSpPr>
          <p:cNvPr id="183" name="Google Shape;183;p6"/>
          <p:cNvSpPr txBox="1"/>
          <p:nvPr/>
        </p:nvSpPr>
        <p:spPr>
          <a:xfrm>
            <a:off x="8285408" y="338770"/>
            <a:ext cx="20762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lat: 40°N to 65°N</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lon: 55°W to 15°W</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txBox="1"/>
          <p:nvPr>
            <p:ph type="title"/>
          </p:nvPr>
        </p:nvSpPr>
        <p:spPr>
          <a:xfrm>
            <a:off x="381000" y="41429"/>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Anomalies of AMOC, Salinity and Alkalinity</a:t>
            </a:r>
            <a:endParaRPr/>
          </a:p>
        </p:txBody>
      </p:sp>
      <p:pic>
        <p:nvPicPr>
          <p:cNvPr id="190" name="Google Shape;190;p7"/>
          <p:cNvPicPr preferRelativeResize="0"/>
          <p:nvPr/>
        </p:nvPicPr>
        <p:blipFill rotWithShape="1">
          <a:blip r:embed="rId3">
            <a:alphaModFix/>
          </a:blip>
          <a:srcRect b="0" l="0" r="0" t="0"/>
          <a:stretch/>
        </p:blipFill>
        <p:spPr>
          <a:xfrm>
            <a:off x="860608" y="914991"/>
            <a:ext cx="5410592" cy="2936444"/>
          </a:xfrm>
          <a:prstGeom prst="rect">
            <a:avLst/>
          </a:prstGeom>
          <a:noFill/>
          <a:ln>
            <a:noFill/>
          </a:ln>
        </p:spPr>
      </p:pic>
      <p:cxnSp>
        <p:nvCxnSpPr>
          <p:cNvPr id="191" name="Google Shape;191;p7"/>
          <p:cNvCxnSpPr/>
          <p:nvPr/>
        </p:nvCxnSpPr>
        <p:spPr>
          <a:xfrm>
            <a:off x="2499896" y="2419611"/>
            <a:ext cx="1526598" cy="849641"/>
          </a:xfrm>
          <a:prstGeom prst="straightConnector1">
            <a:avLst/>
          </a:prstGeom>
          <a:noFill/>
          <a:ln cap="flat" cmpd="sng" w="57150">
            <a:solidFill>
              <a:srgbClr val="028000"/>
            </a:solidFill>
            <a:prstDash val="solid"/>
            <a:miter lim="800000"/>
            <a:headEnd len="sm" w="sm" type="none"/>
            <a:tailEnd len="med" w="med" type="triangle"/>
          </a:ln>
        </p:spPr>
      </p:cxnSp>
      <p:sp>
        <p:nvSpPr>
          <p:cNvPr id="192" name="Google Shape;192;p7"/>
          <p:cNvSpPr/>
          <p:nvPr/>
        </p:nvSpPr>
        <p:spPr>
          <a:xfrm>
            <a:off x="2128430" y="710679"/>
            <a:ext cx="1161308"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8"/>
          <p:cNvSpPr txBox="1"/>
          <p:nvPr>
            <p:ph type="title"/>
          </p:nvPr>
        </p:nvSpPr>
        <p:spPr>
          <a:xfrm>
            <a:off x="381000" y="41429"/>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Anomalies of AMOC, Salinity and Alkalinity</a:t>
            </a:r>
            <a:endParaRPr/>
          </a:p>
        </p:txBody>
      </p:sp>
      <p:pic>
        <p:nvPicPr>
          <p:cNvPr id="199" name="Google Shape;199;p8"/>
          <p:cNvPicPr preferRelativeResize="0"/>
          <p:nvPr/>
        </p:nvPicPr>
        <p:blipFill rotWithShape="1">
          <a:blip r:embed="rId3">
            <a:alphaModFix/>
          </a:blip>
          <a:srcRect b="0" l="0" r="0" t="0"/>
          <a:stretch/>
        </p:blipFill>
        <p:spPr>
          <a:xfrm>
            <a:off x="860608" y="914991"/>
            <a:ext cx="5410592" cy="2936444"/>
          </a:xfrm>
          <a:prstGeom prst="rect">
            <a:avLst/>
          </a:prstGeom>
          <a:noFill/>
          <a:ln>
            <a:noFill/>
          </a:ln>
        </p:spPr>
      </p:pic>
      <p:cxnSp>
        <p:nvCxnSpPr>
          <p:cNvPr id="200" name="Google Shape;200;p8"/>
          <p:cNvCxnSpPr/>
          <p:nvPr/>
        </p:nvCxnSpPr>
        <p:spPr>
          <a:xfrm>
            <a:off x="2499896" y="2419611"/>
            <a:ext cx="1526598" cy="849641"/>
          </a:xfrm>
          <a:prstGeom prst="straightConnector1">
            <a:avLst/>
          </a:prstGeom>
          <a:noFill/>
          <a:ln cap="flat" cmpd="sng" w="57150">
            <a:solidFill>
              <a:srgbClr val="028000"/>
            </a:solidFill>
            <a:prstDash val="solid"/>
            <a:miter lim="800000"/>
            <a:headEnd len="sm" w="sm" type="none"/>
            <a:tailEnd len="med" w="med" type="triangle"/>
          </a:ln>
        </p:spPr>
      </p:cxnSp>
      <p:pic>
        <p:nvPicPr>
          <p:cNvPr id="201" name="Google Shape;201;p8"/>
          <p:cNvPicPr preferRelativeResize="0"/>
          <p:nvPr/>
        </p:nvPicPr>
        <p:blipFill rotWithShape="1">
          <a:blip r:embed="rId4">
            <a:alphaModFix/>
          </a:blip>
          <a:srcRect b="0" l="0" r="0" t="0"/>
          <a:stretch/>
        </p:blipFill>
        <p:spPr>
          <a:xfrm>
            <a:off x="843486" y="3851435"/>
            <a:ext cx="5444836" cy="2936444"/>
          </a:xfrm>
          <a:prstGeom prst="rect">
            <a:avLst/>
          </a:prstGeom>
          <a:noFill/>
          <a:ln>
            <a:noFill/>
          </a:ln>
        </p:spPr>
      </p:pic>
      <p:cxnSp>
        <p:nvCxnSpPr>
          <p:cNvPr id="202" name="Google Shape;202;p8"/>
          <p:cNvCxnSpPr/>
          <p:nvPr/>
        </p:nvCxnSpPr>
        <p:spPr>
          <a:xfrm>
            <a:off x="2669673" y="5319657"/>
            <a:ext cx="1526598" cy="849641"/>
          </a:xfrm>
          <a:prstGeom prst="straightConnector1">
            <a:avLst/>
          </a:prstGeom>
          <a:noFill/>
          <a:ln cap="flat" cmpd="sng" w="57150">
            <a:solidFill>
              <a:srgbClr val="028000"/>
            </a:solidFill>
            <a:prstDash val="solid"/>
            <a:miter lim="800000"/>
            <a:headEnd len="sm" w="sm" type="none"/>
            <a:tailEnd len="med" w="med" type="triangle"/>
          </a:ln>
        </p:spPr>
      </p:cxnSp>
      <p:sp>
        <p:nvSpPr>
          <p:cNvPr id="203" name="Google Shape;203;p8"/>
          <p:cNvSpPr/>
          <p:nvPr/>
        </p:nvSpPr>
        <p:spPr>
          <a:xfrm>
            <a:off x="2128430" y="710679"/>
            <a:ext cx="1161308"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204" name="Google Shape;204;p8"/>
          <p:cNvSpPr/>
          <p:nvPr/>
        </p:nvSpPr>
        <p:spPr>
          <a:xfrm>
            <a:off x="2232412" y="3647123"/>
            <a:ext cx="1002041"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SSS</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9"/>
          <p:cNvSpPr txBox="1"/>
          <p:nvPr>
            <p:ph type="title"/>
          </p:nvPr>
        </p:nvSpPr>
        <p:spPr>
          <a:xfrm>
            <a:off x="381000" y="41429"/>
            <a:ext cx="11430000" cy="1014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7934B"/>
              </a:buClr>
              <a:buSzPts val="3600"/>
              <a:buFont typeface="Roboto"/>
              <a:buNone/>
            </a:pPr>
            <a:r>
              <a:rPr lang="en-US"/>
              <a:t>Anomalies of AMOC, Salinity and Alkalinity</a:t>
            </a:r>
            <a:endParaRPr/>
          </a:p>
        </p:txBody>
      </p:sp>
      <p:pic>
        <p:nvPicPr>
          <p:cNvPr id="211" name="Google Shape;211;p9"/>
          <p:cNvPicPr preferRelativeResize="0"/>
          <p:nvPr/>
        </p:nvPicPr>
        <p:blipFill rotWithShape="1">
          <a:blip r:embed="rId3">
            <a:alphaModFix/>
          </a:blip>
          <a:srcRect b="0" l="0" r="0" t="0"/>
          <a:stretch/>
        </p:blipFill>
        <p:spPr>
          <a:xfrm>
            <a:off x="860608" y="914991"/>
            <a:ext cx="5410592" cy="2936444"/>
          </a:xfrm>
          <a:prstGeom prst="rect">
            <a:avLst/>
          </a:prstGeom>
          <a:noFill/>
          <a:ln>
            <a:noFill/>
          </a:ln>
        </p:spPr>
      </p:pic>
      <p:pic>
        <p:nvPicPr>
          <p:cNvPr id="212" name="Google Shape;212;p9"/>
          <p:cNvPicPr preferRelativeResize="0"/>
          <p:nvPr/>
        </p:nvPicPr>
        <p:blipFill rotWithShape="1">
          <a:blip r:embed="rId4">
            <a:alphaModFix/>
          </a:blip>
          <a:srcRect b="0" l="0" r="27410" t="0"/>
          <a:stretch/>
        </p:blipFill>
        <p:spPr>
          <a:xfrm>
            <a:off x="7262086" y="977953"/>
            <a:ext cx="3558027" cy="2645787"/>
          </a:xfrm>
          <a:prstGeom prst="rect">
            <a:avLst/>
          </a:prstGeom>
          <a:noFill/>
          <a:ln>
            <a:noFill/>
          </a:ln>
        </p:spPr>
      </p:pic>
      <p:cxnSp>
        <p:nvCxnSpPr>
          <p:cNvPr id="213" name="Google Shape;213;p9"/>
          <p:cNvCxnSpPr/>
          <p:nvPr/>
        </p:nvCxnSpPr>
        <p:spPr>
          <a:xfrm>
            <a:off x="2499896" y="2419611"/>
            <a:ext cx="1526598" cy="849641"/>
          </a:xfrm>
          <a:prstGeom prst="straightConnector1">
            <a:avLst/>
          </a:prstGeom>
          <a:noFill/>
          <a:ln cap="flat" cmpd="sng" w="57150">
            <a:solidFill>
              <a:srgbClr val="028000"/>
            </a:solidFill>
            <a:prstDash val="solid"/>
            <a:miter lim="800000"/>
            <a:headEnd len="sm" w="sm" type="none"/>
            <a:tailEnd len="med" w="med" type="triangle"/>
          </a:ln>
        </p:spPr>
      </p:cxnSp>
      <p:cxnSp>
        <p:nvCxnSpPr>
          <p:cNvPr id="214" name="Google Shape;214;p9"/>
          <p:cNvCxnSpPr/>
          <p:nvPr/>
        </p:nvCxnSpPr>
        <p:spPr>
          <a:xfrm>
            <a:off x="9049352" y="2378632"/>
            <a:ext cx="1374285" cy="751658"/>
          </a:xfrm>
          <a:prstGeom prst="straightConnector1">
            <a:avLst/>
          </a:prstGeom>
          <a:noFill/>
          <a:ln cap="flat" cmpd="sng" w="57150">
            <a:solidFill>
              <a:srgbClr val="028000"/>
            </a:solidFill>
            <a:prstDash val="solid"/>
            <a:miter lim="800000"/>
            <a:headEnd len="sm" w="sm" type="none"/>
            <a:tailEnd len="med" w="med" type="triangle"/>
          </a:ln>
        </p:spPr>
      </p:cxnSp>
      <p:pic>
        <p:nvPicPr>
          <p:cNvPr id="215" name="Google Shape;215;p9"/>
          <p:cNvPicPr preferRelativeResize="0"/>
          <p:nvPr/>
        </p:nvPicPr>
        <p:blipFill rotWithShape="1">
          <a:blip r:embed="rId5">
            <a:alphaModFix/>
          </a:blip>
          <a:srcRect b="0" l="0" r="0" t="0"/>
          <a:stretch/>
        </p:blipFill>
        <p:spPr>
          <a:xfrm>
            <a:off x="843486" y="3851435"/>
            <a:ext cx="5444836" cy="2936444"/>
          </a:xfrm>
          <a:prstGeom prst="rect">
            <a:avLst/>
          </a:prstGeom>
          <a:noFill/>
          <a:ln>
            <a:noFill/>
          </a:ln>
        </p:spPr>
      </p:pic>
      <p:cxnSp>
        <p:nvCxnSpPr>
          <p:cNvPr id="216" name="Google Shape;216;p9"/>
          <p:cNvCxnSpPr/>
          <p:nvPr/>
        </p:nvCxnSpPr>
        <p:spPr>
          <a:xfrm>
            <a:off x="2669673" y="5319657"/>
            <a:ext cx="1526598" cy="849641"/>
          </a:xfrm>
          <a:prstGeom prst="straightConnector1">
            <a:avLst/>
          </a:prstGeom>
          <a:noFill/>
          <a:ln cap="flat" cmpd="sng" w="57150">
            <a:solidFill>
              <a:srgbClr val="028000"/>
            </a:solidFill>
            <a:prstDash val="solid"/>
            <a:miter lim="800000"/>
            <a:headEnd len="sm" w="sm" type="none"/>
            <a:tailEnd len="med" w="med" type="triangle"/>
          </a:ln>
        </p:spPr>
      </p:cxnSp>
      <p:sp>
        <p:nvSpPr>
          <p:cNvPr id="217" name="Google Shape;217;p9"/>
          <p:cNvSpPr/>
          <p:nvPr/>
        </p:nvSpPr>
        <p:spPr>
          <a:xfrm>
            <a:off x="2128430" y="710679"/>
            <a:ext cx="1161308"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AMOC</a:t>
            </a:r>
            <a:endParaRPr sz="1800">
              <a:solidFill>
                <a:schemeClr val="lt1"/>
              </a:solidFill>
              <a:latin typeface="Arial"/>
              <a:ea typeface="Arial"/>
              <a:cs typeface="Arial"/>
              <a:sym typeface="Arial"/>
            </a:endParaRPr>
          </a:p>
        </p:txBody>
      </p:sp>
      <p:sp>
        <p:nvSpPr>
          <p:cNvPr id="218" name="Google Shape;218;p9"/>
          <p:cNvSpPr/>
          <p:nvPr/>
        </p:nvSpPr>
        <p:spPr>
          <a:xfrm>
            <a:off x="2232412" y="3647123"/>
            <a:ext cx="1002041"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SSS</a:t>
            </a:r>
            <a:endParaRPr sz="1800">
              <a:solidFill>
                <a:schemeClr val="lt1"/>
              </a:solidFill>
              <a:latin typeface="Arial"/>
              <a:ea typeface="Arial"/>
              <a:cs typeface="Arial"/>
              <a:sym typeface="Arial"/>
            </a:endParaRPr>
          </a:p>
        </p:txBody>
      </p:sp>
      <p:sp>
        <p:nvSpPr>
          <p:cNvPr id="219" name="Google Shape;219;p9"/>
          <p:cNvSpPr/>
          <p:nvPr/>
        </p:nvSpPr>
        <p:spPr>
          <a:xfrm>
            <a:off x="8018630" y="794661"/>
            <a:ext cx="1334540" cy="408623"/>
          </a:xfrm>
          <a:prstGeom prst="roundRect">
            <a:avLst>
              <a:gd fmla="val 16667" name="adj"/>
            </a:avLst>
          </a:prstGeom>
          <a:gradFill>
            <a:gsLst>
              <a:gs pos="0">
                <a:srgbClr val="47536D"/>
              </a:gs>
              <a:gs pos="50000">
                <a:srgbClr val="002F5B"/>
              </a:gs>
              <a:gs pos="100000">
                <a:srgbClr val="002953"/>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Alkalinity</a:t>
            </a:r>
            <a:endParaRPr sz="18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2022-08-24T13:02:54Z</dcterms:created>
  <dc:creator>Perez, Raul N</dc:creator>
</cp:coreProperties>
</file>