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591" r:id="rId2"/>
    <p:sldId id="592" r:id="rId3"/>
    <p:sldId id="597" r:id="rId4"/>
    <p:sldId id="593" r:id="rId5"/>
    <p:sldId id="598" r:id="rId6"/>
    <p:sldId id="599" r:id="rId7"/>
    <p:sldId id="596" r:id="rId8"/>
    <p:sldId id="595" r:id="rId9"/>
    <p:sldId id="594" r:id="rId10"/>
    <p:sldId id="600" r:id="rId11"/>
  </p:sldIdLst>
  <p:sldSz cx="9144000" cy="6858000" type="screen4x3"/>
  <p:notesSz cx="69961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ubin Zeng" initials="x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  <a:srgbClr val="FF99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3661" autoAdjust="0"/>
  </p:normalViewPr>
  <p:slideViewPr>
    <p:cSldViewPr>
      <p:cViewPr varScale="1">
        <p:scale>
          <a:sx n="79" d="100"/>
          <a:sy n="79" d="100"/>
        </p:scale>
        <p:origin x="1731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770" y="-96"/>
      </p:cViewPr>
      <p:guideLst>
        <p:guide orient="horz" pos="2928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312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FA9BACAD-9345-40B3-9CBF-9A7A4A62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3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09A22FA8-3398-4413-AE70-BECBFFAF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0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22FA8-3398-4413-AE70-BECBFFAF503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30C5E-36FF-9149-BE3C-64E8187B8E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22FA8-3398-4413-AE70-BECBFFAF50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22FA8-3398-4413-AE70-BECBFFAF50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5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22FA8-3398-4413-AE70-BECBFFAF50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22FA8-3398-4413-AE70-BECBFFAF5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86FD-090A-4FD0-A453-1AD450179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7B5B-7009-42DD-96AA-7AF11C9BC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2673-CCC2-4FF9-A1C1-955E4026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DE3B-1441-486C-94D5-BB7213A27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1AA-00FE-473D-A725-79B6A68E5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226F-4A3A-4602-B121-AE519F87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07F3-5A28-46CF-8EB6-35D500BE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6666-172D-4480-86C7-F603CFE59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4A3D-A66C-47C8-A9EB-AE87B405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C963-02DC-454A-A2D0-65A3A1F5E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C16E-8C34-473C-8898-B9877D17D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F6AD-A610-42BD-83C5-AE8828263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466F-1147-4442-8302-58FDBA84F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AD2B-D18E-41DE-BEEC-8B5FC780B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F3305C-F7A0-481E-B91B-2CC0C1A7B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001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interface processes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ACME model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Xubin Zeng, University of Arizona (UA)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Brunke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Pieter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Hazenberg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Jack Eyre (UA)</a:t>
            </a: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carry out four tasks: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Task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land-atmosphere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coupling): to implement and test elevation classes (including dynamic topography over land ice sheets)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2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ocean-atmosphere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coupling): to evaluate ocean surface fluxes, implement ocean skin temperature scheme, and improve turbulence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3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land-ocean coupling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to improve river transport model (to allow for land-ocean exchange of water).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4: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snow-sea ice coupling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to help evaluate and improve snow density parameterization over sea ice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interest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evaluate interface processes in ACME, identify strengths and weaknesses, and attempt to improve weaknesses.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1066800" cy="10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97" y="1573959"/>
            <a:ext cx="1387903" cy="136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607123"/>
            <a:ext cx="1016000" cy="1354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24" y="1621253"/>
            <a:ext cx="1969276" cy="13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1F6AD-A610-42BD-83C5-AE88282632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678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Current Status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have access to the ACME code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are included in Confluence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We still need to get access to NERSC </a:t>
            </a:r>
            <a:r>
              <a:rPr lang="en-US" sz="2000" dirty="0" smtClean="0"/>
              <a:t>(in order to evaluate ACME output)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What global elevation, land cover, and vegetation datasets were used to define land, ocean, lake, and ice sheet grids and their </a:t>
            </a:r>
            <a:r>
              <a:rPr lang="en-US" sz="2000" dirty="0" err="1" smtClean="0">
                <a:solidFill>
                  <a:srgbClr val="FF0000"/>
                </a:solidFill>
              </a:rPr>
              <a:t>subgrid</a:t>
            </a:r>
            <a:r>
              <a:rPr lang="en-US" sz="2000" dirty="0" smtClean="0">
                <a:solidFill>
                  <a:srgbClr val="FF0000"/>
                </a:solidFill>
              </a:rPr>
              <a:t> tiles or elevation classes?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look forward to working with many of you on interface processes in ACME.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352800" y="609600"/>
            <a:ext cx="23622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8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interest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 evaluate interface processes in ACME, identify strengths and weaknesses, and attempt to improve weaknesses.</a:t>
            </a:r>
          </a:p>
          <a:p>
            <a:pPr algn="ctr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Throughout the years, we have gained from our focus on the atmosphere-land-ocean-ice interface processes (rather than individual components):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used the insights from </a:t>
            </a:r>
            <a:r>
              <a:rPr lang="en-US" sz="2000" dirty="0" smtClean="0">
                <a:solidFill>
                  <a:srgbClr val="FF0000"/>
                </a:solidFill>
              </a:rPr>
              <a:t>atmospheric</a:t>
            </a:r>
            <a:r>
              <a:rPr lang="en-US" sz="2000" dirty="0" smtClean="0"/>
              <a:t> dynamics to revise the </a:t>
            </a:r>
            <a:r>
              <a:rPr lang="en-US" sz="2000" dirty="0" smtClean="0">
                <a:solidFill>
                  <a:srgbClr val="FF0000"/>
                </a:solidFill>
              </a:rPr>
              <a:t>soil</a:t>
            </a:r>
            <a:r>
              <a:rPr lang="en-US" sz="2000" dirty="0" smtClean="0"/>
              <a:t> moisture governing equations (implemented in </a:t>
            </a:r>
            <a:r>
              <a:rPr lang="en-US" sz="2000" dirty="0" smtClean="0">
                <a:solidFill>
                  <a:srgbClr val="00B0F0"/>
                </a:solidFill>
              </a:rPr>
              <a:t>CLM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used the </a:t>
            </a:r>
            <a:r>
              <a:rPr lang="en-US" sz="2000" dirty="0" smtClean="0">
                <a:solidFill>
                  <a:srgbClr val="FF0000"/>
                </a:solidFill>
              </a:rPr>
              <a:t>soil</a:t>
            </a:r>
            <a:r>
              <a:rPr lang="en-US" sz="2000" dirty="0" smtClean="0"/>
              <a:t> temperature experience to develop the </a:t>
            </a:r>
            <a:r>
              <a:rPr lang="en-US" sz="2000" dirty="0" smtClean="0">
                <a:solidFill>
                  <a:srgbClr val="FF0000"/>
                </a:solidFill>
              </a:rPr>
              <a:t>ocean</a:t>
            </a:r>
            <a:r>
              <a:rPr lang="en-US" sz="2000" dirty="0" smtClean="0"/>
              <a:t> skin temperature prognostic parameterization (implemented in </a:t>
            </a:r>
            <a:r>
              <a:rPr lang="en-US" sz="2000" dirty="0" smtClean="0">
                <a:solidFill>
                  <a:srgbClr val="00B0F0"/>
                </a:solidFill>
              </a:rPr>
              <a:t>ECMWF and other models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pplied our turbulence parameterization over </a:t>
            </a:r>
            <a:r>
              <a:rPr lang="en-US" sz="2000" dirty="0" smtClean="0">
                <a:solidFill>
                  <a:srgbClr val="FF0000"/>
                </a:solidFill>
              </a:rPr>
              <a:t>ocean</a:t>
            </a:r>
            <a:r>
              <a:rPr lang="en-US" sz="2000" dirty="0" smtClean="0"/>
              <a:t> (implemented in NCEP </a:t>
            </a:r>
            <a:r>
              <a:rPr lang="en-US" sz="2000" dirty="0" smtClean="0">
                <a:solidFill>
                  <a:srgbClr val="00B0F0"/>
                </a:solidFill>
              </a:rPr>
              <a:t>GFS/CFS</a:t>
            </a:r>
            <a:r>
              <a:rPr lang="en-US" sz="2000" dirty="0" smtClean="0"/>
              <a:t>) to over </a:t>
            </a:r>
            <a:r>
              <a:rPr lang="en-US" sz="2000" dirty="0" smtClean="0">
                <a:solidFill>
                  <a:srgbClr val="FF0000"/>
                </a:solidFill>
              </a:rPr>
              <a:t>land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00B0F0"/>
                </a:solidFill>
              </a:rPr>
              <a:t>CLM</a:t>
            </a:r>
            <a:r>
              <a:rPr lang="en-US" sz="20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Extended the turbulence from </a:t>
            </a:r>
            <a:r>
              <a:rPr lang="en-US" sz="2000" dirty="0" smtClean="0">
                <a:solidFill>
                  <a:srgbClr val="FF0000"/>
                </a:solidFill>
              </a:rPr>
              <a:t>ocean/land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sea ice  </a:t>
            </a:r>
            <a:r>
              <a:rPr lang="en-US" sz="2000" dirty="0" smtClean="0"/>
              <a:t>(implemented in </a:t>
            </a:r>
            <a:r>
              <a:rPr lang="en-US" sz="2000" dirty="0" smtClean="0">
                <a:solidFill>
                  <a:srgbClr val="00B0F0"/>
                </a:solidFill>
              </a:rPr>
              <a:t>RASM</a:t>
            </a:r>
            <a:r>
              <a:rPr lang="en-US" sz="2000" dirty="0" smtClean="0"/>
              <a:t> - Regional Arctic System Model)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304800"/>
            <a:ext cx="7543800" cy="6096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20800" r="26345" b="17867"/>
          <a:stretch/>
        </p:blipFill>
        <p:spPr>
          <a:xfrm>
            <a:off x="124969" y="338503"/>
            <a:ext cx="3227831" cy="5667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0" t="20800" r="27099" b="17867"/>
          <a:stretch/>
        </p:blipFill>
        <p:spPr>
          <a:xfrm>
            <a:off x="5715000" y="338503"/>
            <a:ext cx="3200400" cy="5888736"/>
          </a:xfrm>
          <a:prstGeom prst="rect">
            <a:avLst/>
          </a:prstGeom>
        </p:spPr>
      </p:pic>
      <p:sp>
        <p:nvSpPr>
          <p:cNvPr id="5" name="Content Placeholder 19"/>
          <p:cNvSpPr txBox="1">
            <a:spLocks/>
          </p:cNvSpPr>
          <p:nvPr/>
        </p:nvSpPr>
        <p:spPr>
          <a:xfrm>
            <a:off x="3238500" y="1828800"/>
            <a:ext cx="25146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B0520"/>
              </a:buClr>
              <a:buFont typeface="LucidaGrande" charset="0"/>
              <a:buChar char="▸"/>
            </a:pPr>
            <a:r>
              <a:rPr lang="en-US" sz="1946" b="1" dirty="0" smtClean="0">
                <a:latin typeface="Times New Roman" charset="0"/>
                <a:ea typeface="Times New Roman" charset="0"/>
                <a:cs typeface="Times New Roman" charset="0"/>
              </a:rPr>
              <a:t>Ob</a:t>
            </a:r>
            <a:r>
              <a:rPr lang="en-US" sz="1946" dirty="0">
                <a:latin typeface="Times New Roman" charset="0"/>
                <a:ea typeface="Times New Roman" charset="0"/>
                <a:cs typeface="Times New Roman" charset="0"/>
              </a:rPr>
              <a:t>: RASM performs </a:t>
            </a:r>
            <a:r>
              <a:rPr lang="en-US" sz="1946" dirty="0" smtClean="0">
                <a:latin typeface="Times New Roman" charset="0"/>
                <a:ea typeface="Times New Roman" charset="0"/>
                <a:cs typeface="Times New Roman" charset="0"/>
              </a:rPr>
              <a:t>well, while CESM significantly overestimates P with the peak three months too early</a:t>
            </a:r>
          </a:p>
          <a:p>
            <a:pPr>
              <a:buClr>
                <a:srgbClr val="AB0520"/>
              </a:buClr>
              <a:buFont typeface="LucidaGrande" charset="0"/>
              <a:buChar char="▸"/>
            </a:pPr>
            <a:r>
              <a:rPr lang="en-US" sz="1922" b="1" dirty="0" smtClean="0">
                <a:latin typeface="Times New Roman" charset="0"/>
                <a:ea typeface="Times New Roman" charset="0"/>
                <a:cs typeface="Times New Roman" charset="0"/>
              </a:rPr>
              <a:t>Amur</a:t>
            </a:r>
            <a:r>
              <a:rPr lang="en-US" sz="1922" dirty="0" smtClean="0">
                <a:latin typeface="Times New Roman" charset="0"/>
                <a:ea typeface="Times New Roman" charset="0"/>
                <a:cs typeface="Times New Roman" charset="0"/>
              </a:rPr>
              <a:t>: both RASM and CESM peak; RASM underestimates P, while CESM overestimates P in winter. </a:t>
            </a:r>
            <a:endParaRPr lang="en-US" sz="1922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9590" y="1905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31940" y="1535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Amur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34857" y="2057400"/>
            <a:ext cx="794143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207840" y="1799057"/>
            <a:ext cx="2641598" cy="2468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743200" y="6248400"/>
            <a:ext cx="368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Brunke</a:t>
            </a:r>
            <a:r>
              <a:rPr lang="en-US" sz="2000" dirty="0" smtClean="0">
                <a:solidFill>
                  <a:srgbClr val="FF0000"/>
                </a:solidFill>
              </a:rPr>
              <a:t> et al. (2016, submitted)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1F6AD-A610-42BD-83C5-AE88282632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924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Task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land-atmosphere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coupling): to implement and test elevation classes (including dynamic topography over ice sheets)</a:t>
            </a: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 (and CLM) considers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tiles based on land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elevation classes are important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column physics, land and ice sheet, and horizontal movement of surface/ground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PNNL and LANL scientists have done much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plan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and test elevation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in ACME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experience in land modeling and interface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experience in global land data development: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km maximum snow albedo (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Barlage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2005;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NCEP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km maximum vegetation fraction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Broxton et al. 2014a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 km land cover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Broxton et al. 2014b;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km bedrock depth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Pelletier et al. 2016; 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CLM and ALM soon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ideas: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global 1 km or 90 m elevation pixels to map unique geographic relation between elevation classes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land, and ice sheet grids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re-process this and save the information in the coupler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Re-do it over ice sheet once a year (or month) as specified by modelers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838200" y="228600"/>
            <a:ext cx="7543800" cy="7620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1F6AD-A610-42BD-83C5-AE88282632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 descr="SoilAlluvialThicknes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791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0" y="914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Global map of soil and alluvial </a:t>
            </a:r>
            <a:r>
              <a:rPr lang="en-US" sz="2000" dirty="0" smtClean="0"/>
              <a:t>thickness (</a:t>
            </a:r>
            <a:r>
              <a:rPr lang="en-US" sz="2000" dirty="0" smtClean="0">
                <a:solidFill>
                  <a:srgbClr val="FF0000"/>
                </a:solidFill>
              </a:rPr>
              <a:t>Pelletier </a:t>
            </a:r>
            <a:r>
              <a:rPr lang="en-US" sz="2000" dirty="0">
                <a:solidFill>
                  <a:srgbClr val="FF0000"/>
                </a:solidFill>
              </a:rPr>
              <a:t>et al. 2016</a:t>
            </a:r>
            <a:r>
              <a:rPr lang="en-US" sz="2000" dirty="0"/>
              <a:t>).</a:t>
            </a:r>
          </a:p>
        </p:txBody>
      </p:sp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2" y="3048000"/>
            <a:ext cx="726557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1" y="6248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runoff (top right panel) and subsurface runoff (bottom right) differences between variable bedrock depth and deep soil column (</a:t>
            </a:r>
            <a:r>
              <a:rPr lang="en-US" dirty="0" err="1" smtClean="0">
                <a:solidFill>
                  <a:srgbClr val="FF0000"/>
                </a:solidFill>
              </a:rPr>
              <a:t>Brunke</a:t>
            </a:r>
            <a:r>
              <a:rPr lang="en-US" dirty="0" smtClean="0">
                <a:solidFill>
                  <a:srgbClr val="FF0000"/>
                </a:solidFill>
              </a:rPr>
              <a:t> et al. 2016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638800" y="2895600"/>
            <a:ext cx="2895600" cy="334962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1F6AD-A610-42BD-83C5-AE88282632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5638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Evaluation of gridded products, reanalysis, and CMIP model output of temperature over Greenland (</a:t>
            </a:r>
            <a:r>
              <a:rPr lang="en-US" sz="2000" dirty="0" smtClean="0">
                <a:solidFill>
                  <a:srgbClr val="FF0000"/>
                </a:solidFill>
              </a:rPr>
              <a:t>Eyre </a:t>
            </a:r>
            <a:r>
              <a:rPr lang="en-US" sz="2000" dirty="0">
                <a:solidFill>
                  <a:srgbClr val="FF0000"/>
                </a:solidFill>
              </a:rPr>
              <a:t>et al. </a:t>
            </a:r>
            <a:r>
              <a:rPr lang="en-US" sz="2000" dirty="0" smtClean="0">
                <a:solidFill>
                  <a:srgbClr val="FF0000"/>
                </a:solidFill>
              </a:rPr>
              <a:t>2016, to be submitted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13801" r="14055" b="25253"/>
          <a:stretch/>
        </p:blipFill>
        <p:spPr bwMode="auto">
          <a:xfrm>
            <a:off x="4419600" y="304801"/>
            <a:ext cx="47244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114800" cy="50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5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777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2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ocean-atmosphere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coupling): to evaluate ocean surface fluxes, implement and test  ocean skin temperature scheme, and improve turbulence schemes</a:t>
            </a:r>
          </a:p>
          <a:p>
            <a:pPr algn="ctr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jgrd15033-fig-0009.png"/>
          <p:cNvPicPr/>
          <p:nvPr/>
        </p:nvPicPr>
        <p:blipFill>
          <a:blip r:embed="rId2"/>
          <a:srcRect b="24389"/>
          <a:stretch>
            <a:fillRect/>
          </a:stretch>
        </p:blipFill>
        <p:spPr>
          <a:xfrm>
            <a:off x="152400" y="1416685"/>
            <a:ext cx="3657600" cy="4069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5638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 of our ocean skin T scheme (implemented in ECMWF) on CAM P (mm/day) simulation (</a:t>
            </a:r>
            <a:r>
              <a:rPr lang="en-US" dirty="0" smtClean="0">
                <a:solidFill>
                  <a:srgbClr val="FF0000"/>
                </a:solidFill>
              </a:rPr>
              <a:t>Brunke et al. 2008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2004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5638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Regions with stable condition (top) or weak wind (&lt; 4 m/s) (bottom) in CESM where the turbulence scheme may be deficient (</a:t>
            </a:r>
            <a:r>
              <a:rPr lang="en-US" dirty="0" smtClean="0">
                <a:solidFill>
                  <a:srgbClr val="FF0000"/>
                </a:solidFill>
              </a:rPr>
              <a:t>Zeng et al. 1998; </a:t>
            </a:r>
            <a:r>
              <a:rPr lang="en-US" dirty="0" err="1" smtClean="0">
                <a:solidFill>
                  <a:srgbClr val="FF0000"/>
                </a:solidFill>
              </a:rPr>
              <a:t>Brunke</a:t>
            </a:r>
            <a:r>
              <a:rPr lang="en-US" dirty="0" smtClean="0">
                <a:solidFill>
                  <a:srgbClr val="FF0000"/>
                </a:solidFill>
              </a:rPr>
              <a:t> et al. 2002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228600"/>
            <a:ext cx="7391400" cy="9906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3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land-ocean coupling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to improve river transport model (to allow for land-ocean exchange of water)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1143635"/>
            <a:ext cx="4495800" cy="47237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350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goal is to improve MOSART (river transport model in ACME) to allow the </a:t>
            </a:r>
            <a:r>
              <a:rPr lang="en-US" dirty="0">
                <a:solidFill>
                  <a:srgbClr val="FF0000"/>
                </a:solidFill>
              </a:rPr>
              <a:t>surface water level of the main river network to become dependent on the sea level variations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Overview of our hybrid-3D hydrological model (</a:t>
            </a:r>
            <a:r>
              <a:rPr lang="en-US" dirty="0" err="1" smtClean="0">
                <a:solidFill>
                  <a:srgbClr val="FF0000"/>
                </a:solidFill>
              </a:rPr>
              <a:t>Hazenberg</a:t>
            </a:r>
            <a:r>
              <a:rPr lang="en-US" dirty="0" smtClean="0">
                <a:solidFill>
                  <a:srgbClr val="FF0000"/>
                </a:solidFill>
              </a:rPr>
              <a:t> et al. 2015, 2016</a:t>
            </a:r>
            <a:r>
              <a:rPr lang="en-US" dirty="0" smtClean="0"/>
              <a:t>):</a:t>
            </a:r>
          </a:p>
          <a:p>
            <a:r>
              <a:rPr lang="en-US" dirty="0"/>
              <a:t>our h3D model results agree with </a:t>
            </a:r>
            <a:r>
              <a:rPr lang="en-US" dirty="0" smtClean="0"/>
              <a:t>full 3D hydrological model, but it </a:t>
            </a:r>
            <a:r>
              <a:rPr lang="en-US" dirty="0"/>
              <a:t>is more computationally efficient by </a:t>
            </a:r>
            <a:r>
              <a:rPr lang="en-US" dirty="0">
                <a:solidFill>
                  <a:srgbClr val="FF0000"/>
                </a:solidFill>
              </a:rPr>
              <a:t>two-three orders of </a:t>
            </a:r>
            <a:r>
              <a:rPr lang="en-US" dirty="0" smtClean="0">
                <a:solidFill>
                  <a:srgbClr val="FF0000"/>
                </a:solidFill>
              </a:rPr>
              <a:t>magnitude</a:t>
            </a:r>
            <a:r>
              <a:rPr lang="en-US" dirty="0" smtClean="0"/>
              <a:t>, </a:t>
            </a:r>
            <a:r>
              <a:rPr lang="en-US" dirty="0"/>
              <a:t>making it ideal for implementation in ESMs.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228600"/>
            <a:ext cx="7010400" cy="7078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4: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snow-sea ice coupling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to help evaluate and improve snow density parameterization over sea ice</a:t>
            </a:r>
          </a:p>
        </p:txBody>
      </p:sp>
      <p:pic>
        <p:nvPicPr>
          <p:cNvPr id="4" name="Picture 3" descr="C:\Users\User\Documents\MATLAB\plots\density_model\pub_figs\noah_ua_50perc_01-Sep-2016_revisi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1"/>
            <a:ext cx="4953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Documents\MATLAB\plots\density_model\updated_density_mapv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200400" cy="24838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0" y="5029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a new snow density parameterization (</a:t>
            </a:r>
            <a:r>
              <a:rPr lang="en-US" dirty="0" smtClean="0">
                <a:solidFill>
                  <a:srgbClr val="FF0000"/>
                </a:solidFill>
              </a:rPr>
              <a:t>Dawson et al. 2016, accepted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228600"/>
            <a:ext cx="7162800" cy="70788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20249</TotalTime>
  <Words>892</Words>
  <Application>Microsoft Office PowerPoint</Application>
  <PresentationFormat>On-screen Show (4:3)</PresentationFormat>
  <Paragraphs>86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LucidaGrande</vt:lpstr>
      <vt:lpstr>Arial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 Telecon</dc:title>
  <dc:creator>Xubin Zeng</dc:creator>
  <cp:lastModifiedBy>Xubin</cp:lastModifiedBy>
  <cp:revision>689</cp:revision>
  <cp:lastPrinted>2003-03-04T21:54:44Z</cp:lastPrinted>
  <dcterms:created xsi:type="dcterms:W3CDTF">2003-02-06T21:39:16Z</dcterms:created>
  <dcterms:modified xsi:type="dcterms:W3CDTF">2016-11-09T03:39:49Z</dcterms:modified>
</cp:coreProperties>
</file>