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7"/>
  </p:notesMasterIdLst>
  <p:sldIdLst>
    <p:sldId id="1436" r:id="rId4"/>
    <p:sldId id="1437" r:id="rId5"/>
    <p:sldId id="14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4E4A-4E01-45EB-957F-BB87E5DAB41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C375E-A53A-4E2D-BB8F-80E40133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fcc25b294_0_1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Background image can be used as is or changed for a particular presentation in the “Slide Master” button found under the “View” tab.  </a:t>
            </a:r>
            <a:endParaRPr b="0"/>
          </a:p>
        </p:txBody>
      </p:sp>
      <p:sp>
        <p:nvSpPr>
          <p:cNvPr id="61" name="Google Shape;61;g2efcc25b29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fcc25b2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fcc25b2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fcc25b29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fcc25b29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76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489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400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76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912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882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496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409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120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269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770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9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3">
            <a:alphaModFix/>
          </a:blip>
          <a:srcRect l="9" t="10096" r="9" b="5128"/>
          <a:stretch/>
        </p:blipFill>
        <p:spPr>
          <a:xfrm>
            <a:off x="1" y="2486"/>
            <a:ext cx="12191967" cy="68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/>
          <p:nvPr/>
        </p:nvSpPr>
        <p:spPr>
          <a:xfrm>
            <a:off x="1760" y="2282563"/>
            <a:ext cx="12190000" cy="2249600"/>
          </a:xfrm>
          <a:prstGeom prst="rect">
            <a:avLst/>
          </a:prstGeom>
          <a:solidFill>
            <a:schemeClr val="dk1">
              <a:alpha val="8196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0" y="4638651"/>
            <a:ext cx="12192000" cy="2249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567" y="6652200"/>
            <a:ext cx="12190400" cy="2360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671033" y="6682500"/>
            <a:ext cx="10848400" cy="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667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67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900" y="276793"/>
            <a:ext cx="2846952" cy="99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601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7636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265044" y="2315929"/>
            <a:ext cx="118012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None/>
              <a:tabLst/>
              <a:defRPr/>
            </a:pPr>
            <a:r>
              <a:rPr kumimoji="0" lang="en" sz="30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Mechanisms in regulating the quasi-biennial oscillation in E3SM version 2</a:t>
            </a:r>
            <a:endParaRPr kumimoji="0" sz="30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None/>
              <a:tabLst/>
              <a:defRPr/>
            </a:pPr>
            <a:endParaRPr kumimoji="0" sz="30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3427765" y="3490128"/>
            <a:ext cx="5336400" cy="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A8C7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2024 EESM PI Meeting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A8C7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A8C7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4620773" y="6135683"/>
            <a:ext cx="3434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Aug 7, 2024</a:t>
            </a:r>
            <a:endParaRPr kumimoji="0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534800" y="4777067"/>
            <a:ext cx="11241200" cy="98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Yuanpu Li</a:t>
            </a:r>
            <a:r>
              <a:rPr kumimoji="0" lang="en" sz="20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1*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Chih-Chieh Chen</a:t>
            </a:r>
            <a:r>
              <a:rPr kumimoji="0" lang="en" sz="20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Jadwiga H. Richter</a:t>
            </a:r>
            <a:r>
              <a:rPr kumimoji="0" lang="en" sz="20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Julio Bacmeister</a:t>
            </a:r>
            <a:r>
              <a:rPr kumimoji="0" lang="en" sz="20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James J. Benedict</a:t>
            </a:r>
            <a:r>
              <a:rPr kumimoji="0" lang="en" sz="20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kumimoji="0" sz="2000" b="1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kumimoji="0" lang="en" sz="1467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Climate and Global Dynamics, National Center for Atmospheric Research, Boulder, CO</a:t>
            </a:r>
            <a:endParaRPr kumimoji="0" sz="1467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" sz="1467" b="0" i="1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r>
              <a:rPr kumimoji="0" lang="en" sz="1467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Los Alamos National Laboratory, Los Alamos, NM, USA</a:t>
            </a:r>
            <a:endParaRPr kumimoji="0" sz="1467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sz="1467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265044" y="376884"/>
            <a:ext cx="2753200" cy="8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6" descr="A blue and orang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044" y="337980"/>
            <a:ext cx="2753189" cy="91802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2636200" y="5643267"/>
            <a:ext cx="87244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Submitted to JGR, preprinted as DOI: 10.22541/essoar.172097876.61392822/v1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t="10120"/>
          <a:stretch/>
        </p:blipFill>
        <p:spPr>
          <a:xfrm>
            <a:off x="746233" y="488867"/>
            <a:ext cx="10531731" cy="28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/>
          <p:nvPr/>
        </p:nvSpPr>
        <p:spPr>
          <a:xfrm>
            <a:off x="578467" y="1"/>
            <a:ext cx="6059200" cy="615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New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deep convection parameterization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6295233" y="1"/>
            <a:ext cx="6059200" cy="615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Old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deep convection parameterization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l="49135" t="49997"/>
          <a:stretch/>
        </p:blipFill>
        <p:spPr>
          <a:xfrm>
            <a:off x="6422434" y="3452152"/>
            <a:ext cx="4803100" cy="273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5">
            <a:alphaModFix/>
          </a:blip>
          <a:srcRect l="48429" t="50305"/>
          <a:stretch/>
        </p:blipFill>
        <p:spPr>
          <a:xfrm>
            <a:off x="945467" y="3558000"/>
            <a:ext cx="4869668" cy="252413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1443467" y="3329701"/>
            <a:ext cx="4033200" cy="553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Zonal and time mean of 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Qmax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585233" y="3268567"/>
            <a:ext cx="5186800" cy="5539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Zonal and time mean of </a:t>
            </a: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Qmax square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654700" y="5589733"/>
            <a:ext cx="690400" cy="492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New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633200" y="5589734"/>
            <a:ext cx="690400" cy="492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Old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8118000" y="5654401"/>
            <a:ext cx="1030800" cy="492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New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9484467" y="5589734"/>
            <a:ext cx="1075200" cy="492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Old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20247" y="5993115"/>
            <a:ext cx="12192000" cy="9848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Key point #1: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New deep convection scheme enhances the time mean of heating rate square, which proportionally scales up the gravity wave stresses and strengthens QBO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326667" y="4437067"/>
            <a:ext cx="44884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Almost unchanged but</a:t>
            </a:r>
            <a:r>
              <a:rPr kumimoji="0" lang="en" sz="2533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2533" b="1" i="0" u="none" strike="noStrike" kern="0" cap="none" spc="0" normalizeH="0" baseline="0" noProof="0">
                <a:ln>
                  <a:noFill/>
                </a:ln>
                <a:solidFill>
                  <a:srgbClr val="CC412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deceptive!</a:t>
            </a:r>
            <a:endParaRPr kumimoji="0" sz="2533" b="1" i="0" u="none" strike="noStrike" kern="0" cap="none" spc="0" normalizeH="0" baseline="0" noProof="0">
              <a:ln>
                <a:noFill/>
              </a:ln>
              <a:solidFill>
                <a:srgbClr val="CC412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l="74934" b="49897"/>
          <a:stretch/>
        </p:blipFill>
        <p:spPr>
          <a:xfrm>
            <a:off x="1499233" y="824604"/>
            <a:ext cx="3613600" cy="44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74934" t="49897"/>
          <a:stretch/>
        </p:blipFill>
        <p:spPr>
          <a:xfrm>
            <a:off x="6742367" y="672539"/>
            <a:ext cx="3613600" cy="449693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57300" y="62901"/>
            <a:ext cx="12090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Difference in space-time spectra of zonal wind (U) at 45 hPa (</a:t>
            </a: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with gravity waves-without gravity wave</a:t>
            </a: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8742263" y="3100467"/>
            <a:ext cx="809200" cy="5540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026100" y="2228900"/>
            <a:ext cx="809200" cy="9144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97" name="Google Shape;97;p18"/>
          <p:cNvCxnSpPr>
            <a:stCxn id="98" idx="1"/>
            <a:endCxn id="96" idx="6"/>
          </p:cNvCxnSpPr>
          <p:nvPr/>
        </p:nvCxnSpPr>
        <p:spPr>
          <a:xfrm flipH="1">
            <a:off x="3835300" y="2339124"/>
            <a:ext cx="1277533" cy="346976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8"/>
          <p:cNvSpPr txBox="1"/>
          <p:nvPr/>
        </p:nvSpPr>
        <p:spPr>
          <a:xfrm>
            <a:off x="5112833" y="1846701"/>
            <a:ext cx="1216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MRG wave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0222000" y="1846701"/>
            <a:ext cx="197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Kelvin wave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 flipH="1">
            <a:off x="9668200" y="2400900"/>
            <a:ext cx="813600" cy="7928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18"/>
          <p:cNvSpPr txBox="1"/>
          <p:nvPr/>
        </p:nvSpPr>
        <p:spPr>
          <a:xfrm>
            <a:off x="1960933" y="498668"/>
            <a:ext cx="3229600" cy="61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Antisymmetric wave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623467" y="498668"/>
            <a:ext cx="2527200" cy="61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Symmetric wave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0" y="5131331"/>
            <a:ext cx="12028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Key point #2: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There is evidence that planetary wave generation is present in the stratosphere due to dissipation of parameterized gravity waves. 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(This mechanism is not reported before and may lead a series of theoretical works)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236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Helvetica Neue</vt:lpstr>
      <vt:lpstr>Trebuchet MS</vt:lpstr>
      <vt:lpstr>1_Office Theme</vt:lpstr>
      <vt:lpstr>Title Page: NCAR - Blue Logo</vt:lpstr>
      <vt:lpstr>Simple Light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5</cp:revision>
  <dcterms:created xsi:type="dcterms:W3CDTF">2024-08-16T17:28:11Z</dcterms:created>
  <dcterms:modified xsi:type="dcterms:W3CDTF">2024-08-16T17:31:10Z</dcterms:modified>
</cp:coreProperties>
</file>